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  <p:sldMasterId id="2147483673" r:id="rId2"/>
  </p:sldMasterIdLst>
  <p:notesMasterIdLst>
    <p:notesMasterId r:id="rId297"/>
  </p:notesMasterIdLst>
  <p:sldIdLst>
    <p:sldId id="626" r:id="rId3"/>
    <p:sldId id="527" r:id="rId4"/>
    <p:sldId id="781" r:id="rId5"/>
    <p:sldId id="751" r:id="rId6"/>
    <p:sldId id="607" r:id="rId7"/>
    <p:sldId id="753" r:id="rId8"/>
    <p:sldId id="747" r:id="rId9"/>
    <p:sldId id="748" r:id="rId10"/>
    <p:sldId id="749" r:id="rId11"/>
    <p:sldId id="750" r:id="rId12"/>
    <p:sldId id="752" r:id="rId13"/>
    <p:sldId id="612" r:id="rId14"/>
    <p:sldId id="613" r:id="rId15"/>
    <p:sldId id="754" r:id="rId16"/>
    <p:sldId id="614" r:id="rId17"/>
    <p:sldId id="755" r:id="rId18"/>
    <p:sldId id="756" r:id="rId19"/>
    <p:sldId id="757" r:id="rId20"/>
    <p:sldId id="758" r:id="rId21"/>
    <p:sldId id="625" r:id="rId22"/>
    <p:sldId id="759" r:id="rId23"/>
    <p:sldId id="617" r:id="rId24"/>
    <p:sldId id="618" r:id="rId25"/>
    <p:sldId id="620" r:id="rId26"/>
    <p:sldId id="760" r:id="rId27"/>
    <p:sldId id="761" r:id="rId28"/>
    <p:sldId id="762" r:id="rId29"/>
    <p:sldId id="763" r:id="rId30"/>
    <p:sldId id="764" r:id="rId31"/>
    <p:sldId id="765" r:id="rId32"/>
    <p:sldId id="766" r:id="rId33"/>
    <p:sldId id="767" r:id="rId34"/>
    <p:sldId id="768" r:id="rId35"/>
    <p:sldId id="769" r:id="rId36"/>
    <p:sldId id="770" r:id="rId37"/>
    <p:sldId id="771" r:id="rId38"/>
    <p:sldId id="772" r:id="rId39"/>
    <p:sldId id="773" r:id="rId40"/>
    <p:sldId id="774" r:id="rId41"/>
    <p:sldId id="775" r:id="rId42"/>
    <p:sldId id="622" r:id="rId43"/>
    <p:sldId id="623" r:id="rId44"/>
    <p:sldId id="776" r:id="rId45"/>
    <p:sldId id="777" r:id="rId46"/>
    <p:sldId id="778" r:id="rId47"/>
    <p:sldId id="624" r:id="rId48"/>
    <p:sldId id="779" r:id="rId49"/>
    <p:sldId id="780" r:id="rId50"/>
    <p:sldId id="553" r:id="rId51"/>
    <p:sldId id="819" r:id="rId52"/>
    <p:sldId id="627" r:id="rId53"/>
    <p:sldId id="911" r:id="rId54"/>
    <p:sldId id="784" r:id="rId55"/>
    <p:sldId id="785" r:id="rId56"/>
    <p:sldId id="786" r:id="rId57"/>
    <p:sldId id="787" r:id="rId58"/>
    <p:sldId id="628" r:id="rId59"/>
    <p:sldId id="788" r:id="rId60"/>
    <p:sldId id="789" r:id="rId61"/>
    <p:sldId id="790" r:id="rId62"/>
    <p:sldId id="791" r:id="rId63"/>
    <p:sldId id="792" r:id="rId64"/>
    <p:sldId id="816" r:id="rId65"/>
    <p:sldId id="793" r:id="rId66"/>
    <p:sldId id="630" r:id="rId67"/>
    <p:sldId id="631" r:id="rId68"/>
    <p:sldId id="794" r:id="rId69"/>
    <p:sldId id="795" r:id="rId70"/>
    <p:sldId id="633" r:id="rId71"/>
    <p:sldId id="635" r:id="rId72"/>
    <p:sldId id="796" r:id="rId73"/>
    <p:sldId id="797" r:id="rId74"/>
    <p:sldId id="1162" r:id="rId75"/>
    <p:sldId id="799" r:id="rId76"/>
    <p:sldId id="637" r:id="rId77"/>
    <p:sldId id="801" r:id="rId78"/>
    <p:sldId id="638" r:id="rId79"/>
    <p:sldId id="802" r:id="rId80"/>
    <p:sldId id="803" r:id="rId81"/>
    <p:sldId id="804" r:id="rId82"/>
    <p:sldId id="805" r:id="rId83"/>
    <p:sldId id="806" r:id="rId84"/>
    <p:sldId id="807" r:id="rId85"/>
    <p:sldId id="808" r:id="rId86"/>
    <p:sldId id="809" r:id="rId87"/>
    <p:sldId id="810" r:id="rId88"/>
    <p:sldId id="812" r:id="rId89"/>
    <p:sldId id="813" r:id="rId90"/>
    <p:sldId id="814" r:id="rId91"/>
    <p:sldId id="643" r:id="rId92"/>
    <p:sldId id="815" r:id="rId93"/>
    <p:sldId id="817" r:id="rId94"/>
    <p:sldId id="644" r:id="rId95"/>
    <p:sldId id="818" r:id="rId96"/>
    <p:sldId id="820" r:id="rId97"/>
    <p:sldId id="821" r:id="rId98"/>
    <p:sldId id="645" r:id="rId99"/>
    <p:sldId id="646" r:id="rId100"/>
    <p:sldId id="822" r:id="rId101"/>
    <p:sldId id="647" r:id="rId102"/>
    <p:sldId id="823" r:id="rId103"/>
    <p:sldId id="824" r:id="rId104"/>
    <p:sldId id="648" r:id="rId105"/>
    <p:sldId id="649" r:id="rId106"/>
    <p:sldId id="825" r:id="rId107"/>
    <p:sldId id="650" r:id="rId108"/>
    <p:sldId id="912" r:id="rId109"/>
    <p:sldId id="826" r:id="rId110"/>
    <p:sldId id="651" r:id="rId111"/>
    <p:sldId id="1163" r:id="rId112"/>
    <p:sldId id="653" r:id="rId113"/>
    <p:sldId id="828" r:id="rId114"/>
    <p:sldId id="829" r:id="rId115"/>
    <p:sldId id="830" r:id="rId116"/>
    <p:sldId id="831" r:id="rId117"/>
    <p:sldId id="832" r:id="rId118"/>
    <p:sldId id="834" r:id="rId119"/>
    <p:sldId id="654" r:id="rId120"/>
    <p:sldId id="835" r:id="rId121"/>
    <p:sldId id="836" r:id="rId122"/>
    <p:sldId id="837" r:id="rId123"/>
    <p:sldId id="656" r:id="rId124"/>
    <p:sldId id="657" r:id="rId125"/>
    <p:sldId id="838" r:id="rId126"/>
    <p:sldId id="839" r:id="rId127"/>
    <p:sldId id="658" r:id="rId128"/>
    <p:sldId id="840" r:id="rId129"/>
    <p:sldId id="841" r:id="rId130"/>
    <p:sldId id="842" r:id="rId131"/>
    <p:sldId id="843" r:id="rId132"/>
    <p:sldId id="844" r:id="rId133"/>
    <p:sldId id="660" r:id="rId134"/>
    <p:sldId id="845" r:id="rId135"/>
    <p:sldId id="846" r:id="rId136"/>
    <p:sldId id="848" r:id="rId137"/>
    <p:sldId id="849" r:id="rId138"/>
    <p:sldId id="661" r:id="rId139"/>
    <p:sldId id="662" r:id="rId140"/>
    <p:sldId id="850" r:id="rId141"/>
    <p:sldId id="851" r:id="rId142"/>
    <p:sldId id="852" r:id="rId143"/>
    <p:sldId id="854" r:id="rId144"/>
    <p:sldId id="663" r:id="rId145"/>
    <p:sldId id="855" r:id="rId146"/>
    <p:sldId id="856" r:id="rId147"/>
    <p:sldId id="857" r:id="rId148"/>
    <p:sldId id="858" r:id="rId149"/>
    <p:sldId id="859" r:id="rId150"/>
    <p:sldId id="664" r:id="rId151"/>
    <p:sldId id="860" r:id="rId152"/>
    <p:sldId id="665" r:id="rId153"/>
    <p:sldId id="913" r:id="rId154"/>
    <p:sldId id="861" r:id="rId155"/>
    <p:sldId id="666" r:id="rId156"/>
    <p:sldId id="667" r:id="rId157"/>
    <p:sldId id="668" r:id="rId158"/>
    <p:sldId id="669" r:id="rId159"/>
    <p:sldId id="864" r:id="rId160"/>
    <p:sldId id="865" r:id="rId161"/>
    <p:sldId id="866" r:id="rId162"/>
    <p:sldId id="867" r:id="rId163"/>
    <p:sldId id="868" r:id="rId164"/>
    <p:sldId id="869" r:id="rId165"/>
    <p:sldId id="871" r:id="rId166"/>
    <p:sldId id="870" r:id="rId167"/>
    <p:sldId id="872" r:id="rId168"/>
    <p:sldId id="873" r:id="rId169"/>
    <p:sldId id="671" r:id="rId170"/>
    <p:sldId id="875" r:id="rId171"/>
    <p:sldId id="874" r:id="rId172"/>
    <p:sldId id="876" r:id="rId173"/>
    <p:sldId id="877" r:id="rId174"/>
    <p:sldId id="878" r:id="rId175"/>
    <p:sldId id="672" r:id="rId176"/>
    <p:sldId id="673" r:id="rId177"/>
    <p:sldId id="879" r:id="rId178"/>
    <p:sldId id="880" r:id="rId179"/>
    <p:sldId id="881" r:id="rId180"/>
    <p:sldId id="882" r:id="rId181"/>
    <p:sldId id="883" r:id="rId182"/>
    <p:sldId id="1165" r:id="rId183"/>
    <p:sldId id="885" r:id="rId184"/>
    <p:sldId id="675" r:id="rId185"/>
    <p:sldId id="676" r:id="rId186"/>
    <p:sldId id="886" r:id="rId187"/>
    <p:sldId id="677" r:id="rId188"/>
    <p:sldId id="914" r:id="rId189"/>
    <p:sldId id="888" r:id="rId190"/>
    <p:sldId id="678" r:id="rId191"/>
    <p:sldId id="679" r:id="rId192"/>
    <p:sldId id="680" r:id="rId193"/>
    <p:sldId id="681" r:id="rId194"/>
    <p:sldId id="890" r:id="rId195"/>
    <p:sldId id="891" r:id="rId196"/>
    <p:sldId id="892" r:id="rId197"/>
    <p:sldId id="893" r:id="rId198"/>
    <p:sldId id="682" r:id="rId199"/>
    <p:sldId id="894" r:id="rId200"/>
    <p:sldId id="895" r:id="rId201"/>
    <p:sldId id="896" r:id="rId202"/>
    <p:sldId id="897" r:id="rId203"/>
    <p:sldId id="1166" r:id="rId204"/>
    <p:sldId id="898" r:id="rId205"/>
    <p:sldId id="899" r:id="rId206"/>
    <p:sldId id="920" r:id="rId207"/>
    <p:sldId id="900" r:id="rId208"/>
    <p:sldId id="901" r:id="rId209"/>
    <p:sldId id="902" r:id="rId210"/>
    <p:sldId id="903" r:id="rId211"/>
    <p:sldId id="904" r:id="rId212"/>
    <p:sldId id="905" r:id="rId213"/>
    <p:sldId id="906" r:id="rId214"/>
    <p:sldId id="907" r:id="rId215"/>
    <p:sldId id="908" r:id="rId216"/>
    <p:sldId id="685" r:id="rId217"/>
    <p:sldId id="909" r:id="rId218"/>
    <p:sldId id="687" r:id="rId219"/>
    <p:sldId id="910" r:id="rId220"/>
    <p:sldId id="688" r:id="rId221"/>
    <p:sldId id="921" r:id="rId222"/>
    <p:sldId id="922" r:id="rId223"/>
    <p:sldId id="923" r:id="rId224"/>
    <p:sldId id="689" r:id="rId225"/>
    <p:sldId id="691" r:id="rId226"/>
    <p:sldId id="692" r:id="rId227"/>
    <p:sldId id="924" r:id="rId228"/>
    <p:sldId id="693" r:id="rId229"/>
    <p:sldId id="915" r:id="rId230"/>
    <p:sldId id="925" r:id="rId231"/>
    <p:sldId id="694" r:id="rId232"/>
    <p:sldId id="695" r:id="rId233"/>
    <p:sldId id="926" r:id="rId234"/>
    <p:sldId id="927" r:id="rId235"/>
    <p:sldId id="928" r:id="rId236"/>
    <p:sldId id="929" r:id="rId237"/>
    <p:sldId id="696" r:id="rId238"/>
    <p:sldId id="698" r:id="rId239"/>
    <p:sldId id="699" r:id="rId240"/>
    <p:sldId id="930" r:id="rId241"/>
    <p:sldId id="931" r:id="rId242"/>
    <p:sldId id="932" r:id="rId243"/>
    <p:sldId id="933" r:id="rId244"/>
    <p:sldId id="934" r:id="rId245"/>
    <p:sldId id="935" r:id="rId246"/>
    <p:sldId id="936" r:id="rId247"/>
    <p:sldId id="700" r:id="rId248"/>
    <p:sldId id="1167" r:id="rId249"/>
    <p:sldId id="937" r:id="rId250"/>
    <p:sldId id="702" r:id="rId251"/>
    <p:sldId id="703" r:id="rId252"/>
    <p:sldId id="939" r:id="rId253"/>
    <p:sldId id="938" r:id="rId254"/>
    <p:sldId id="704" r:id="rId255"/>
    <p:sldId id="940" r:id="rId256"/>
    <p:sldId id="705" r:id="rId257"/>
    <p:sldId id="1168" r:id="rId258"/>
    <p:sldId id="941" r:id="rId259"/>
    <p:sldId id="942" r:id="rId260"/>
    <p:sldId id="943" r:id="rId261"/>
    <p:sldId id="944" r:id="rId262"/>
    <p:sldId id="945" r:id="rId263"/>
    <p:sldId id="706" r:id="rId264"/>
    <p:sldId id="946" r:id="rId265"/>
    <p:sldId id="707" r:id="rId266"/>
    <p:sldId id="916" r:id="rId267"/>
    <p:sldId id="947" r:id="rId268"/>
    <p:sldId id="948" r:id="rId269"/>
    <p:sldId id="949" r:id="rId270"/>
    <p:sldId id="950" r:id="rId271"/>
    <p:sldId id="951" r:id="rId272"/>
    <p:sldId id="952" r:id="rId273"/>
    <p:sldId id="953" r:id="rId274"/>
    <p:sldId id="711" r:id="rId275"/>
    <p:sldId id="712" r:id="rId276"/>
    <p:sldId id="954" r:id="rId277"/>
    <p:sldId id="955" r:id="rId278"/>
    <p:sldId id="956" r:id="rId279"/>
    <p:sldId id="957" r:id="rId280"/>
    <p:sldId id="958" r:id="rId281"/>
    <p:sldId id="713" r:id="rId282"/>
    <p:sldId id="959" r:id="rId283"/>
    <p:sldId id="960" r:id="rId284"/>
    <p:sldId id="715" r:id="rId285"/>
    <p:sldId id="961" r:id="rId286"/>
    <p:sldId id="962" r:id="rId287"/>
    <p:sldId id="963" r:id="rId288"/>
    <p:sldId id="964" r:id="rId289"/>
    <p:sldId id="965" r:id="rId290"/>
    <p:sldId id="716" r:id="rId291"/>
    <p:sldId id="717" r:id="rId292"/>
    <p:sldId id="966" r:id="rId293"/>
    <p:sldId id="967" r:id="rId294"/>
    <p:sldId id="718" r:id="rId295"/>
    <p:sldId id="719" r:id="rId296"/>
  </p:sldIdLst>
  <p:sldSz cx="9144000" cy="5143500" type="screen16x9"/>
  <p:notesSz cx="6858000" cy="9144000"/>
  <p:embeddedFontLst>
    <p:embeddedFont>
      <p:font typeface="Palatino Linotype" panose="02040502050505030304" pitchFamily="18" charset="0"/>
      <p:regular r:id="rId298"/>
      <p:bold r:id="rId299"/>
      <p:italic r:id="rId300"/>
      <p:boldItalic r:id="rId301"/>
    </p:embeddedFont>
    <p:embeddedFont>
      <p:font typeface="Trebuchet MS" panose="020B0603020202020204" pitchFamily="34" charset="0"/>
      <p:regular r:id="rId302"/>
      <p:bold r:id="rId303"/>
      <p:italic r:id="rId304"/>
      <p:boldItalic r:id="rId305"/>
    </p:embeddedFont>
    <p:embeddedFont>
      <p:font typeface="Verdana" panose="020B0604030504040204" pitchFamily="34" charset="0"/>
      <p:regular r:id="rId306"/>
      <p:bold r:id="rId307"/>
      <p:italic r:id="rId308"/>
      <p:boldItalic r:id="rId30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hapter 1" id="{CFEA1EC0-5D67-424A-90A7-7A6C6CD5BC07}">
          <p14:sldIdLst>
            <p14:sldId id="626"/>
            <p14:sldId id="527"/>
            <p14:sldId id="781"/>
            <p14:sldId id="751"/>
            <p14:sldId id="607"/>
            <p14:sldId id="753"/>
            <p14:sldId id="747"/>
            <p14:sldId id="748"/>
            <p14:sldId id="749"/>
            <p14:sldId id="750"/>
            <p14:sldId id="752"/>
            <p14:sldId id="612"/>
            <p14:sldId id="613"/>
            <p14:sldId id="754"/>
            <p14:sldId id="614"/>
            <p14:sldId id="755"/>
            <p14:sldId id="756"/>
            <p14:sldId id="757"/>
            <p14:sldId id="758"/>
            <p14:sldId id="625"/>
            <p14:sldId id="759"/>
            <p14:sldId id="617"/>
            <p14:sldId id="618"/>
            <p14:sldId id="620"/>
            <p14:sldId id="760"/>
            <p14:sldId id="761"/>
            <p14:sldId id="762"/>
            <p14:sldId id="763"/>
            <p14:sldId id="764"/>
            <p14:sldId id="765"/>
            <p14:sldId id="766"/>
            <p14:sldId id="767"/>
            <p14:sldId id="768"/>
            <p14:sldId id="769"/>
            <p14:sldId id="770"/>
            <p14:sldId id="771"/>
            <p14:sldId id="772"/>
            <p14:sldId id="773"/>
            <p14:sldId id="774"/>
            <p14:sldId id="775"/>
            <p14:sldId id="622"/>
            <p14:sldId id="623"/>
            <p14:sldId id="776"/>
            <p14:sldId id="777"/>
            <p14:sldId id="778"/>
            <p14:sldId id="624"/>
            <p14:sldId id="779"/>
            <p14:sldId id="780"/>
            <p14:sldId id="553"/>
          </p14:sldIdLst>
        </p14:section>
        <p14:section name="Chapter 2" id="{70B134B9-408E-482B-BF97-18CF7982326B}">
          <p14:sldIdLst>
            <p14:sldId id="819"/>
            <p14:sldId id="627"/>
            <p14:sldId id="911"/>
            <p14:sldId id="784"/>
            <p14:sldId id="785"/>
            <p14:sldId id="786"/>
            <p14:sldId id="787"/>
            <p14:sldId id="628"/>
            <p14:sldId id="788"/>
            <p14:sldId id="789"/>
            <p14:sldId id="790"/>
            <p14:sldId id="791"/>
            <p14:sldId id="792"/>
            <p14:sldId id="816"/>
            <p14:sldId id="793"/>
            <p14:sldId id="630"/>
            <p14:sldId id="631"/>
            <p14:sldId id="794"/>
            <p14:sldId id="795"/>
            <p14:sldId id="633"/>
            <p14:sldId id="635"/>
            <p14:sldId id="796"/>
            <p14:sldId id="797"/>
            <p14:sldId id="1162"/>
            <p14:sldId id="799"/>
            <p14:sldId id="637"/>
            <p14:sldId id="801"/>
            <p14:sldId id="638"/>
            <p14:sldId id="802"/>
            <p14:sldId id="803"/>
            <p14:sldId id="804"/>
            <p14:sldId id="805"/>
            <p14:sldId id="806"/>
            <p14:sldId id="807"/>
            <p14:sldId id="808"/>
            <p14:sldId id="809"/>
            <p14:sldId id="810"/>
            <p14:sldId id="812"/>
            <p14:sldId id="813"/>
            <p14:sldId id="814"/>
            <p14:sldId id="643"/>
            <p14:sldId id="815"/>
            <p14:sldId id="817"/>
            <p14:sldId id="644"/>
            <p14:sldId id="818"/>
            <p14:sldId id="820"/>
            <p14:sldId id="821"/>
            <p14:sldId id="645"/>
            <p14:sldId id="646"/>
            <p14:sldId id="822"/>
            <p14:sldId id="647"/>
            <p14:sldId id="823"/>
            <p14:sldId id="824"/>
            <p14:sldId id="648"/>
            <p14:sldId id="649"/>
          </p14:sldIdLst>
        </p14:section>
        <p14:section name="Chapter 3" id="{65BEDF4A-4B04-4355-A92B-1171E496CCA2}">
          <p14:sldIdLst>
            <p14:sldId id="825"/>
            <p14:sldId id="650"/>
            <p14:sldId id="912"/>
            <p14:sldId id="826"/>
            <p14:sldId id="651"/>
            <p14:sldId id="1163"/>
            <p14:sldId id="653"/>
            <p14:sldId id="828"/>
            <p14:sldId id="829"/>
            <p14:sldId id="830"/>
            <p14:sldId id="831"/>
            <p14:sldId id="832"/>
            <p14:sldId id="834"/>
            <p14:sldId id="654"/>
            <p14:sldId id="835"/>
            <p14:sldId id="836"/>
            <p14:sldId id="837"/>
            <p14:sldId id="656"/>
            <p14:sldId id="657"/>
            <p14:sldId id="838"/>
            <p14:sldId id="839"/>
            <p14:sldId id="658"/>
            <p14:sldId id="840"/>
            <p14:sldId id="841"/>
            <p14:sldId id="842"/>
            <p14:sldId id="843"/>
            <p14:sldId id="844"/>
            <p14:sldId id="660"/>
            <p14:sldId id="845"/>
            <p14:sldId id="846"/>
            <p14:sldId id="848"/>
            <p14:sldId id="849"/>
            <p14:sldId id="661"/>
            <p14:sldId id="662"/>
            <p14:sldId id="850"/>
            <p14:sldId id="851"/>
            <p14:sldId id="852"/>
            <p14:sldId id="854"/>
            <p14:sldId id="663"/>
            <p14:sldId id="855"/>
            <p14:sldId id="856"/>
            <p14:sldId id="857"/>
            <p14:sldId id="858"/>
            <p14:sldId id="859"/>
            <p14:sldId id="664"/>
          </p14:sldIdLst>
        </p14:section>
        <p14:section name="Chapter 4" id="{41EABC9E-44A4-4FD0-BABE-F021F47DC1BB}">
          <p14:sldIdLst>
            <p14:sldId id="860"/>
            <p14:sldId id="665"/>
            <p14:sldId id="913"/>
            <p14:sldId id="861"/>
            <p14:sldId id="666"/>
            <p14:sldId id="667"/>
            <p14:sldId id="668"/>
            <p14:sldId id="669"/>
            <p14:sldId id="864"/>
            <p14:sldId id="865"/>
            <p14:sldId id="866"/>
            <p14:sldId id="867"/>
            <p14:sldId id="868"/>
            <p14:sldId id="869"/>
            <p14:sldId id="871"/>
            <p14:sldId id="870"/>
            <p14:sldId id="872"/>
            <p14:sldId id="873"/>
            <p14:sldId id="671"/>
            <p14:sldId id="875"/>
            <p14:sldId id="874"/>
            <p14:sldId id="876"/>
            <p14:sldId id="877"/>
            <p14:sldId id="878"/>
            <p14:sldId id="672"/>
            <p14:sldId id="673"/>
            <p14:sldId id="879"/>
            <p14:sldId id="880"/>
            <p14:sldId id="881"/>
            <p14:sldId id="882"/>
            <p14:sldId id="883"/>
            <p14:sldId id="1165"/>
            <p14:sldId id="885"/>
            <p14:sldId id="675"/>
            <p14:sldId id="676"/>
          </p14:sldIdLst>
        </p14:section>
        <p14:section name="Chapter 5" id="{6DA8AD18-5924-45F8-B78E-055E09133375}">
          <p14:sldIdLst>
            <p14:sldId id="886"/>
            <p14:sldId id="677"/>
            <p14:sldId id="914"/>
            <p14:sldId id="888"/>
            <p14:sldId id="678"/>
            <p14:sldId id="679"/>
            <p14:sldId id="680"/>
            <p14:sldId id="681"/>
            <p14:sldId id="890"/>
            <p14:sldId id="891"/>
            <p14:sldId id="892"/>
            <p14:sldId id="893"/>
            <p14:sldId id="682"/>
            <p14:sldId id="894"/>
            <p14:sldId id="895"/>
            <p14:sldId id="896"/>
            <p14:sldId id="897"/>
            <p14:sldId id="1166"/>
            <p14:sldId id="898"/>
            <p14:sldId id="899"/>
            <p14:sldId id="920"/>
            <p14:sldId id="900"/>
            <p14:sldId id="901"/>
            <p14:sldId id="902"/>
            <p14:sldId id="903"/>
            <p14:sldId id="904"/>
            <p14:sldId id="905"/>
            <p14:sldId id="906"/>
            <p14:sldId id="907"/>
            <p14:sldId id="908"/>
            <p14:sldId id="685"/>
            <p14:sldId id="909"/>
            <p14:sldId id="687"/>
            <p14:sldId id="910"/>
            <p14:sldId id="688"/>
            <p14:sldId id="921"/>
            <p14:sldId id="922"/>
            <p14:sldId id="923"/>
            <p14:sldId id="689"/>
            <p14:sldId id="691"/>
            <p14:sldId id="692"/>
          </p14:sldIdLst>
        </p14:section>
        <p14:section name="Chapter 6" id="{6D17C4E3-670D-495D-8DF2-FFF6971EE1CF}">
          <p14:sldIdLst>
            <p14:sldId id="924"/>
            <p14:sldId id="693"/>
            <p14:sldId id="915"/>
            <p14:sldId id="925"/>
            <p14:sldId id="694"/>
            <p14:sldId id="695"/>
            <p14:sldId id="926"/>
            <p14:sldId id="927"/>
            <p14:sldId id="928"/>
            <p14:sldId id="929"/>
            <p14:sldId id="696"/>
            <p14:sldId id="698"/>
            <p14:sldId id="699"/>
            <p14:sldId id="930"/>
            <p14:sldId id="931"/>
            <p14:sldId id="932"/>
            <p14:sldId id="933"/>
            <p14:sldId id="934"/>
            <p14:sldId id="935"/>
            <p14:sldId id="936"/>
            <p14:sldId id="700"/>
            <p14:sldId id="1167"/>
            <p14:sldId id="937"/>
            <p14:sldId id="702"/>
            <p14:sldId id="703"/>
            <p14:sldId id="939"/>
            <p14:sldId id="938"/>
            <p14:sldId id="704"/>
            <p14:sldId id="940"/>
            <p14:sldId id="705"/>
            <p14:sldId id="1168"/>
            <p14:sldId id="941"/>
            <p14:sldId id="942"/>
            <p14:sldId id="943"/>
            <p14:sldId id="944"/>
            <p14:sldId id="945"/>
            <p14:sldId id="706"/>
          </p14:sldIdLst>
        </p14:section>
        <p14:section name="Chapter 7" id="{02515820-8025-42C2-885C-9947F865A66D}">
          <p14:sldIdLst>
            <p14:sldId id="946"/>
            <p14:sldId id="707"/>
            <p14:sldId id="916"/>
            <p14:sldId id="947"/>
            <p14:sldId id="948"/>
            <p14:sldId id="949"/>
            <p14:sldId id="950"/>
            <p14:sldId id="951"/>
            <p14:sldId id="952"/>
            <p14:sldId id="953"/>
            <p14:sldId id="711"/>
            <p14:sldId id="712"/>
            <p14:sldId id="954"/>
            <p14:sldId id="955"/>
            <p14:sldId id="956"/>
            <p14:sldId id="957"/>
            <p14:sldId id="958"/>
            <p14:sldId id="713"/>
            <p14:sldId id="959"/>
            <p14:sldId id="960"/>
            <p14:sldId id="715"/>
            <p14:sldId id="961"/>
            <p14:sldId id="962"/>
            <p14:sldId id="963"/>
            <p14:sldId id="964"/>
            <p14:sldId id="965"/>
            <p14:sldId id="716"/>
            <p14:sldId id="717"/>
            <p14:sldId id="966"/>
            <p14:sldId id="967"/>
            <p14:sldId id="718"/>
            <p14:sldId id="7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363F"/>
    <a:srgbClr val="5F8687"/>
    <a:srgbClr val="739C9D"/>
    <a:srgbClr val="9E7DB9"/>
    <a:srgbClr val="544365"/>
    <a:srgbClr val="9B87AF"/>
    <a:srgbClr val="D5CDDD"/>
    <a:srgbClr val="2F1444"/>
    <a:srgbClr val="42392A"/>
    <a:srgbClr val="F6F1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3" autoAdjust="0"/>
    <p:restoredTop sz="86437" autoAdjust="0"/>
  </p:normalViewPr>
  <p:slideViewPr>
    <p:cSldViewPr>
      <p:cViewPr varScale="1">
        <p:scale>
          <a:sx n="125" d="100"/>
          <a:sy n="125" d="100"/>
        </p:scale>
        <p:origin x="84" y="38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71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220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99" Type="http://schemas.openxmlformats.org/officeDocument/2006/relationships/font" Target="fonts/font2.fntdata"/><Relationship Id="rId303" Type="http://schemas.openxmlformats.org/officeDocument/2006/relationships/font" Target="fonts/font6.fntdata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26" Type="http://schemas.openxmlformats.org/officeDocument/2006/relationships/slide" Target="slides/slide224.xml"/><Relationship Id="rId247" Type="http://schemas.openxmlformats.org/officeDocument/2006/relationships/slide" Target="slides/slide245.xml"/><Relationship Id="rId107" Type="http://schemas.openxmlformats.org/officeDocument/2006/relationships/slide" Target="slides/slide105.xml"/><Relationship Id="rId268" Type="http://schemas.openxmlformats.org/officeDocument/2006/relationships/slide" Target="slides/slide266.xml"/><Relationship Id="rId289" Type="http://schemas.openxmlformats.org/officeDocument/2006/relationships/slide" Target="slides/slide287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314" Type="http://schemas.openxmlformats.org/officeDocument/2006/relationships/tableStyles" Target="tableStyles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slide" Target="slides/slide214.xml"/><Relationship Id="rId237" Type="http://schemas.openxmlformats.org/officeDocument/2006/relationships/slide" Target="slides/slide235.xml"/><Relationship Id="rId258" Type="http://schemas.openxmlformats.org/officeDocument/2006/relationships/slide" Target="slides/slide256.xml"/><Relationship Id="rId279" Type="http://schemas.openxmlformats.org/officeDocument/2006/relationships/slide" Target="slides/slide277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290" Type="http://schemas.openxmlformats.org/officeDocument/2006/relationships/slide" Target="slides/slide288.xml"/><Relationship Id="rId304" Type="http://schemas.openxmlformats.org/officeDocument/2006/relationships/font" Target="fonts/font7.fntdata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227" Type="http://schemas.openxmlformats.org/officeDocument/2006/relationships/slide" Target="slides/slide225.xml"/><Relationship Id="rId248" Type="http://schemas.openxmlformats.org/officeDocument/2006/relationships/slide" Target="slides/slide246.xml"/><Relationship Id="rId269" Type="http://schemas.openxmlformats.org/officeDocument/2006/relationships/slide" Target="slides/slide267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280" Type="http://schemas.openxmlformats.org/officeDocument/2006/relationships/slide" Target="slides/slide278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217" Type="http://schemas.openxmlformats.org/officeDocument/2006/relationships/slide" Target="slides/slide215.xml"/><Relationship Id="rId6" Type="http://schemas.openxmlformats.org/officeDocument/2006/relationships/slide" Target="slides/slide4.xml"/><Relationship Id="rId238" Type="http://schemas.openxmlformats.org/officeDocument/2006/relationships/slide" Target="slides/slide236.xml"/><Relationship Id="rId259" Type="http://schemas.openxmlformats.org/officeDocument/2006/relationships/slide" Target="slides/slide257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270" Type="http://schemas.openxmlformats.org/officeDocument/2006/relationships/slide" Target="slides/slide268.xml"/><Relationship Id="rId291" Type="http://schemas.openxmlformats.org/officeDocument/2006/relationships/slide" Target="slides/slide289.xml"/><Relationship Id="rId305" Type="http://schemas.openxmlformats.org/officeDocument/2006/relationships/font" Target="fonts/font8.fntdata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228" Type="http://schemas.openxmlformats.org/officeDocument/2006/relationships/slide" Target="slides/slide226.xml"/><Relationship Id="rId249" Type="http://schemas.openxmlformats.org/officeDocument/2006/relationships/slide" Target="slides/slide247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260" Type="http://schemas.openxmlformats.org/officeDocument/2006/relationships/slide" Target="slides/slide258.xml"/><Relationship Id="rId281" Type="http://schemas.openxmlformats.org/officeDocument/2006/relationships/slide" Target="slides/slide279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8" Type="http://schemas.openxmlformats.org/officeDocument/2006/relationships/slide" Target="slides/slide216.xml"/><Relationship Id="rId239" Type="http://schemas.openxmlformats.org/officeDocument/2006/relationships/slide" Target="slides/slide237.xml"/><Relationship Id="rId250" Type="http://schemas.openxmlformats.org/officeDocument/2006/relationships/slide" Target="slides/slide248.xml"/><Relationship Id="rId271" Type="http://schemas.openxmlformats.org/officeDocument/2006/relationships/slide" Target="slides/slide269.xml"/><Relationship Id="rId292" Type="http://schemas.openxmlformats.org/officeDocument/2006/relationships/slide" Target="slides/slide290.xml"/><Relationship Id="rId306" Type="http://schemas.openxmlformats.org/officeDocument/2006/relationships/font" Target="fonts/font9.fntdata"/><Relationship Id="rId24" Type="http://schemas.openxmlformats.org/officeDocument/2006/relationships/slide" Target="slides/slide22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31" Type="http://schemas.openxmlformats.org/officeDocument/2006/relationships/slide" Target="slides/slide129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208" Type="http://schemas.openxmlformats.org/officeDocument/2006/relationships/slide" Target="slides/slide206.xml"/><Relationship Id="rId229" Type="http://schemas.openxmlformats.org/officeDocument/2006/relationships/slide" Target="slides/slide227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240" Type="http://schemas.openxmlformats.org/officeDocument/2006/relationships/slide" Target="slides/slide238.xml"/><Relationship Id="rId245" Type="http://schemas.openxmlformats.org/officeDocument/2006/relationships/slide" Target="slides/slide243.xml"/><Relationship Id="rId261" Type="http://schemas.openxmlformats.org/officeDocument/2006/relationships/slide" Target="slides/slide259.xml"/><Relationship Id="rId266" Type="http://schemas.openxmlformats.org/officeDocument/2006/relationships/slide" Target="slides/slide264.xml"/><Relationship Id="rId287" Type="http://schemas.openxmlformats.org/officeDocument/2006/relationships/slide" Target="slides/slide285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282" Type="http://schemas.openxmlformats.org/officeDocument/2006/relationships/slide" Target="slides/slide280.xml"/><Relationship Id="rId312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219" Type="http://schemas.openxmlformats.org/officeDocument/2006/relationships/slide" Target="slides/slide21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30" Type="http://schemas.openxmlformats.org/officeDocument/2006/relationships/slide" Target="slides/slide228.xml"/><Relationship Id="rId235" Type="http://schemas.openxmlformats.org/officeDocument/2006/relationships/slide" Target="slides/slide233.xml"/><Relationship Id="rId251" Type="http://schemas.openxmlformats.org/officeDocument/2006/relationships/slide" Target="slides/slide249.xml"/><Relationship Id="rId256" Type="http://schemas.openxmlformats.org/officeDocument/2006/relationships/slide" Target="slides/slide254.xml"/><Relationship Id="rId277" Type="http://schemas.openxmlformats.org/officeDocument/2006/relationships/slide" Target="slides/slide275.xml"/><Relationship Id="rId298" Type="http://schemas.openxmlformats.org/officeDocument/2006/relationships/font" Target="fonts/font1.fntdata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72" Type="http://schemas.openxmlformats.org/officeDocument/2006/relationships/slide" Target="slides/slide270.xml"/><Relationship Id="rId293" Type="http://schemas.openxmlformats.org/officeDocument/2006/relationships/slide" Target="slides/slide291.xml"/><Relationship Id="rId302" Type="http://schemas.openxmlformats.org/officeDocument/2006/relationships/font" Target="fonts/font5.fntdata"/><Relationship Id="rId307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0" Type="http://schemas.openxmlformats.org/officeDocument/2006/relationships/slide" Target="slides/slide218.xml"/><Relationship Id="rId225" Type="http://schemas.openxmlformats.org/officeDocument/2006/relationships/slide" Target="slides/slide223.xml"/><Relationship Id="rId241" Type="http://schemas.openxmlformats.org/officeDocument/2006/relationships/slide" Target="slides/slide239.xml"/><Relationship Id="rId246" Type="http://schemas.openxmlformats.org/officeDocument/2006/relationships/slide" Target="slides/slide244.xml"/><Relationship Id="rId267" Type="http://schemas.openxmlformats.org/officeDocument/2006/relationships/slide" Target="slides/slide265.xml"/><Relationship Id="rId288" Type="http://schemas.openxmlformats.org/officeDocument/2006/relationships/slide" Target="slides/slide286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262" Type="http://schemas.openxmlformats.org/officeDocument/2006/relationships/slide" Target="slides/slide260.xml"/><Relationship Id="rId283" Type="http://schemas.openxmlformats.org/officeDocument/2006/relationships/slide" Target="slides/slide281.xml"/><Relationship Id="rId313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slide" Target="slides/slide213.xml"/><Relationship Id="rId236" Type="http://schemas.openxmlformats.org/officeDocument/2006/relationships/slide" Target="slides/slide234.xml"/><Relationship Id="rId257" Type="http://schemas.openxmlformats.org/officeDocument/2006/relationships/slide" Target="slides/slide255.xml"/><Relationship Id="rId278" Type="http://schemas.openxmlformats.org/officeDocument/2006/relationships/slide" Target="slides/slide276.xml"/><Relationship Id="rId26" Type="http://schemas.openxmlformats.org/officeDocument/2006/relationships/slide" Target="slides/slide24.xml"/><Relationship Id="rId231" Type="http://schemas.openxmlformats.org/officeDocument/2006/relationships/slide" Target="slides/slide229.xml"/><Relationship Id="rId252" Type="http://schemas.openxmlformats.org/officeDocument/2006/relationships/slide" Target="slides/slide250.xml"/><Relationship Id="rId273" Type="http://schemas.openxmlformats.org/officeDocument/2006/relationships/slide" Target="slides/slide271.xml"/><Relationship Id="rId294" Type="http://schemas.openxmlformats.org/officeDocument/2006/relationships/slide" Target="slides/slide292.xml"/><Relationship Id="rId308" Type="http://schemas.openxmlformats.org/officeDocument/2006/relationships/font" Target="fonts/font11.fntdata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242" Type="http://schemas.openxmlformats.org/officeDocument/2006/relationships/slide" Target="slides/slide240.xml"/><Relationship Id="rId263" Type="http://schemas.openxmlformats.org/officeDocument/2006/relationships/slide" Target="slides/slide261.xml"/><Relationship Id="rId284" Type="http://schemas.openxmlformats.org/officeDocument/2006/relationships/slide" Target="slides/slide282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32" Type="http://schemas.openxmlformats.org/officeDocument/2006/relationships/slide" Target="slides/slide230.xml"/><Relationship Id="rId253" Type="http://schemas.openxmlformats.org/officeDocument/2006/relationships/slide" Target="slides/slide251.xml"/><Relationship Id="rId274" Type="http://schemas.openxmlformats.org/officeDocument/2006/relationships/slide" Target="slides/slide272.xml"/><Relationship Id="rId295" Type="http://schemas.openxmlformats.org/officeDocument/2006/relationships/slide" Target="slides/slide293.xml"/><Relationship Id="rId309" Type="http://schemas.openxmlformats.org/officeDocument/2006/relationships/font" Target="fonts/font12.fntdata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222" Type="http://schemas.openxmlformats.org/officeDocument/2006/relationships/slide" Target="slides/slide220.xml"/><Relationship Id="rId243" Type="http://schemas.openxmlformats.org/officeDocument/2006/relationships/slide" Target="slides/slide241.xml"/><Relationship Id="rId264" Type="http://schemas.openxmlformats.org/officeDocument/2006/relationships/slide" Target="slides/slide262.xml"/><Relationship Id="rId285" Type="http://schemas.openxmlformats.org/officeDocument/2006/relationships/slide" Target="slides/slide283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310" Type="http://schemas.openxmlformats.org/officeDocument/2006/relationships/commentAuthors" Target="commentAuthors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0.xml"/><Relationship Id="rId233" Type="http://schemas.openxmlformats.org/officeDocument/2006/relationships/slide" Target="slides/slide231.xml"/><Relationship Id="rId254" Type="http://schemas.openxmlformats.org/officeDocument/2006/relationships/slide" Target="slides/slide252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275" Type="http://schemas.openxmlformats.org/officeDocument/2006/relationships/slide" Target="slides/slide273.xml"/><Relationship Id="rId296" Type="http://schemas.openxmlformats.org/officeDocument/2006/relationships/slide" Target="slides/slide294.xml"/><Relationship Id="rId300" Type="http://schemas.openxmlformats.org/officeDocument/2006/relationships/font" Target="fonts/font3.fntdata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202" Type="http://schemas.openxmlformats.org/officeDocument/2006/relationships/slide" Target="slides/slide200.xml"/><Relationship Id="rId223" Type="http://schemas.openxmlformats.org/officeDocument/2006/relationships/slide" Target="slides/slide221.xml"/><Relationship Id="rId244" Type="http://schemas.openxmlformats.org/officeDocument/2006/relationships/slide" Target="slides/slide242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265" Type="http://schemas.openxmlformats.org/officeDocument/2006/relationships/slide" Target="slides/slide263.xml"/><Relationship Id="rId286" Type="http://schemas.openxmlformats.org/officeDocument/2006/relationships/slide" Target="slides/slide284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311" Type="http://schemas.openxmlformats.org/officeDocument/2006/relationships/presProps" Target="presProps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13" Type="http://schemas.openxmlformats.org/officeDocument/2006/relationships/slide" Target="slides/slide211.xml"/><Relationship Id="rId234" Type="http://schemas.openxmlformats.org/officeDocument/2006/relationships/slide" Target="slides/slide23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55" Type="http://schemas.openxmlformats.org/officeDocument/2006/relationships/slide" Target="slides/slide253.xml"/><Relationship Id="rId276" Type="http://schemas.openxmlformats.org/officeDocument/2006/relationships/slide" Target="slides/slide274.xml"/><Relationship Id="rId297" Type="http://schemas.openxmlformats.org/officeDocument/2006/relationships/notesMaster" Target="notesMasters/notesMaster1.xml"/><Relationship Id="rId40" Type="http://schemas.openxmlformats.org/officeDocument/2006/relationships/slide" Target="slides/slide38.xml"/><Relationship Id="rId115" Type="http://schemas.openxmlformats.org/officeDocument/2006/relationships/slide" Target="slides/slide113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30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1096A22-878C-44FD-A811-BAC384802EB8}" type="datetimeFigureOut">
              <a:rPr lang="en-US" smtClean="0"/>
              <a:pPr/>
              <a:t>10/9/2018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050A3C8-F9AF-495C-B259-C721909C4A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105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0A3C8-F9AF-495C-B259-C721909C4AD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709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52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/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32D8DC0-5684-4010-AB9D-0C11870007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92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6BB4F-1FD7-4F5A-B952-9A7C25130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532965"/>
            <a:ext cx="8229600" cy="1925170"/>
          </a:xfrm>
        </p:spPr>
        <p:txBody>
          <a:bodyPr/>
          <a:lstStyle>
            <a:lvl1pPr>
              <a:defRPr sz="7200">
                <a:solidFill>
                  <a:srgbClr val="14363F"/>
                </a:solidFill>
              </a:defRPr>
            </a:lvl1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24105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M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6BB4F-1FD7-4F5A-B952-9A7C25130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532965"/>
            <a:ext cx="8229600" cy="1925170"/>
          </a:xfrm>
        </p:spPr>
        <p:txBody>
          <a:bodyPr anchor="t"/>
          <a:lstStyle>
            <a:lvl1pPr algn="l">
              <a:defRPr sz="7200">
                <a:solidFill>
                  <a:srgbClr val="14363F"/>
                </a:solidFill>
              </a:defRPr>
            </a:lvl1pPr>
          </a:lstStyle>
          <a:p>
            <a:r>
              <a:rPr lang="en-US" dirty="0"/>
              <a:t>Context / Topic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15F05-7A48-4004-A9C7-E3F1B48A25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819150"/>
            <a:ext cx="8229600" cy="638175"/>
          </a:xfrm>
        </p:spPr>
        <p:txBody>
          <a:bodyPr>
            <a:noAutofit/>
          </a:bodyPr>
          <a:lstStyle>
            <a:lvl1pPr marL="0" indent="0">
              <a:buNone/>
              <a:defRPr sz="3600" b="0"/>
            </a:lvl1pPr>
          </a:lstStyle>
          <a:p>
            <a:pPr lvl="0"/>
            <a:r>
              <a:rPr lang="en-US" dirty="0"/>
              <a:t>Context: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BC22F0-7088-47B9-9089-4FEA8EEC905F}"/>
              </a:ext>
            </a:extLst>
          </p:cNvPr>
          <p:cNvCxnSpPr>
            <a:cxnSpLocks/>
          </p:cNvCxnSpPr>
          <p:nvPr userDrawn="1"/>
        </p:nvCxnSpPr>
        <p:spPr>
          <a:xfrm>
            <a:off x="457200" y="1457325"/>
            <a:ext cx="8229600" cy="0"/>
          </a:xfrm>
          <a:prstGeom prst="line">
            <a:avLst/>
          </a:prstGeom>
          <a:ln w="38100">
            <a:solidFill>
              <a:srgbClr val="143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6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82643-8930-466E-9F44-41065714CC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57300" y="438150"/>
            <a:ext cx="6629400" cy="4267200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0" baseline="0">
                <a:solidFill>
                  <a:srgbClr val="14363F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Discussion Question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/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32D8DC0-5684-4010-AB9D-0C11870007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29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61950"/>
            <a:ext cx="8229600" cy="1066800"/>
          </a:xfrm>
        </p:spPr>
        <p:txBody>
          <a:bodyPr/>
          <a:lstStyle>
            <a:lvl1pPr>
              <a:lnSpc>
                <a:spcPct val="90000"/>
              </a:lnSpc>
              <a:defRPr sz="4500" baseline="0">
                <a:solidFill>
                  <a:srgbClr val="14363F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Body Content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57300" y="1615678"/>
            <a:ext cx="6629400" cy="3318272"/>
          </a:xfrm>
        </p:spPr>
        <p:txBody>
          <a:bodyPr/>
          <a:lstStyle>
            <a:lvl1pPr marL="0" indent="0">
              <a:spcBef>
                <a:spcPts val="1800"/>
              </a:spcBef>
              <a:spcAft>
                <a:spcPts val="0"/>
              </a:spcAft>
              <a:buNone/>
              <a:defRPr b="0">
                <a:solidFill>
                  <a:srgbClr val="14363F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372618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7512" indent="0">
              <a:buNone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3000" indent="0">
              <a:buFont typeface="Arial" pitchFamily="34" charset="0"/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038350"/>
            <a:ext cx="7772400" cy="2514600"/>
          </a:xfrm>
        </p:spPr>
        <p:txBody>
          <a:bodyPr anchor="t"/>
          <a:lstStyle>
            <a:lvl1pPr>
              <a:lnSpc>
                <a:spcPct val="85000"/>
              </a:lnSpc>
              <a:defRPr sz="7200" b="1" baseline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Lesson 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971550"/>
            <a:ext cx="6400800" cy="476250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0" cap="none" spc="300" baseline="0">
                <a:solidFill>
                  <a:schemeClr val="bg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CHAPTER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Brea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4CCAF-37E0-48E0-91E0-DDEBB26177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38150"/>
            <a:ext cx="8229600" cy="6096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Q&amp;A Slide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B26820-DA63-4CE7-A5C1-21CA79E70C6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47800" y="1276350"/>
            <a:ext cx="6248400" cy="3867150"/>
          </a:xfrm>
        </p:spPr>
        <p:txBody>
          <a:bodyPr/>
          <a:lstStyle>
            <a:lvl1pPr>
              <a:defRPr sz="3200" b="0"/>
            </a:lvl1pPr>
            <a:lvl2pPr>
              <a:defRPr sz="3200">
                <a:solidFill>
                  <a:srgbClr val="5F8687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731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1435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1200150"/>
            <a:ext cx="6629400" cy="3470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line of the slide</a:t>
            </a:r>
          </a:p>
          <a:p>
            <a:pPr lvl="1"/>
            <a:r>
              <a:rPr lang="en-US" dirty="0"/>
              <a:t>Second line of the slide</a:t>
            </a:r>
          </a:p>
          <a:p>
            <a:pPr lvl="2"/>
            <a:r>
              <a:rPr lang="en-US" dirty="0"/>
              <a:t>Third line of the slide</a:t>
            </a:r>
          </a:p>
          <a:p>
            <a:pPr lvl="3"/>
            <a:r>
              <a:rPr lang="en-US" dirty="0"/>
              <a:t>Fourth line of the slide</a:t>
            </a:r>
          </a:p>
          <a:p>
            <a:pPr lvl="4"/>
            <a:r>
              <a:rPr lang="en-US" dirty="0"/>
              <a:t>Fifth and lowest line of the slide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80" r:id="rId3"/>
    <p:sldLayoutId id="2147483655" r:id="rId4"/>
    <p:sldLayoutId id="2147483681" r:id="rId5"/>
    <p:sldLayoutId id="2147483650" r:id="rId6"/>
    <p:sldLayoutId id="2147483649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lnSpc>
          <a:spcPct val="80000"/>
        </a:lnSpc>
        <a:spcBef>
          <a:spcPct val="0"/>
        </a:spcBef>
        <a:buNone/>
        <a:defRPr sz="4500" b="1" kern="1200">
          <a:solidFill>
            <a:srgbClr val="14363F"/>
          </a:solidFill>
          <a:latin typeface="Palatino Linotype" panose="02040502050505030304" pitchFamily="18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i="0" kern="1200" baseline="0">
          <a:solidFill>
            <a:srgbClr val="14363F"/>
          </a:solidFill>
          <a:latin typeface="Palatino Linotype" panose="02040502050505030304" pitchFamily="18" charset="0"/>
          <a:ea typeface="Verdana" panose="020B0604030504040204" pitchFamily="34" charset="0"/>
          <a:cs typeface="Verdana" panose="020B0604030504040204" pitchFamily="34" charset="0"/>
        </a:defRPr>
      </a:lvl1pPr>
      <a:lvl2pPr marL="658368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 baseline="0">
          <a:solidFill>
            <a:srgbClr val="14363F"/>
          </a:solidFill>
          <a:latin typeface="Palatino Linotype" panose="02040502050505030304" pitchFamily="18" charset="0"/>
          <a:ea typeface="Verdana" panose="020B0604030504040204" pitchFamily="34" charset="0"/>
          <a:cs typeface="Verdana" panose="020B0604030504040204" pitchFamily="34" charset="0"/>
        </a:defRPr>
      </a:lvl2pPr>
      <a:lvl3pPr marL="896112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 baseline="0">
          <a:solidFill>
            <a:srgbClr val="14363F"/>
          </a:solidFill>
          <a:latin typeface="Palatino Linotype" panose="02040502050505030304" pitchFamily="18" charset="0"/>
          <a:ea typeface="Verdana" panose="020B0604030504040204" pitchFamily="34" charset="0"/>
          <a:cs typeface="Verdana" panose="020B0604030504040204" pitchFamily="34" charset="0"/>
        </a:defRPr>
      </a:lvl3pPr>
      <a:lvl4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b="1" i="0" kern="1200" baseline="0">
          <a:solidFill>
            <a:srgbClr val="14363F"/>
          </a:solidFill>
          <a:latin typeface="Palatino Linotype" panose="02040502050505030304" pitchFamily="18" charset="0"/>
          <a:ea typeface="Verdana" panose="020B0604030504040204" pitchFamily="34" charset="0"/>
          <a:cs typeface="Verdana" panose="020B0604030504040204" pitchFamily="34" charset="0"/>
        </a:defRPr>
      </a:lvl4pPr>
      <a:lvl5pPr marL="1371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 baseline="0">
          <a:solidFill>
            <a:srgbClr val="14363F"/>
          </a:solidFill>
          <a:latin typeface="Palatino Linotype" panose="02040502050505030304" pitchFamily="18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123950"/>
            <a:ext cx="7696200" cy="3546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line of the slide</a:t>
            </a:r>
          </a:p>
          <a:p>
            <a:pPr lvl="1"/>
            <a:r>
              <a:rPr lang="en-US" dirty="0"/>
              <a:t>Second line of the slide</a:t>
            </a:r>
          </a:p>
        </p:txBody>
      </p:sp>
    </p:spTree>
    <p:extLst>
      <p:ext uri="{BB962C8B-B14F-4D97-AF65-F5344CB8AC3E}">
        <p14:creationId xmlns:p14="http://schemas.microsoft.com/office/powerpoint/2010/main" val="202273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3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lnSpc>
          <a:spcPct val="80000"/>
        </a:lnSpc>
        <a:spcBef>
          <a:spcPct val="0"/>
        </a:spcBef>
        <a:buNone/>
        <a:defRPr sz="4500" b="1" kern="1200">
          <a:solidFill>
            <a:srgbClr val="14363F"/>
          </a:solidFill>
          <a:latin typeface="Palatino Linotype" panose="02040502050505030304" pitchFamily="18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800" b="1" i="0" kern="1200" baseline="0">
          <a:solidFill>
            <a:srgbClr val="14363F"/>
          </a:solidFill>
          <a:latin typeface="Palatino Linotype" panose="02040502050505030304" pitchFamily="18" charset="0"/>
          <a:ea typeface="+mn-ea"/>
          <a:cs typeface="Arial" panose="020B0604020202020204" pitchFamily="34" charset="0"/>
        </a:defRPr>
      </a:lvl1pPr>
      <a:lvl2pPr marL="372618" indent="0" algn="l" defTabSz="914400" rtl="0" eaLnBrk="1" latinLnBrk="0" hangingPunct="1">
        <a:spcBef>
          <a:spcPct val="20000"/>
        </a:spcBef>
        <a:buFont typeface="Arial" pitchFamily="34" charset="0"/>
        <a:buNone/>
        <a:defRPr sz="2800" b="1" kern="1200" baseline="0">
          <a:solidFill>
            <a:srgbClr val="9E7DB9"/>
          </a:solidFill>
          <a:latin typeface="Palatino Linotype" panose="02040502050505030304" pitchFamily="18" charset="0"/>
          <a:ea typeface="+mn-ea"/>
          <a:cs typeface="Arial" panose="020B0604020202020204" pitchFamily="34" charset="0"/>
        </a:defRPr>
      </a:lvl2pPr>
      <a:lvl3pPr marL="896112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 baseline="0">
          <a:solidFill>
            <a:srgbClr val="14363F"/>
          </a:solidFill>
          <a:latin typeface="Trebuchet MS" panose="020B0603020202020204" pitchFamily="34" charset="0"/>
          <a:ea typeface="+mn-ea"/>
          <a:cs typeface="Arial" panose="020B0604020202020204" pitchFamily="34" charset="0"/>
        </a:defRPr>
      </a:lvl3pPr>
      <a:lvl4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b="1" i="0" kern="1200" baseline="0">
          <a:solidFill>
            <a:srgbClr val="14363F"/>
          </a:solidFill>
          <a:latin typeface="Trebuchet MS" panose="020B0603020202020204" pitchFamily="34" charset="0"/>
          <a:ea typeface="+mn-ea"/>
          <a:cs typeface="Arial" panose="020B0604020202020204" pitchFamily="34" charset="0"/>
        </a:defRPr>
      </a:lvl4pPr>
      <a:lvl5pPr marL="1371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 baseline="0">
          <a:solidFill>
            <a:srgbClr val="14363F"/>
          </a:solidFill>
          <a:latin typeface="Trebuchet MS" panose="020B0603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96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0556F-F3E4-43F4-BB55-09DC9BC52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Divine Unity (John 17)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080D3-5569-4C9D-A5EF-63E32B1508B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And if we pursue such godly unity, what will we help people see (vv. 21, 23)?</a:t>
            </a:r>
          </a:p>
          <a:p>
            <a:pPr lvl="1"/>
            <a:r>
              <a:rPr lang="en-US" dirty="0"/>
              <a:t>That the Father sent Jesus to the world; that God loves us </a:t>
            </a:r>
          </a:p>
        </p:txBody>
      </p:sp>
    </p:spTree>
    <p:extLst>
      <p:ext uri="{BB962C8B-B14F-4D97-AF65-F5344CB8AC3E}">
        <p14:creationId xmlns:p14="http://schemas.microsoft.com/office/powerpoint/2010/main" val="309663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50BED0-8B85-4D96-B8FD-94017CB31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about “swearing by Caesar” do you think seemed wrong to Polycarp?</a:t>
            </a:r>
          </a:p>
        </p:txBody>
      </p:sp>
    </p:spTree>
    <p:extLst>
      <p:ext uri="{BB962C8B-B14F-4D97-AF65-F5344CB8AC3E}">
        <p14:creationId xmlns:p14="http://schemas.microsoft.com/office/powerpoint/2010/main" val="94603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B6FF44-BAB4-4929-9343-B4A5E2E17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The Martyrdom of Polycarp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50BED0-8B85-4D96-B8FD-94017CB315D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reason did Polycarp offer for refusing to deny Christ?</a:t>
            </a:r>
          </a:p>
          <a:p>
            <a:pPr lvl="1"/>
            <a:r>
              <a:rPr lang="en-US" dirty="0"/>
              <a:t>The faithfulness of God; the value of the eternal over the temporal</a:t>
            </a:r>
          </a:p>
        </p:txBody>
      </p:sp>
    </p:spTree>
    <p:extLst>
      <p:ext uri="{BB962C8B-B14F-4D97-AF65-F5344CB8AC3E}">
        <p14:creationId xmlns:p14="http://schemas.microsoft.com/office/powerpoint/2010/main" val="42547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50BED0-8B85-4D96-B8FD-94017CB31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you think this scene affected believers who looked on? What about unbelievers?</a:t>
            </a:r>
          </a:p>
        </p:txBody>
      </p:sp>
    </p:spTree>
    <p:extLst>
      <p:ext uri="{BB962C8B-B14F-4D97-AF65-F5344CB8AC3E}">
        <p14:creationId xmlns:p14="http://schemas.microsoft.com/office/powerpoint/2010/main" val="377390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50BED0-8B85-4D96-B8FD-94017CB31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you think the Romans called Christians “atheists”? </a:t>
            </a:r>
          </a:p>
        </p:txBody>
      </p:sp>
    </p:spTree>
    <p:extLst>
      <p:ext uri="{BB962C8B-B14F-4D97-AF65-F5344CB8AC3E}">
        <p14:creationId xmlns:p14="http://schemas.microsoft.com/office/powerpoint/2010/main" val="23125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1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19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Living in the World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cap="small" dirty="0"/>
              <a:t>CHAPTER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94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C89E0E7-7955-4507-8E23-D1CC652962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719" y="209550"/>
            <a:ext cx="7000562" cy="981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8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7284E-6 L 0 -0.9543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6FE34E-217B-4D0F-8187-7859A9410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The Life of </a:t>
            </a:r>
            <a:br>
              <a:rPr lang="en-US" i="1" dirty="0"/>
            </a:br>
            <a:r>
              <a:rPr lang="en-US" i="1" dirty="0"/>
              <a:t>St. Anthony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607E1-0E3D-468A-A05E-21E083C7C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Introduction:</a:t>
            </a:r>
          </a:p>
        </p:txBody>
      </p:sp>
    </p:spTree>
    <p:extLst>
      <p:ext uri="{BB962C8B-B14F-4D97-AF65-F5344CB8AC3E}">
        <p14:creationId xmlns:p14="http://schemas.microsoft.com/office/powerpoint/2010/main" val="110402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9031A5-E67A-466C-83C0-57AA9163B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you think Anthony interpreted Christ’s teaching in Matthew 6:25 correctly? </a:t>
            </a:r>
          </a:p>
        </p:txBody>
      </p:sp>
    </p:spTree>
    <p:extLst>
      <p:ext uri="{BB962C8B-B14F-4D97-AF65-F5344CB8AC3E}">
        <p14:creationId xmlns:p14="http://schemas.microsoft.com/office/powerpoint/2010/main" val="357638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5F9B72-899C-4CFD-B7A3-0AF80AA99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Cultural Differences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EB4657-B0C7-4AE0-BF7E-54C5C1E37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</p:spTree>
    <p:extLst>
      <p:ext uri="{BB962C8B-B14F-4D97-AF65-F5344CB8AC3E}">
        <p14:creationId xmlns:p14="http://schemas.microsoft.com/office/powerpoint/2010/main" val="26004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BE0E9-3F7F-4F10-830F-2DCDE99BC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Asceticism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17B393-FDB9-4913-B3A0-C85264E04D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46741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5FEE23-E0E0-495E-A827-69BA1D001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some visible elements of the world system? </a:t>
            </a:r>
          </a:p>
        </p:txBody>
      </p:sp>
    </p:spTree>
    <p:extLst>
      <p:ext uri="{BB962C8B-B14F-4D97-AF65-F5344CB8AC3E}">
        <p14:creationId xmlns:p14="http://schemas.microsoft.com/office/powerpoint/2010/main" val="141655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A00A64-9436-4DE8-BB96-CA7174533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Avoiding </a:t>
            </a:r>
            <a:br>
              <a:rPr lang="en-US" dirty="0"/>
            </a:br>
            <a:r>
              <a:rPr lang="en-US" dirty="0"/>
              <a:t>the World</a:t>
            </a:r>
          </a:p>
        </p:txBody>
      </p:sp>
    </p:spTree>
    <p:extLst>
      <p:ext uri="{BB962C8B-B14F-4D97-AF65-F5344CB8AC3E}">
        <p14:creationId xmlns:p14="http://schemas.microsoft.com/office/powerpoint/2010/main" val="28779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DF2CE0-3608-4C50-961C-B3800A80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17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BC914C-7405-4C87-B0E8-1818E98D899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did Jesus ask the Father to do for us (v. 15)?</a:t>
            </a:r>
          </a:p>
          <a:p>
            <a:pPr lvl="1"/>
            <a:r>
              <a:rPr lang="en-US" dirty="0"/>
              <a:t>Not to remove us from the world, but to protect us from evil / the evil one</a:t>
            </a:r>
          </a:p>
        </p:txBody>
      </p:sp>
    </p:spTree>
    <p:extLst>
      <p:ext uri="{BB962C8B-B14F-4D97-AF65-F5344CB8AC3E}">
        <p14:creationId xmlns:p14="http://schemas.microsoft.com/office/powerpoint/2010/main" val="143666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DF2CE0-3608-4C50-961C-B3800A80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Romans 7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BC914C-7405-4C87-B0E8-1818E98D899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lives inside Paul, opposing him (vv. 20–21)?</a:t>
            </a:r>
          </a:p>
          <a:p>
            <a:pPr lvl="1"/>
            <a:r>
              <a:rPr lang="en-US" dirty="0"/>
              <a:t>Sin/evil</a:t>
            </a:r>
          </a:p>
        </p:txBody>
      </p:sp>
    </p:spTree>
    <p:extLst>
      <p:ext uri="{BB962C8B-B14F-4D97-AF65-F5344CB8AC3E}">
        <p14:creationId xmlns:p14="http://schemas.microsoft.com/office/powerpoint/2010/main" val="310762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A1A7CD-8D1E-46E2-ACE4-24DFC88B3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it possible to escape evil by isolating ourselves?</a:t>
            </a:r>
          </a:p>
          <a:p>
            <a:endParaRPr lang="en-US" dirty="0"/>
          </a:p>
          <a:p>
            <a:r>
              <a:rPr lang="en-US" dirty="0"/>
              <a:t>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176950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748BF8-93AD-46D0-8D0E-9D9A0155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Jeremiah &amp; Peter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45C4F-44D5-404E-B07B-3F23F44A3A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Context:</a:t>
            </a:r>
          </a:p>
        </p:txBody>
      </p:sp>
    </p:spTree>
    <p:extLst>
      <p:ext uri="{BB962C8B-B14F-4D97-AF65-F5344CB8AC3E}">
        <p14:creationId xmlns:p14="http://schemas.microsoft.com/office/powerpoint/2010/main" val="377498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893F7A-3460-4B77-9F5C-1B268AF0B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Physical vs. Spiritual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349CDF-E3E0-4F39-90F0-BDE2071192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</p:spTree>
    <p:extLst>
      <p:ext uri="{BB962C8B-B14F-4D97-AF65-F5344CB8AC3E}">
        <p14:creationId xmlns:p14="http://schemas.microsoft.com/office/powerpoint/2010/main" val="38751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9D1DEE-321E-4F1C-A2C9-BA046885F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Engaging </a:t>
            </a:r>
            <a:br>
              <a:rPr lang="en-US" dirty="0"/>
            </a:br>
            <a:r>
              <a:rPr lang="en-US" dirty="0"/>
              <a:t>the World</a:t>
            </a:r>
          </a:p>
        </p:txBody>
      </p:sp>
    </p:spTree>
    <p:extLst>
      <p:ext uri="{BB962C8B-B14F-4D97-AF65-F5344CB8AC3E}">
        <p14:creationId xmlns:p14="http://schemas.microsoft.com/office/powerpoint/2010/main" val="404100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3AA514-91B9-43E7-8BDF-227130C7B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Colossians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B126BC-8A73-464C-B47D-F3E63A154EB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phrase in verse 1 indicates that Paul is writing to fellow Christians?</a:t>
            </a:r>
          </a:p>
          <a:p>
            <a:pPr lvl="1"/>
            <a:r>
              <a:rPr lang="en-US" dirty="0"/>
              <a:t>He addresses those who have been raised with Christ.</a:t>
            </a:r>
          </a:p>
        </p:txBody>
      </p:sp>
    </p:spTree>
    <p:extLst>
      <p:ext uri="{BB962C8B-B14F-4D97-AF65-F5344CB8AC3E}">
        <p14:creationId xmlns:p14="http://schemas.microsoft.com/office/powerpoint/2010/main" val="295393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7822AD-E51B-4F93-A000-8017DFDE1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cultural differences do we have within our assembly? </a:t>
            </a:r>
          </a:p>
        </p:txBody>
      </p:sp>
    </p:spTree>
    <p:extLst>
      <p:ext uri="{BB962C8B-B14F-4D97-AF65-F5344CB8AC3E}">
        <p14:creationId xmlns:p14="http://schemas.microsoft.com/office/powerpoint/2010/main" val="347659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3AA514-91B9-43E7-8BDF-227130C7B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Colossians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B126BC-8A73-464C-B47D-F3E63A154EB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In verse 2, what does Paul tell the Colossian believers to do?</a:t>
            </a:r>
          </a:p>
          <a:p>
            <a:pPr lvl="1"/>
            <a:r>
              <a:rPr lang="en-US" dirty="0"/>
              <a:t>Set their minds/affections on things above, not on earthly things</a:t>
            </a:r>
          </a:p>
        </p:txBody>
      </p:sp>
    </p:spTree>
    <p:extLst>
      <p:ext uri="{BB962C8B-B14F-4D97-AF65-F5344CB8AC3E}">
        <p14:creationId xmlns:p14="http://schemas.microsoft.com/office/powerpoint/2010/main" val="402049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3AA514-91B9-43E7-8BDF-227130C7B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Colossians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B126BC-8A73-464C-B47D-F3E63A154EB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Christ finally reveals Himself at the end of time, what will happen (v. 4)?</a:t>
            </a:r>
          </a:p>
          <a:p>
            <a:pPr lvl="1"/>
            <a:r>
              <a:rPr lang="en-US" dirty="0"/>
              <a:t>We will also appear/be revealed in glory.</a:t>
            </a:r>
          </a:p>
        </p:txBody>
      </p:sp>
    </p:spTree>
    <p:extLst>
      <p:ext uri="{BB962C8B-B14F-4D97-AF65-F5344CB8AC3E}">
        <p14:creationId xmlns:p14="http://schemas.microsoft.com/office/powerpoint/2010/main" val="380414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2D0B57-9175-49B1-83C2-EE6890DF1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Focus and Attraction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6734DD-4BEB-4825-93A9-1E4339B571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Context:</a:t>
            </a:r>
          </a:p>
        </p:txBody>
      </p:sp>
    </p:spTree>
    <p:extLst>
      <p:ext uri="{BB962C8B-B14F-4D97-AF65-F5344CB8AC3E}">
        <p14:creationId xmlns:p14="http://schemas.microsoft.com/office/powerpoint/2010/main" val="83904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B1016-FC57-4B93-8ECE-6C98D17BB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Apologia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3A386-042B-4DFE-8B0C-43DF2956FD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Context:</a:t>
            </a:r>
          </a:p>
        </p:txBody>
      </p:sp>
    </p:spTree>
    <p:extLst>
      <p:ext uri="{BB962C8B-B14F-4D97-AF65-F5344CB8AC3E}">
        <p14:creationId xmlns:p14="http://schemas.microsoft.com/office/powerpoint/2010/main" val="420708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0E2569-4D9A-431B-9EB2-4F150CD03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a Living Testimony</a:t>
            </a:r>
          </a:p>
        </p:txBody>
      </p:sp>
    </p:spTree>
    <p:extLst>
      <p:ext uri="{BB962C8B-B14F-4D97-AF65-F5344CB8AC3E}">
        <p14:creationId xmlns:p14="http://schemas.microsoft.com/office/powerpoint/2010/main" val="222270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FE92CF-CDB1-41BF-9205-CE283E5DD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Peter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299177-60D6-4E0C-97BB-82EBC1EE44C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In verse 8, what does Peter challenge the believers to be?</a:t>
            </a:r>
          </a:p>
          <a:p>
            <a:pPr lvl="1"/>
            <a:r>
              <a:rPr lang="en-US" dirty="0"/>
              <a:t>Terms will vary by translation. Christians should be unified, compassionate, loving, kind, and humble.</a:t>
            </a:r>
          </a:p>
        </p:txBody>
      </p:sp>
    </p:spTree>
    <p:extLst>
      <p:ext uri="{BB962C8B-B14F-4D97-AF65-F5344CB8AC3E}">
        <p14:creationId xmlns:p14="http://schemas.microsoft.com/office/powerpoint/2010/main" val="314829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A076C-0F66-4879-9B54-5A89CF87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Justin </a:t>
            </a:r>
            <a:br>
              <a:rPr lang="en-US" dirty="0"/>
            </a:br>
            <a:r>
              <a:rPr lang="en-US" dirty="0"/>
              <a:t>Martyr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82C5E-CB8A-4AAA-B794-3DE4CE9EDA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  <p:pic>
        <p:nvPicPr>
          <p:cNvPr id="5" name="Picture 4" descr="A tattoo on his arm&#10;&#10;Description generated with high confidence">
            <a:extLst>
              <a:ext uri="{FF2B5EF4-FFF2-40B4-BE49-F238E27FC236}">
                <a16:creationId xmlns:a16="http://schemas.microsoft.com/office/drawing/2014/main" id="{C36D2E30-A48A-4B94-AD5D-BCCE594FC8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111" y="209550"/>
            <a:ext cx="3558289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3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A69B03-109F-4036-8744-8565CCCF0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Respond with Blessing</a:t>
            </a:r>
          </a:p>
        </p:txBody>
      </p:sp>
    </p:spTree>
    <p:extLst>
      <p:ext uri="{BB962C8B-B14F-4D97-AF65-F5344CB8AC3E}">
        <p14:creationId xmlns:p14="http://schemas.microsoft.com/office/powerpoint/2010/main" val="144697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6B9C61-0D84-43E6-BE42-C31F448A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Peter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CE48C-5911-46F8-8996-AC72F2E7C9A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Peter writes that we shouldn’t repay evil for evil—because believers are called to something higher. What are we called to both give and receive (v. 9)?</a:t>
            </a:r>
          </a:p>
          <a:p>
            <a:pPr lvl="1"/>
            <a:r>
              <a:rPr lang="en-US" dirty="0"/>
              <a:t>A blessing</a:t>
            </a:r>
          </a:p>
        </p:txBody>
      </p:sp>
    </p:spTree>
    <p:extLst>
      <p:ext uri="{BB962C8B-B14F-4D97-AF65-F5344CB8AC3E}">
        <p14:creationId xmlns:p14="http://schemas.microsoft.com/office/powerpoint/2010/main" val="168097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6B9C61-0D84-43E6-BE42-C31F448A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Peter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CE48C-5911-46F8-8996-AC72F2E7C9A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List every instruction from verses 10–11 that can help us avoid unnecessary trouble.</a:t>
            </a:r>
          </a:p>
          <a:p>
            <a:pPr marL="886968" lvl="1" indent="-514350">
              <a:buFont typeface="+mj-lt"/>
              <a:buAutoNum type="arabicPeriod"/>
            </a:pPr>
            <a:r>
              <a:rPr lang="en-US" dirty="0"/>
              <a:t>We should avoid evil and deceptive speech (v. 10).</a:t>
            </a:r>
          </a:p>
          <a:p>
            <a:pPr marL="886968" lvl="1" indent="-514350">
              <a:buFont typeface="+mj-lt"/>
              <a:buAutoNum type="arabicPeriod"/>
            </a:pPr>
            <a:r>
              <a:rPr lang="en-US" dirty="0"/>
              <a:t>We should turn from evil and do good (v. 11).</a:t>
            </a:r>
          </a:p>
          <a:p>
            <a:pPr marL="886968" lvl="1" indent="-514350">
              <a:buFont typeface="+mj-lt"/>
              <a:buAutoNum type="arabicPeriod"/>
            </a:pPr>
            <a:r>
              <a:rPr lang="en-US" dirty="0"/>
              <a:t>We must pursue peace (v. 11).</a:t>
            </a:r>
          </a:p>
        </p:txBody>
      </p:sp>
    </p:spTree>
    <p:extLst>
      <p:ext uri="{BB962C8B-B14F-4D97-AF65-F5344CB8AC3E}">
        <p14:creationId xmlns:p14="http://schemas.microsoft.com/office/powerpoint/2010/main" val="363958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7822AD-E51B-4F93-A000-8017DFDE1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broader challenges make it difficult to be loving, unified Christians in our society?</a:t>
            </a:r>
          </a:p>
        </p:txBody>
      </p:sp>
    </p:spTree>
    <p:extLst>
      <p:ext uri="{BB962C8B-B14F-4D97-AF65-F5344CB8AC3E}">
        <p14:creationId xmlns:p14="http://schemas.microsoft.com/office/powerpoint/2010/main" val="48011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6B9C61-0D84-43E6-BE42-C31F448A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Peter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CE48C-5911-46F8-8996-AC72F2E7C9A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In verse 12, what blessing does God promise the righteous?</a:t>
            </a:r>
          </a:p>
          <a:p>
            <a:pPr lvl="1"/>
            <a:r>
              <a:rPr lang="en-US" dirty="0"/>
              <a:t>That He watches over them and hears their prayers</a:t>
            </a:r>
          </a:p>
        </p:txBody>
      </p:sp>
    </p:spTree>
    <p:extLst>
      <p:ext uri="{BB962C8B-B14F-4D97-AF65-F5344CB8AC3E}">
        <p14:creationId xmlns:p14="http://schemas.microsoft.com/office/powerpoint/2010/main" val="88918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D688D2-5848-4606-8C75-ADF59022A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Blessing for Blessing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2F0E8A-7199-4904-BF2F-5B3F806FB8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Context:</a:t>
            </a:r>
          </a:p>
        </p:txBody>
      </p:sp>
    </p:spTree>
    <p:extLst>
      <p:ext uri="{BB962C8B-B14F-4D97-AF65-F5344CB8AC3E}">
        <p14:creationId xmlns:p14="http://schemas.microsoft.com/office/powerpoint/2010/main" val="152620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569F3-0946-4AE3-90C5-BA200845B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can Christians be expected to respond to mistreatment and persecution with blessing?</a:t>
            </a:r>
          </a:p>
        </p:txBody>
      </p:sp>
    </p:spTree>
    <p:extLst>
      <p:ext uri="{BB962C8B-B14F-4D97-AF65-F5344CB8AC3E}">
        <p14:creationId xmlns:p14="http://schemas.microsoft.com/office/powerpoint/2010/main" val="79604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619040-DF3B-4979-A365-340C6E1C5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Prepared </a:t>
            </a:r>
            <a:br>
              <a:rPr lang="en-US" dirty="0"/>
            </a:br>
            <a:r>
              <a:rPr lang="en-US" dirty="0"/>
              <a:t>to Answer</a:t>
            </a:r>
          </a:p>
        </p:txBody>
      </p:sp>
    </p:spTree>
    <p:extLst>
      <p:ext uri="{BB962C8B-B14F-4D97-AF65-F5344CB8AC3E}">
        <p14:creationId xmlns:p14="http://schemas.microsoft.com/office/powerpoint/2010/main" val="383726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DFC8F0-2563-483F-8268-6CD1DA7CA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Peter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4F7AC-2AD1-45D1-990C-4E643DB18F8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question should we be ready to answer (v. 15)?</a:t>
            </a:r>
          </a:p>
          <a:p>
            <a:pPr lvl="1"/>
            <a:r>
              <a:rPr lang="en-US" dirty="0"/>
              <a:t>What is the reason for the hope in us?</a:t>
            </a:r>
          </a:p>
        </p:txBody>
      </p:sp>
    </p:spTree>
    <p:extLst>
      <p:ext uri="{BB962C8B-B14F-4D97-AF65-F5344CB8AC3E}">
        <p14:creationId xmlns:p14="http://schemas.microsoft.com/office/powerpoint/2010/main" val="423582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DFC8F0-2563-483F-8268-6CD1DA7CA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Peter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4F7AC-2AD1-45D1-990C-4E643DB18F8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According to the end of verse 15, how should we speak to anyone questioning us about this?</a:t>
            </a:r>
          </a:p>
          <a:p>
            <a:pPr lvl="1"/>
            <a:r>
              <a:rPr lang="en-US" dirty="0"/>
              <a:t>With meekness/gentleness and fear/respect</a:t>
            </a:r>
          </a:p>
        </p:txBody>
      </p:sp>
    </p:spTree>
    <p:extLst>
      <p:ext uri="{BB962C8B-B14F-4D97-AF65-F5344CB8AC3E}">
        <p14:creationId xmlns:p14="http://schemas.microsoft.com/office/powerpoint/2010/main" val="121408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4F7AC-2AD1-45D1-990C-4E643DB18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did you state the principle of verse 17 in your own words?</a:t>
            </a:r>
          </a:p>
        </p:txBody>
      </p:sp>
    </p:spTree>
    <p:extLst>
      <p:ext uri="{BB962C8B-B14F-4D97-AF65-F5344CB8AC3E}">
        <p14:creationId xmlns:p14="http://schemas.microsoft.com/office/powerpoint/2010/main" val="426316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569F3-0946-4AE3-90C5-BA200845B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kind of questions do we not yet have a complete answer for? </a:t>
            </a:r>
          </a:p>
        </p:txBody>
      </p:sp>
    </p:spTree>
    <p:extLst>
      <p:ext uri="{BB962C8B-B14F-4D97-AF65-F5344CB8AC3E}">
        <p14:creationId xmlns:p14="http://schemas.microsoft.com/office/powerpoint/2010/main" val="142393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A06A7F-CC5C-4D63-84DD-8AB892A57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biblical figures maintained hope even when they didn’t have all the answers?</a:t>
            </a:r>
          </a:p>
        </p:txBody>
      </p:sp>
    </p:spTree>
    <p:extLst>
      <p:ext uri="{BB962C8B-B14F-4D97-AF65-F5344CB8AC3E}">
        <p14:creationId xmlns:p14="http://schemas.microsoft.com/office/powerpoint/2010/main" val="243900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513E57-6AD3-446A-B516-049B2BBC8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Beliefs of Second Century Christians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86BB6-E914-418F-BD63-3C1A628D94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Further Reading:</a:t>
            </a:r>
          </a:p>
        </p:txBody>
      </p:sp>
    </p:spTree>
    <p:extLst>
      <p:ext uri="{BB962C8B-B14F-4D97-AF65-F5344CB8AC3E}">
        <p14:creationId xmlns:p14="http://schemas.microsoft.com/office/powerpoint/2010/main" val="162646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FA415C-C98F-4C21-9878-B0A5E75AB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Central Practices of the Early Church</a:t>
            </a:r>
          </a:p>
        </p:txBody>
      </p:sp>
    </p:spTree>
    <p:extLst>
      <p:ext uri="{BB962C8B-B14F-4D97-AF65-F5344CB8AC3E}">
        <p14:creationId xmlns:p14="http://schemas.microsoft.com/office/powerpoint/2010/main" val="216981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5F5A2-8CA7-4C45-93F0-9E578C43B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our life is a [holy] festival.</a:t>
            </a:r>
          </a:p>
          <a:p>
            <a:endParaRPr lang="en-US" sz="2600" dirty="0"/>
          </a:p>
          <a:p>
            <a:pPr algn="r"/>
            <a:r>
              <a:rPr lang="en-US" sz="2600" dirty="0"/>
              <a:t>—Clement of Alexandria</a:t>
            </a:r>
          </a:p>
        </p:txBody>
      </p:sp>
    </p:spTree>
    <p:extLst>
      <p:ext uri="{BB962C8B-B14F-4D97-AF65-F5344CB8AC3E}">
        <p14:creationId xmlns:p14="http://schemas.microsoft.com/office/powerpoint/2010/main" val="216299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5F5A2-8CA7-4C45-93F0-9E578C43B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. . . our Lord Jesus Christ . . . became what we are so that He could make us be what He is.</a:t>
            </a:r>
          </a:p>
          <a:p>
            <a:endParaRPr lang="en-US" sz="2600" dirty="0"/>
          </a:p>
          <a:p>
            <a:pPr algn="r"/>
            <a:r>
              <a:rPr lang="en-US" sz="2800" dirty="0"/>
              <a:t>—Irenaeus of Lyons, </a:t>
            </a:r>
            <a:r>
              <a:rPr lang="en-US" sz="2800" i="1" dirty="0"/>
              <a:t>Against Heresies</a:t>
            </a:r>
            <a:endParaRPr lang="en-US" sz="2600" i="1" dirty="0"/>
          </a:p>
        </p:txBody>
      </p:sp>
    </p:spTree>
    <p:extLst>
      <p:ext uri="{BB962C8B-B14F-4D97-AF65-F5344CB8AC3E}">
        <p14:creationId xmlns:p14="http://schemas.microsoft.com/office/powerpoint/2010/main" val="126291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5F5A2-8CA7-4C45-93F0-9E578C43B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. . . how great will that be which follows His glorious appearing!</a:t>
            </a:r>
          </a:p>
          <a:p>
            <a:endParaRPr lang="en-US" sz="2600" dirty="0"/>
          </a:p>
          <a:p>
            <a:pPr algn="r"/>
            <a:r>
              <a:rPr lang="en-US" sz="2800" dirty="0"/>
              <a:t>—Justin Martyr, </a:t>
            </a:r>
            <a:r>
              <a:rPr lang="en-US" sz="2800" i="1" dirty="0"/>
              <a:t>Dialogue with Trypho</a:t>
            </a:r>
            <a:endParaRPr lang="en-US" sz="2600" i="1" dirty="0"/>
          </a:p>
        </p:txBody>
      </p:sp>
    </p:spTree>
    <p:extLst>
      <p:ext uri="{BB962C8B-B14F-4D97-AF65-F5344CB8AC3E}">
        <p14:creationId xmlns:p14="http://schemas.microsoft.com/office/powerpoint/2010/main" val="131622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A06A7F-CC5C-4D63-84DD-8AB892A57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did you respond to the challenge at the bottom of page 42?</a:t>
            </a:r>
          </a:p>
        </p:txBody>
      </p:sp>
    </p:spTree>
    <p:extLst>
      <p:ext uri="{BB962C8B-B14F-4D97-AF65-F5344CB8AC3E}">
        <p14:creationId xmlns:p14="http://schemas.microsoft.com/office/powerpoint/2010/main" val="8470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3CB282-839D-48A0-8261-3A8A746B1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Apostles’ Creed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EBC5AC-F3AD-4E8F-BA58-D16AE4941D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63045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E0E71A-4631-4DAE-A511-E98709F45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doctrines here have you heard recently in your church?</a:t>
            </a:r>
          </a:p>
        </p:txBody>
      </p:sp>
    </p:spTree>
    <p:extLst>
      <p:ext uri="{BB962C8B-B14F-4D97-AF65-F5344CB8AC3E}">
        <p14:creationId xmlns:p14="http://schemas.microsoft.com/office/powerpoint/2010/main" val="73700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E0E71A-4631-4DAE-A511-E98709F45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there any teachings you were surprised not to find in this creed?</a:t>
            </a:r>
          </a:p>
        </p:txBody>
      </p:sp>
    </p:spTree>
    <p:extLst>
      <p:ext uri="{BB962C8B-B14F-4D97-AF65-F5344CB8AC3E}">
        <p14:creationId xmlns:p14="http://schemas.microsoft.com/office/powerpoint/2010/main" val="240249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6FDB2B-88E9-4DC2-A95E-19FDBF845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Catholic vs. catholic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2C540A-B22F-42CA-A026-8F63E8E62A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Teacher’s Note:</a:t>
            </a:r>
          </a:p>
        </p:txBody>
      </p:sp>
    </p:spTree>
    <p:extLst>
      <p:ext uri="{BB962C8B-B14F-4D97-AF65-F5344CB8AC3E}">
        <p14:creationId xmlns:p14="http://schemas.microsoft.com/office/powerpoint/2010/main" val="305132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9A21B-4219-4B6E-90CB-98AA94CDD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i="1" dirty="0" err="1"/>
              <a:t>descendit</a:t>
            </a:r>
            <a:r>
              <a:rPr lang="en-US" sz="6600" i="1" dirty="0"/>
              <a:t> ad </a:t>
            </a:r>
            <a:r>
              <a:rPr lang="en-US" sz="6600" i="1" dirty="0" err="1"/>
              <a:t>inferos</a:t>
            </a:r>
            <a:endParaRPr lang="en-US" sz="6600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5C972-6526-4B3D-B668-C6A0C3662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Teacher’s Note:</a:t>
            </a:r>
          </a:p>
        </p:txBody>
      </p:sp>
    </p:spTree>
    <p:extLst>
      <p:ext uri="{BB962C8B-B14F-4D97-AF65-F5344CB8AC3E}">
        <p14:creationId xmlns:p14="http://schemas.microsoft.com/office/powerpoint/2010/main" val="140165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55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0EADC-2E42-48A6-9345-98504B37C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/>
              <a:t>Pentecost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82A1F-0D33-4E7A-AE7E-0E7C89295A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Context:</a:t>
            </a:r>
          </a:p>
        </p:txBody>
      </p:sp>
    </p:spTree>
    <p:extLst>
      <p:ext uri="{BB962C8B-B14F-4D97-AF65-F5344CB8AC3E}">
        <p14:creationId xmlns:p14="http://schemas.microsoft.com/office/powerpoint/2010/main" val="76868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77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3AFF7-1741-4122-9BB6-8B34FE364A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/>
              <a:t>From Persecution to Privilege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F8F550-7590-4843-A85F-CB8261DDE2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4</a:t>
            </a:r>
          </a:p>
        </p:txBody>
      </p:sp>
    </p:spTree>
    <p:extLst>
      <p:ext uri="{BB962C8B-B14F-4D97-AF65-F5344CB8AC3E}">
        <p14:creationId xmlns:p14="http://schemas.microsoft.com/office/powerpoint/2010/main" val="423744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C89E0E7-7955-4507-8E23-D1CC652962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897" y="285750"/>
            <a:ext cx="7936207" cy="871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1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58025E-6 L 0 -0.7734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6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D33E8-43FF-441D-ADE5-7A17F80FA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Battle of Milvian Bridge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8AF1CD-5F26-4F6B-B97F-BC5CB7FF58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Introduction:</a:t>
            </a:r>
          </a:p>
        </p:txBody>
      </p:sp>
    </p:spTree>
    <p:extLst>
      <p:ext uri="{BB962C8B-B14F-4D97-AF65-F5344CB8AC3E}">
        <p14:creationId xmlns:p14="http://schemas.microsoft.com/office/powerpoint/2010/main" val="199239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BF86A95-2FC8-4CD0-BAD9-95EED9A14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Tetrarchy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8265E1-D928-483B-87D3-314DE62A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178414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C586C-4075-48BD-995D-264D61996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Minervina and Fausta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AB2ED-A6C4-4026-B068-3D52BDEE77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163834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9B673-D21C-4994-B2B3-EFC8D20D0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Chi-Rho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1B3DF-B8DC-4DA0-98F7-FC9CFBF23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  <p:pic>
        <p:nvPicPr>
          <p:cNvPr id="5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879EE5CB-8B35-42FD-AB05-CCD19F31C0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6019" y="2754176"/>
            <a:ext cx="1531963" cy="174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96EEF-02EE-4A94-A737-C3AA1243D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The Conversion </a:t>
            </a:r>
            <a:br>
              <a:rPr lang="en-US" sz="4800" dirty="0"/>
            </a:br>
            <a:r>
              <a:rPr lang="en-US" sz="4800" dirty="0"/>
              <a:t>of Constantine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BAD40-94BC-4EE8-A198-5135EE88F7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  <p:pic>
        <p:nvPicPr>
          <p:cNvPr id="5" name="Picture 4" descr="A picture containing text, book&#10;&#10;Description generated with very high confidence">
            <a:extLst>
              <a:ext uri="{FF2B5EF4-FFF2-40B4-BE49-F238E27FC236}">
                <a16:creationId xmlns:a16="http://schemas.microsoft.com/office/drawing/2014/main" id="{4BE7AD1A-BB7C-44EC-9D37-A7A3C34523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2100" y="0"/>
            <a:ext cx="37719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7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3EF3C4-967D-4450-96D0-9B02F07E0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Sovereignty </a:t>
            </a:r>
            <a:br>
              <a:rPr lang="en-US" dirty="0"/>
            </a:br>
            <a:r>
              <a:rPr lang="en-US" dirty="0"/>
              <a:t>of God</a:t>
            </a:r>
          </a:p>
        </p:txBody>
      </p:sp>
    </p:spTree>
    <p:extLst>
      <p:ext uri="{BB962C8B-B14F-4D97-AF65-F5344CB8AC3E}">
        <p14:creationId xmlns:p14="http://schemas.microsoft.com/office/powerpoint/2010/main" val="260826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C341BC-1C07-4EBD-95EC-F39F2F4AD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Daniel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44E15-6709-4E78-8138-948E90E7F8B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According to verse 20, what two things belong to God?</a:t>
            </a:r>
          </a:p>
          <a:p>
            <a:pPr lvl="1"/>
            <a:r>
              <a:rPr lang="en-US" dirty="0"/>
              <a:t>Wisdom and power/might</a:t>
            </a:r>
          </a:p>
        </p:txBody>
      </p:sp>
    </p:spTree>
    <p:extLst>
      <p:ext uri="{BB962C8B-B14F-4D97-AF65-F5344CB8AC3E}">
        <p14:creationId xmlns:p14="http://schemas.microsoft.com/office/powerpoint/2010/main" val="426173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B6E49F-F773-49A7-A8B0-38941BAFD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Acts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476F33-17D5-49C5-9776-A400B20F9A1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Verse 42: What did the believers do?</a:t>
            </a:r>
          </a:p>
          <a:p>
            <a:pPr marL="886968" lvl="1" indent="-514350">
              <a:buFont typeface="+mj-lt"/>
              <a:buAutoNum type="arabicPeriod"/>
            </a:pPr>
            <a:r>
              <a:rPr lang="en-US" dirty="0"/>
              <a:t>The apostles’ teaching</a:t>
            </a:r>
          </a:p>
          <a:p>
            <a:pPr marL="886968" lvl="1" indent="-514350">
              <a:buFont typeface="+mj-lt"/>
              <a:buAutoNum type="arabicPeriod"/>
            </a:pPr>
            <a:r>
              <a:rPr lang="en-US" dirty="0"/>
              <a:t>The fellowship of believers</a:t>
            </a:r>
          </a:p>
          <a:p>
            <a:pPr marL="886968" lvl="1" indent="-514350">
              <a:buFont typeface="+mj-lt"/>
              <a:buAutoNum type="arabicPeriod"/>
            </a:pPr>
            <a:r>
              <a:rPr lang="en-US" dirty="0"/>
              <a:t>The breaking of bread</a:t>
            </a:r>
          </a:p>
          <a:p>
            <a:pPr marL="886968" lvl="1" indent="-514350">
              <a:buFont typeface="+mj-lt"/>
              <a:buAutoNum type="arabicPeriod"/>
            </a:pPr>
            <a:r>
              <a:rPr lang="en-US" dirty="0"/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16717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C341BC-1C07-4EBD-95EC-F39F2F4AD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Daniel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44E15-6709-4E78-8138-948E90E7F8B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How does He use these things to shape history?</a:t>
            </a:r>
          </a:p>
          <a:p>
            <a:pPr marL="886968" lvl="1" indent="-514350">
              <a:buFont typeface="+mj-lt"/>
              <a:buAutoNum type="arabicPeriod"/>
            </a:pPr>
            <a:r>
              <a:rPr lang="en-US" dirty="0"/>
              <a:t>He changes times and seasons.</a:t>
            </a:r>
          </a:p>
          <a:p>
            <a:pPr marL="886968" lvl="1" indent="-514350">
              <a:buFont typeface="+mj-lt"/>
              <a:buAutoNum type="arabicPeriod"/>
            </a:pPr>
            <a:r>
              <a:rPr lang="en-US" dirty="0"/>
              <a:t>He removes and establishes kings.</a:t>
            </a:r>
          </a:p>
          <a:p>
            <a:pPr marL="886968" lvl="1" indent="-514350">
              <a:buFont typeface="+mj-lt"/>
              <a:buAutoNum type="arabicPeriod"/>
            </a:pPr>
            <a:r>
              <a:rPr lang="en-US" dirty="0"/>
              <a:t>He offers wisdom and knowledge.</a:t>
            </a:r>
          </a:p>
        </p:txBody>
      </p:sp>
    </p:spTree>
    <p:extLst>
      <p:ext uri="{BB962C8B-B14F-4D97-AF65-F5344CB8AC3E}">
        <p14:creationId xmlns:p14="http://schemas.microsoft.com/office/powerpoint/2010/main" val="377894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3A4BD9-A357-4878-82C9-AE57D5BBD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 Philippians 2:9–11 and </a:t>
            </a:r>
            <a:br>
              <a:rPr lang="en-US" dirty="0"/>
            </a:br>
            <a:r>
              <a:rPr lang="en-US" dirty="0"/>
              <a:t>1 Corinthians 15:24–28.</a:t>
            </a:r>
          </a:p>
          <a:p>
            <a:endParaRPr lang="en-US" dirty="0"/>
          </a:p>
          <a:p>
            <a:r>
              <a:rPr lang="en-US" dirty="0"/>
              <a:t>In your own words, describe what every human authority will one day do.</a:t>
            </a:r>
          </a:p>
        </p:txBody>
      </p:sp>
    </p:spTree>
    <p:extLst>
      <p:ext uri="{BB962C8B-B14F-4D97-AF65-F5344CB8AC3E}">
        <p14:creationId xmlns:p14="http://schemas.microsoft.com/office/powerpoint/2010/main" val="211254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C36206-531D-4B84-A92E-B73DB737F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Insecurity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3ED4A-37C7-4D14-B5D2-E97AD82595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</p:spTree>
    <p:extLst>
      <p:ext uri="{BB962C8B-B14F-4D97-AF65-F5344CB8AC3E}">
        <p14:creationId xmlns:p14="http://schemas.microsoft.com/office/powerpoint/2010/main" val="288400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A68718-E240-4C34-8FEC-825F171A3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Benefits of Privilege</a:t>
            </a:r>
          </a:p>
        </p:txBody>
      </p:sp>
    </p:spTree>
    <p:extLst>
      <p:ext uri="{BB962C8B-B14F-4D97-AF65-F5344CB8AC3E}">
        <p14:creationId xmlns:p14="http://schemas.microsoft.com/office/powerpoint/2010/main" val="36287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A68718-E240-4C34-8FEC-825F171A3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The Dangers </a:t>
            </a:r>
            <a:br>
              <a:rPr lang="en-US" sz="6000" dirty="0"/>
            </a:br>
            <a:r>
              <a:rPr lang="en-US" sz="6000" dirty="0"/>
              <a:t>of Privilege:</a:t>
            </a:r>
            <a:br>
              <a:rPr lang="en-US" sz="6000" dirty="0"/>
            </a:br>
            <a:r>
              <a:rPr lang="en-US" sz="6000" b="0" dirty="0"/>
              <a:t>Appeasing the World</a:t>
            </a:r>
          </a:p>
        </p:txBody>
      </p:sp>
    </p:spTree>
    <p:extLst>
      <p:ext uri="{BB962C8B-B14F-4D97-AF65-F5344CB8AC3E}">
        <p14:creationId xmlns:p14="http://schemas.microsoft.com/office/powerpoint/2010/main" val="344554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CEC534-EE0F-4FA4-8214-1E6398E1E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John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ED495-5326-493C-961C-641EB459544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If we choose to love the world system, what kind of love do we </a:t>
            </a:r>
            <a:r>
              <a:rPr lang="en-US" i="1" dirty="0"/>
              <a:t>not</a:t>
            </a:r>
            <a:r>
              <a:rPr lang="en-US" dirty="0"/>
              <a:t> have (v. 15)?</a:t>
            </a:r>
          </a:p>
          <a:p>
            <a:pPr lvl="1"/>
            <a:r>
              <a:rPr lang="en-US" dirty="0"/>
              <a:t>The love of the Father</a:t>
            </a:r>
          </a:p>
        </p:txBody>
      </p:sp>
    </p:spTree>
    <p:extLst>
      <p:ext uri="{BB962C8B-B14F-4D97-AF65-F5344CB8AC3E}">
        <p14:creationId xmlns:p14="http://schemas.microsoft.com/office/powerpoint/2010/main" val="98659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CEC534-EE0F-4FA4-8214-1E6398E1E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John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ED495-5326-493C-961C-641EB459544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three things does John say the world offers (v. 16)?</a:t>
            </a:r>
          </a:p>
          <a:p>
            <a:pPr marL="886968" lvl="1" indent="-514350">
              <a:buFont typeface="+mj-lt"/>
              <a:buAutoNum type="arabicPeriod"/>
            </a:pPr>
            <a:r>
              <a:rPr lang="en-US" dirty="0"/>
              <a:t>The desires (lusts) of the flesh</a:t>
            </a:r>
          </a:p>
          <a:p>
            <a:pPr marL="886968" lvl="1" indent="-514350">
              <a:buFont typeface="+mj-lt"/>
              <a:buAutoNum type="arabicPeriod"/>
            </a:pPr>
            <a:r>
              <a:rPr lang="en-US" dirty="0"/>
              <a:t>The desires (lusts) of the eyes</a:t>
            </a:r>
          </a:p>
          <a:p>
            <a:pPr marL="886968" lvl="1" indent="-514350">
              <a:buFont typeface="+mj-lt"/>
              <a:buAutoNum type="arabicPeriod"/>
            </a:pPr>
            <a:r>
              <a:rPr lang="en-US" dirty="0"/>
              <a:t>The pride of life</a:t>
            </a:r>
          </a:p>
        </p:txBody>
      </p:sp>
    </p:spTree>
    <p:extLst>
      <p:ext uri="{BB962C8B-B14F-4D97-AF65-F5344CB8AC3E}">
        <p14:creationId xmlns:p14="http://schemas.microsoft.com/office/powerpoint/2010/main" val="214571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CEC534-EE0F-4FA4-8214-1E6398E1E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John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ED495-5326-493C-961C-641EB459544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How does John contrast the fate of the world and the fate of people who obey God (v. 17)?</a:t>
            </a:r>
          </a:p>
          <a:p>
            <a:pPr lvl="1"/>
            <a:r>
              <a:rPr lang="en-US" dirty="0"/>
              <a:t>The world and its desires pass away, but people who do God’s will live forever.</a:t>
            </a:r>
          </a:p>
        </p:txBody>
      </p:sp>
    </p:spTree>
    <p:extLst>
      <p:ext uri="{BB962C8B-B14F-4D97-AF65-F5344CB8AC3E}">
        <p14:creationId xmlns:p14="http://schemas.microsoft.com/office/powerpoint/2010/main" val="364973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5FC62-6028-4355-A9D8-49B24B39A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biblical truths are currently popular?</a:t>
            </a:r>
          </a:p>
          <a:p>
            <a:endParaRPr lang="en-US" dirty="0"/>
          </a:p>
          <a:p>
            <a:r>
              <a:rPr lang="en-US" dirty="0"/>
              <a:t>Which are unpopular?</a:t>
            </a:r>
          </a:p>
        </p:txBody>
      </p:sp>
    </p:spTree>
    <p:extLst>
      <p:ext uri="{BB962C8B-B14F-4D97-AF65-F5344CB8AC3E}">
        <p14:creationId xmlns:p14="http://schemas.microsoft.com/office/powerpoint/2010/main" val="271310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A68718-E240-4C34-8FEC-825F171A3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The Dangers </a:t>
            </a:r>
            <a:br>
              <a:rPr lang="en-US" sz="6000" dirty="0"/>
            </a:br>
            <a:r>
              <a:rPr lang="en-US" sz="6000" dirty="0"/>
              <a:t>of Privilege:</a:t>
            </a:r>
            <a:br>
              <a:rPr lang="en-US" sz="6000" dirty="0"/>
            </a:br>
            <a:r>
              <a:rPr lang="en-US" sz="6000" b="0" dirty="0"/>
              <a:t>Pursuing Wealth </a:t>
            </a:r>
            <a:br>
              <a:rPr lang="en-US" sz="6000" b="0" dirty="0"/>
            </a:br>
            <a:r>
              <a:rPr lang="en-US" sz="6000" b="0" dirty="0"/>
              <a:t>and Power</a:t>
            </a:r>
          </a:p>
        </p:txBody>
      </p:sp>
    </p:spTree>
    <p:extLst>
      <p:ext uri="{BB962C8B-B14F-4D97-AF65-F5344CB8AC3E}">
        <p14:creationId xmlns:p14="http://schemas.microsoft.com/office/powerpoint/2010/main" val="10295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B6E49F-F773-49A7-A8B0-38941BAFD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Acts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476F33-17D5-49C5-9776-A400B20F9A1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did people outside the church react to this new movement (v. 43)?</a:t>
            </a:r>
          </a:p>
          <a:p>
            <a:pPr lvl="1"/>
            <a:r>
              <a:rPr lang="en-US" dirty="0"/>
              <a:t>With awe/fear </a:t>
            </a:r>
          </a:p>
        </p:txBody>
      </p:sp>
    </p:spTree>
    <p:extLst>
      <p:ext uri="{BB962C8B-B14F-4D97-AF65-F5344CB8AC3E}">
        <p14:creationId xmlns:p14="http://schemas.microsoft.com/office/powerpoint/2010/main" val="375369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58EE7C-FC41-41EF-95CB-DC1E5E5C6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Eusebius vs. Eusebius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53F44E-953E-4B39-ACEE-710CD35B33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Context:</a:t>
            </a:r>
          </a:p>
        </p:txBody>
      </p:sp>
    </p:spTree>
    <p:extLst>
      <p:ext uri="{BB962C8B-B14F-4D97-AF65-F5344CB8AC3E}">
        <p14:creationId xmlns:p14="http://schemas.microsoft.com/office/powerpoint/2010/main" val="365458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BFFC28-E483-4A8B-BEA6-614B856E8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Religion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507C36-EB3B-4E64-921C-F489C013DFD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The Pharisees in Matthew 6:16</a:t>
            </a:r>
          </a:p>
          <a:p>
            <a:pPr lvl="1"/>
            <a:r>
              <a:rPr lang="en-US" dirty="0"/>
              <a:t>They did good works to be seen and praised by others.</a:t>
            </a:r>
          </a:p>
        </p:txBody>
      </p:sp>
    </p:spTree>
    <p:extLst>
      <p:ext uri="{BB962C8B-B14F-4D97-AF65-F5344CB8AC3E}">
        <p14:creationId xmlns:p14="http://schemas.microsoft.com/office/powerpoint/2010/main" val="37474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BFFC28-E483-4A8B-BEA6-614B856E8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Religion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507C36-EB3B-4E64-921C-F489C013DFD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Simon in Acts 8:14–21</a:t>
            </a:r>
          </a:p>
          <a:p>
            <a:pPr lvl="1"/>
            <a:r>
              <a:rPr lang="en-US" dirty="0"/>
              <a:t>He tried to buy the power of the Holy Spirit for money, apparently to bolster his own prestige. </a:t>
            </a:r>
          </a:p>
        </p:txBody>
      </p:sp>
    </p:spTree>
    <p:extLst>
      <p:ext uri="{BB962C8B-B14F-4D97-AF65-F5344CB8AC3E}">
        <p14:creationId xmlns:p14="http://schemas.microsoft.com/office/powerpoint/2010/main" val="415183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BFFC28-E483-4A8B-BEA6-614B856E8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Religion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507C36-EB3B-4E64-921C-F489C013DFD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Divisive Teachers in Romans 16:17–18</a:t>
            </a:r>
          </a:p>
          <a:p>
            <a:pPr lvl="1"/>
            <a:r>
              <a:rPr lang="en-US" dirty="0"/>
              <a:t>They cause divisions and put obstacles/offenses in the way of others, contrary to good teaching. They serve their stomachs, deceiving the naïve with smooth rhetoric and flattery. </a:t>
            </a:r>
          </a:p>
        </p:txBody>
      </p:sp>
    </p:spTree>
    <p:extLst>
      <p:ext uri="{BB962C8B-B14F-4D97-AF65-F5344CB8AC3E}">
        <p14:creationId xmlns:p14="http://schemas.microsoft.com/office/powerpoint/2010/main" val="67836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87E31C-D631-4E81-9C3B-C22C5CA8E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Simony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BB752E-2BBD-4B16-80D8-20EEA196AA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13294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C5AB1-3ADC-4E1F-812B-8BC9511B9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what ways can you use your freedom for good?</a:t>
            </a:r>
          </a:p>
        </p:txBody>
      </p:sp>
    </p:spTree>
    <p:extLst>
      <p:ext uri="{BB962C8B-B14F-4D97-AF65-F5344CB8AC3E}">
        <p14:creationId xmlns:p14="http://schemas.microsoft.com/office/powerpoint/2010/main" val="78034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C5AB1-3ADC-4E1F-812B-8BC9511B9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some dangers or temptations that come with your freedom?</a:t>
            </a:r>
          </a:p>
        </p:txBody>
      </p:sp>
    </p:spTree>
    <p:extLst>
      <p:ext uri="{BB962C8B-B14F-4D97-AF65-F5344CB8AC3E}">
        <p14:creationId xmlns:p14="http://schemas.microsoft.com/office/powerpoint/2010/main" val="39316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511A09-F609-46B1-B80F-D52FDEE6F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Freedom and Rights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E478CC-8E40-42BF-943F-7A55EDACF5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</p:spTree>
    <p:extLst>
      <p:ext uri="{BB962C8B-B14F-4D97-AF65-F5344CB8AC3E}">
        <p14:creationId xmlns:p14="http://schemas.microsoft.com/office/powerpoint/2010/main" val="315274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6ADF7-2455-40FC-B415-F9A4681AD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Edict of Thessalonica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DD7F7-78E9-47EF-9C3B-75DE0D47EC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Further Reading:</a:t>
            </a:r>
          </a:p>
        </p:txBody>
      </p:sp>
    </p:spTree>
    <p:extLst>
      <p:ext uri="{BB962C8B-B14F-4D97-AF65-F5344CB8AC3E}">
        <p14:creationId xmlns:p14="http://schemas.microsoft.com/office/powerpoint/2010/main" val="56325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49F16A-E9A3-4964-86F1-47AD38E77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Edict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E7AA36-A7BB-4F8F-B2AA-38D0D2697BA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specific doctrine is mentioned as essential to Christianity?</a:t>
            </a:r>
          </a:p>
          <a:p>
            <a:pPr lvl="1"/>
            <a:r>
              <a:rPr lang="en-US" dirty="0"/>
              <a:t>The deity and equality of all three members of the Trinity </a:t>
            </a:r>
          </a:p>
        </p:txBody>
      </p:sp>
    </p:spTree>
    <p:extLst>
      <p:ext uri="{BB962C8B-B14F-4D97-AF65-F5344CB8AC3E}">
        <p14:creationId xmlns:p14="http://schemas.microsoft.com/office/powerpoint/2010/main" val="394837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476F33-17D5-49C5-9776-A400B20F9A1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47800" y="514350"/>
            <a:ext cx="6248400" cy="46291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How else did the believers show love to each other (vv. 44–47)?</a:t>
            </a:r>
          </a:p>
          <a:p>
            <a:pPr marL="886968" lvl="1" indent="-514350">
              <a:buFont typeface="+mj-lt"/>
              <a:buAutoNum type="arabicPeriod"/>
            </a:pPr>
            <a:r>
              <a:rPr lang="en-US" dirty="0"/>
              <a:t>Sharing possessions (v. 44)</a:t>
            </a:r>
          </a:p>
          <a:p>
            <a:pPr marL="886968" lvl="1" indent="-514350">
              <a:buFont typeface="+mj-lt"/>
              <a:buAutoNum type="arabicPeriod"/>
            </a:pPr>
            <a:r>
              <a:rPr lang="en-US" dirty="0"/>
              <a:t>Selling possessions for charity (v. 45)</a:t>
            </a:r>
          </a:p>
          <a:p>
            <a:pPr marL="886968" lvl="1" indent="-514350">
              <a:buFont typeface="+mj-lt"/>
              <a:buAutoNum type="arabicPeriod"/>
            </a:pPr>
            <a:r>
              <a:rPr lang="en-US" dirty="0"/>
              <a:t>Worship and fellowship (vv. 46–47)</a:t>
            </a:r>
          </a:p>
          <a:p>
            <a:pPr marL="886968" lvl="1" indent="-514350">
              <a:buFont typeface="+mj-lt"/>
              <a:buAutoNum type="arabicPeriod"/>
            </a:pPr>
            <a:r>
              <a:rPr lang="en-US" dirty="0"/>
              <a:t>God added daily to the church (v. 47)</a:t>
            </a:r>
          </a:p>
        </p:txBody>
      </p:sp>
    </p:spTree>
    <p:extLst>
      <p:ext uri="{BB962C8B-B14F-4D97-AF65-F5344CB8AC3E}">
        <p14:creationId xmlns:p14="http://schemas.microsoft.com/office/powerpoint/2010/main" val="20176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49F16A-E9A3-4964-86F1-47AD38E77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Edict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E7AA36-A7BB-4F8F-B2AA-38D0D2697BA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does this edict call people who deny this doctrine?</a:t>
            </a:r>
          </a:p>
          <a:p>
            <a:pPr lvl="1"/>
            <a:r>
              <a:rPr lang="en-US" dirty="0"/>
              <a:t>Insane, raving, heretical teachers; un-Christian </a:t>
            </a:r>
          </a:p>
        </p:txBody>
      </p:sp>
    </p:spTree>
    <p:extLst>
      <p:ext uri="{BB962C8B-B14F-4D97-AF65-F5344CB8AC3E}">
        <p14:creationId xmlns:p14="http://schemas.microsoft.com/office/powerpoint/2010/main" val="386701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close up of a map&#10;&#10;Description generated with high confidence">
            <a:extLst>
              <a:ext uri="{FF2B5EF4-FFF2-40B4-BE49-F238E27FC236}">
                <a16:creationId xmlns:a16="http://schemas.microsoft.com/office/drawing/2014/main" id="{BE87AE3E-1B4F-4526-9D73-5FF532C4F7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7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E7AA36-A7BB-4F8F-B2AA-38D0D2697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do you think the writers meant by the last point in this edict?</a:t>
            </a:r>
          </a:p>
        </p:txBody>
      </p:sp>
    </p:spTree>
    <p:extLst>
      <p:ext uri="{BB962C8B-B14F-4D97-AF65-F5344CB8AC3E}">
        <p14:creationId xmlns:p14="http://schemas.microsoft.com/office/powerpoint/2010/main" val="349969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C5AB1-3ADC-4E1F-812B-8BC9511B9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would the edict make your life easier?</a:t>
            </a:r>
          </a:p>
          <a:p>
            <a:endParaRPr lang="en-US" dirty="0"/>
          </a:p>
          <a:p>
            <a:r>
              <a:rPr lang="en-US" dirty="0"/>
              <a:t>How could it make your ministry more difficult?</a:t>
            </a:r>
          </a:p>
        </p:txBody>
      </p:sp>
    </p:spTree>
    <p:extLst>
      <p:ext uri="{BB962C8B-B14F-4D97-AF65-F5344CB8AC3E}">
        <p14:creationId xmlns:p14="http://schemas.microsoft.com/office/powerpoint/2010/main" val="124724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40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55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3AFF7-1741-4122-9BB6-8B34FE364A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/>
              <a:t>Heresies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F8F550-7590-4843-A85F-CB8261DDE2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5</a:t>
            </a:r>
          </a:p>
        </p:txBody>
      </p:sp>
    </p:spTree>
    <p:extLst>
      <p:ext uri="{BB962C8B-B14F-4D97-AF65-F5344CB8AC3E}">
        <p14:creationId xmlns:p14="http://schemas.microsoft.com/office/powerpoint/2010/main" val="39518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C89E0E7-7955-4507-8E23-D1CC652962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71" y="-692433"/>
            <a:ext cx="7810859" cy="981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3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08642E-6 L 0 -0.8197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B4E4B5-6F36-47ED-A954-AE7FC62D9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The Council </a:t>
            </a:r>
            <a:br>
              <a:rPr lang="en-US" sz="6600" dirty="0"/>
            </a:br>
            <a:r>
              <a:rPr lang="en-US" sz="6600" dirty="0"/>
              <a:t>of Nicea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196FE-567D-44A5-9C99-01FD38B52C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Introduction:</a:t>
            </a:r>
          </a:p>
        </p:txBody>
      </p:sp>
      <p:pic>
        <p:nvPicPr>
          <p:cNvPr id="5" name="Picture 4" descr="A drawing of a person&#10;&#10;Description generated with high confidence">
            <a:extLst>
              <a:ext uri="{FF2B5EF4-FFF2-40B4-BE49-F238E27FC236}">
                <a16:creationId xmlns:a16="http://schemas.microsoft.com/office/drawing/2014/main" id="{A4D89750-9983-4105-BA1F-03600F780E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209550"/>
            <a:ext cx="3736848" cy="467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6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996B73-25BC-4CA7-B1C9-CA7776CCF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Constantine and </a:t>
            </a:r>
            <a:br>
              <a:rPr lang="en-US" sz="6000" dirty="0"/>
            </a:br>
            <a:r>
              <a:rPr lang="en-US" sz="6000" dirty="0"/>
              <a:t>the Council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D72CB6-C52B-45D0-A859-94DAAA6C53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90025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1CF6AD-27B2-4C52-9709-992B98211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Apostles’ Teaching</a:t>
            </a:r>
          </a:p>
        </p:txBody>
      </p:sp>
    </p:spTree>
    <p:extLst>
      <p:ext uri="{BB962C8B-B14F-4D97-AF65-F5344CB8AC3E}">
        <p14:creationId xmlns:p14="http://schemas.microsoft.com/office/powerpoint/2010/main" val="274030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996B73-25BC-4CA7-B1C9-CA7776CCF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Saint Nicholas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311D18-1A88-4DDA-A9EB-A2BA9BB56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246820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3FD56-3439-44BE-9516-66BCE984D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Expansion of the Nicene Creed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A845F-8770-4872-85AE-EA93F25EE9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313020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F1B86-F500-4F8F-ADA4-3C9D56688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ideas do you associate with the word </a:t>
            </a:r>
            <a:r>
              <a:rPr lang="en-US" i="1" dirty="0"/>
              <a:t>heresy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7871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90835F-2EEE-461E-A5D9-2E3732D67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Scriptural Teaching on Heresy</a:t>
            </a:r>
          </a:p>
        </p:txBody>
      </p:sp>
    </p:spTree>
    <p:extLst>
      <p:ext uri="{BB962C8B-B14F-4D97-AF65-F5344CB8AC3E}">
        <p14:creationId xmlns:p14="http://schemas.microsoft.com/office/powerpoint/2010/main" val="93261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95DA16-4049-4A31-BA70-4499475A6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Peter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81B9EA-2157-4052-BBD5-7664E66EBE8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Are these teachers open and honest about their doctrine (v. 1)?</a:t>
            </a:r>
          </a:p>
          <a:p>
            <a:pPr lvl="1"/>
            <a:r>
              <a:rPr lang="en-US" dirty="0"/>
              <a:t>No, they bring in heresies secretly.</a:t>
            </a:r>
          </a:p>
        </p:txBody>
      </p:sp>
    </p:spTree>
    <p:extLst>
      <p:ext uri="{BB962C8B-B14F-4D97-AF65-F5344CB8AC3E}">
        <p14:creationId xmlns:p14="http://schemas.microsoft.com/office/powerpoint/2010/main" val="10262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95DA16-4049-4A31-BA70-4499475A6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Peter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81B9EA-2157-4052-BBD5-7664E66EBE8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is the ultimate heresy? Who do heretical teachers deny (v. 1)?</a:t>
            </a:r>
          </a:p>
          <a:p>
            <a:pPr lvl="1"/>
            <a:r>
              <a:rPr lang="en-US" dirty="0"/>
              <a:t>The Lord/Master (Jesus Christ) </a:t>
            </a:r>
          </a:p>
        </p:txBody>
      </p:sp>
    </p:spTree>
    <p:extLst>
      <p:ext uri="{BB962C8B-B14F-4D97-AF65-F5344CB8AC3E}">
        <p14:creationId xmlns:p14="http://schemas.microsoft.com/office/powerpoint/2010/main" val="178614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95DA16-4049-4A31-BA70-4499475A6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Peter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81B9EA-2157-4052-BBD5-7664E66EBE8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According to verse 2, what happens when people see so-called Christian teachers following evil?</a:t>
            </a:r>
          </a:p>
          <a:p>
            <a:pPr lvl="1"/>
            <a:r>
              <a:rPr lang="en-US" dirty="0"/>
              <a:t>People malign the way of truth.</a:t>
            </a:r>
          </a:p>
        </p:txBody>
      </p:sp>
    </p:spTree>
    <p:extLst>
      <p:ext uri="{BB962C8B-B14F-4D97-AF65-F5344CB8AC3E}">
        <p14:creationId xmlns:p14="http://schemas.microsoft.com/office/powerpoint/2010/main" val="297953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F1B86-F500-4F8F-ADA4-3C9D56688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 universal church in danger just because people associate believers with false teachers?</a:t>
            </a:r>
          </a:p>
          <a:p>
            <a:pPr>
              <a:spcBef>
                <a:spcPts val="2400"/>
              </a:spcBef>
            </a:pPr>
            <a:r>
              <a:rPr lang="en-US" dirty="0"/>
              <a:t>If not, what’s so bad about false teaching?</a:t>
            </a:r>
          </a:p>
        </p:txBody>
      </p:sp>
    </p:spTree>
    <p:extLst>
      <p:ext uri="{BB962C8B-B14F-4D97-AF65-F5344CB8AC3E}">
        <p14:creationId xmlns:p14="http://schemas.microsoft.com/office/powerpoint/2010/main" val="227628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95DA16-4049-4A31-BA70-4499475A6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Peter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81B9EA-2157-4052-BBD5-7664E66EBE8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Verse 4—The rebellious _______  that God imprisoned until the final judgment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24416E-F6D0-48C9-B4E9-AAF4DAF43B07}"/>
              </a:ext>
            </a:extLst>
          </p:cNvPr>
          <p:cNvSpPr txBox="1"/>
          <p:nvPr/>
        </p:nvSpPr>
        <p:spPr>
          <a:xfrm>
            <a:off x="5943600" y="1276350"/>
            <a:ext cx="1447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en-US" sz="3200" b="1" dirty="0">
                <a:solidFill>
                  <a:srgbClr val="5F8687"/>
                </a:solidFill>
                <a:latin typeface="Palatino Linotype" panose="02040502050505030304" pitchFamily="18" charset="0"/>
              </a:rPr>
              <a:t>angels</a:t>
            </a:r>
          </a:p>
        </p:txBody>
      </p:sp>
    </p:spTree>
    <p:extLst>
      <p:ext uri="{BB962C8B-B14F-4D97-AF65-F5344CB8AC3E}">
        <p14:creationId xmlns:p14="http://schemas.microsoft.com/office/powerpoint/2010/main" val="336047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95DA16-4049-4A31-BA70-4499475A6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Peter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81B9EA-2157-4052-BBD5-7664E66EBE8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Verse 5—The _________________  destroyed by the Flood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24416E-F6D0-48C9-B4E9-AAF4DAF43B07}"/>
              </a:ext>
            </a:extLst>
          </p:cNvPr>
          <p:cNvSpPr txBox="1"/>
          <p:nvPr/>
        </p:nvSpPr>
        <p:spPr>
          <a:xfrm>
            <a:off x="3962400" y="1276350"/>
            <a:ext cx="38862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en-US" sz="3200" b="1" dirty="0">
                <a:solidFill>
                  <a:srgbClr val="5F8687"/>
                </a:solidFill>
                <a:latin typeface="Palatino Linotype" panose="02040502050505030304" pitchFamily="18" charset="0"/>
              </a:rPr>
              <a:t>old / ancient world</a:t>
            </a:r>
          </a:p>
        </p:txBody>
      </p:sp>
    </p:spTree>
    <p:extLst>
      <p:ext uri="{BB962C8B-B14F-4D97-AF65-F5344CB8AC3E}">
        <p14:creationId xmlns:p14="http://schemas.microsoft.com/office/powerpoint/2010/main" val="158132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Life in the Early Church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cap="small" dirty="0"/>
              <a:t>CHAPTER</a:t>
            </a:r>
            <a:r>
              <a:rPr lang="en-US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21901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0EADC-2E42-48A6-9345-98504B37C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/>
              <a:t>The Canon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C7831-6772-4740-8448-F81078C68F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397287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95DA16-4049-4A31-BA70-4499475A6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Peter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81B9EA-2157-4052-BBD5-7664E66EBE8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Verse 6—The cities of _______ and __________, which burned to ash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24416E-F6D0-48C9-B4E9-AAF4DAF43B07}"/>
              </a:ext>
            </a:extLst>
          </p:cNvPr>
          <p:cNvSpPr txBox="1"/>
          <p:nvPr/>
        </p:nvSpPr>
        <p:spPr>
          <a:xfrm>
            <a:off x="5486400" y="1276350"/>
            <a:ext cx="15240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en-US" sz="3200" b="1" dirty="0">
                <a:solidFill>
                  <a:srgbClr val="5F8687"/>
                </a:solidFill>
                <a:latin typeface="Palatino Linotype" panose="02040502050505030304" pitchFamily="18" charset="0"/>
              </a:rPr>
              <a:t>Sodom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58803A-5698-451A-B410-9BB64F14C7AA}"/>
              </a:ext>
            </a:extLst>
          </p:cNvPr>
          <p:cNvSpPr txBox="1"/>
          <p:nvPr/>
        </p:nvSpPr>
        <p:spPr>
          <a:xfrm>
            <a:off x="2286000" y="1749793"/>
            <a:ext cx="21336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en-US" sz="3200" b="1" dirty="0">
                <a:solidFill>
                  <a:srgbClr val="5F8687"/>
                </a:solidFill>
                <a:latin typeface="Palatino Linotype" panose="02040502050505030304" pitchFamily="18" charset="0"/>
              </a:rPr>
              <a:t>Gomorrah</a:t>
            </a:r>
          </a:p>
        </p:txBody>
      </p:sp>
    </p:spTree>
    <p:extLst>
      <p:ext uri="{BB962C8B-B14F-4D97-AF65-F5344CB8AC3E}">
        <p14:creationId xmlns:p14="http://schemas.microsoft.com/office/powerpoint/2010/main" val="275473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4D302E-D85C-4401-A852-C2852087D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Ezekiel 16:49–50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54ACE9-04FC-4450-BA63-30D607B34B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Context:</a:t>
            </a:r>
          </a:p>
        </p:txBody>
      </p:sp>
    </p:spTree>
    <p:extLst>
      <p:ext uri="{BB962C8B-B14F-4D97-AF65-F5344CB8AC3E}">
        <p14:creationId xmlns:p14="http://schemas.microsoft.com/office/powerpoint/2010/main" val="184388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7D66A-30C0-4B77-9609-7D08095D3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Spotting a </a:t>
            </a:r>
            <a:br>
              <a:rPr lang="en-US" dirty="0"/>
            </a:br>
            <a:r>
              <a:rPr lang="en-US" dirty="0"/>
              <a:t>False Teacher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48071-82AC-48AD-B9E6-6EF0DD0FA9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</p:spTree>
    <p:extLst>
      <p:ext uri="{BB962C8B-B14F-4D97-AF65-F5344CB8AC3E}">
        <p14:creationId xmlns:p14="http://schemas.microsoft.com/office/powerpoint/2010/main" val="377145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89EAA7-DB2C-4608-BDA8-C5E5A6298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Christian Heresies</a:t>
            </a:r>
          </a:p>
        </p:txBody>
      </p:sp>
    </p:spTree>
    <p:extLst>
      <p:ext uri="{BB962C8B-B14F-4D97-AF65-F5344CB8AC3E}">
        <p14:creationId xmlns:p14="http://schemas.microsoft.com/office/powerpoint/2010/main" val="338846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EAC90-0F8F-424F-B8B6-BA4DBB9E5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Demi-Gods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631CC-E940-4517-B2F6-8A7D9CBFFD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</p:spTree>
    <p:extLst>
      <p:ext uri="{BB962C8B-B14F-4D97-AF65-F5344CB8AC3E}">
        <p14:creationId xmlns:p14="http://schemas.microsoft.com/office/powerpoint/2010/main" val="80696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close up of a map&#10;&#10;Description generated with high confidence">
            <a:extLst>
              <a:ext uri="{FF2B5EF4-FFF2-40B4-BE49-F238E27FC236}">
                <a16:creationId xmlns:a16="http://schemas.microsoft.com/office/drawing/2014/main" id="{BE87AE3E-1B4F-4526-9D73-5FF532C4F7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6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B795BA2-C540-47D5-BA2E-1EC6F1404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Significant Early Heresies of the </a:t>
            </a:r>
            <a:br>
              <a:rPr lang="en-US" sz="5400" dirty="0"/>
            </a:br>
            <a:r>
              <a:rPr lang="en-US" sz="5400" dirty="0"/>
              <a:t>Christian Church</a:t>
            </a:r>
          </a:p>
        </p:txBody>
      </p:sp>
    </p:spTree>
    <p:extLst>
      <p:ext uri="{BB962C8B-B14F-4D97-AF65-F5344CB8AC3E}">
        <p14:creationId xmlns:p14="http://schemas.microsoft.com/office/powerpoint/2010/main" val="389292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51AC5D8-F89F-4136-8E78-28CF7AABC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533400"/>
          </a:xfrm>
        </p:spPr>
        <p:txBody>
          <a:bodyPr/>
          <a:lstStyle/>
          <a:p>
            <a:r>
              <a:rPr lang="en-US" dirty="0"/>
              <a:t>Gnosticism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B6592CC-26D5-4AD6-8BD0-83E00FEF26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5444147"/>
              </p:ext>
            </p:extLst>
          </p:nvPr>
        </p:nvGraphicFramePr>
        <p:xfrm>
          <a:off x="457200" y="971550"/>
          <a:ext cx="8229600" cy="3733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27764">
                  <a:extLst>
                    <a:ext uri="{9D8B030D-6E8A-4147-A177-3AD203B41FA5}">
                      <a16:colId xmlns:a16="http://schemas.microsoft.com/office/drawing/2014/main" val="910928221"/>
                    </a:ext>
                  </a:extLst>
                </a:gridCol>
                <a:gridCol w="4301836">
                  <a:extLst>
                    <a:ext uri="{9D8B030D-6E8A-4147-A177-3AD203B41FA5}">
                      <a16:colId xmlns:a16="http://schemas.microsoft.com/office/drawing/2014/main" val="3986764915"/>
                    </a:ext>
                  </a:extLst>
                </a:gridCol>
              </a:tblGrid>
              <a:tr h="54830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Primary Heresy</a:t>
                      </a:r>
                    </a:p>
                  </a:txBody>
                  <a:tcPr marL="71669" marR="7166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Scriptural Response</a:t>
                      </a:r>
                    </a:p>
                  </a:txBody>
                  <a:tcPr marL="71669" marR="7166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6508663"/>
                  </a:ext>
                </a:extLst>
              </a:tr>
              <a:tr h="3185495">
                <a:tc>
                  <a:txBody>
                    <a:bodyPr/>
                    <a:lstStyle/>
                    <a:p>
                      <a:pPr marL="342900" indent="-342900" algn="l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Physical = Evil</a:t>
                      </a:r>
                    </a:p>
                    <a:p>
                      <a:pPr marL="342900" indent="-342900" algn="l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Jesus couldn’t have been a physical man.</a:t>
                      </a:r>
                    </a:p>
                  </a:txBody>
                  <a:tcPr marL="71669" marR="7166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New Testament Canon</a:t>
                      </a:r>
                    </a:p>
                    <a:p>
                      <a:pPr marL="342900" indent="-342900" algn="l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The humanity of Christ</a:t>
                      </a:r>
                    </a:p>
                  </a:txBody>
                  <a:tcPr marL="71669" marR="7166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6341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97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51AC5D8-F89F-4136-8E78-28CF7AABC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533400"/>
          </a:xfrm>
        </p:spPr>
        <p:txBody>
          <a:bodyPr/>
          <a:lstStyle/>
          <a:p>
            <a:r>
              <a:rPr lang="en-US" dirty="0"/>
              <a:t>Montanism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B6592CC-26D5-4AD6-8BD0-83E00FEF26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3623117"/>
              </p:ext>
            </p:extLst>
          </p:nvPr>
        </p:nvGraphicFramePr>
        <p:xfrm>
          <a:off x="457200" y="971550"/>
          <a:ext cx="8229600" cy="3733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27764">
                  <a:extLst>
                    <a:ext uri="{9D8B030D-6E8A-4147-A177-3AD203B41FA5}">
                      <a16:colId xmlns:a16="http://schemas.microsoft.com/office/drawing/2014/main" val="910928221"/>
                    </a:ext>
                  </a:extLst>
                </a:gridCol>
                <a:gridCol w="4301836">
                  <a:extLst>
                    <a:ext uri="{9D8B030D-6E8A-4147-A177-3AD203B41FA5}">
                      <a16:colId xmlns:a16="http://schemas.microsoft.com/office/drawing/2014/main" val="3986764915"/>
                    </a:ext>
                  </a:extLst>
                </a:gridCol>
              </a:tblGrid>
              <a:tr h="54830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Primary Heresy</a:t>
                      </a:r>
                    </a:p>
                  </a:txBody>
                  <a:tcPr marL="71669" marR="7166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Scriptural Response</a:t>
                      </a:r>
                    </a:p>
                  </a:txBody>
                  <a:tcPr marL="71669" marR="7166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6508663"/>
                  </a:ext>
                </a:extLst>
              </a:tr>
              <a:tr h="3185495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200" dirty="0" err="1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Montanus</a:t>
                      </a:r>
                      <a:r>
                        <a:rPr lang="en-US" sz="2200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 claimed direct revelation.</a:t>
                      </a:r>
                    </a:p>
                  </a:txBody>
                  <a:tcPr marL="71669" marR="7166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200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Unique authority of God through Scripture</a:t>
                      </a:r>
                    </a:p>
                  </a:txBody>
                  <a:tcPr marL="71669" marR="7166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6341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675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51AC5D8-F89F-4136-8E78-28CF7AABC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533400"/>
          </a:xfrm>
        </p:spPr>
        <p:txBody>
          <a:bodyPr/>
          <a:lstStyle/>
          <a:p>
            <a:r>
              <a:rPr lang="en-US" dirty="0"/>
              <a:t>Monarchianism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B6592CC-26D5-4AD6-8BD0-83E00FEF26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9737207"/>
              </p:ext>
            </p:extLst>
          </p:nvPr>
        </p:nvGraphicFramePr>
        <p:xfrm>
          <a:off x="457200" y="971550"/>
          <a:ext cx="8229600" cy="3733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27764">
                  <a:extLst>
                    <a:ext uri="{9D8B030D-6E8A-4147-A177-3AD203B41FA5}">
                      <a16:colId xmlns:a16="http://schemas.microsoft.com/office/drawing/2014/main" val="910928221"/>
                    </a:ext>
                  </a:extLst>
                </a:gridCol>
                <a:gridCol w="4301836">
                  <a:extLst>
                    <a:ext uri="{9D8B030D-6E8A-4147-A177-3AD203B41FA5}">
                      <a16:colId xmlns:a16="http://schemas.microsoft.com/office/drawing/2014/main" val="3986764915"/>
                    </a:ext>
                  </a:extLst>
                </a:gridCol>
              </a:tblGrid>
              <a:tr h="54830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Primary Heresy</a:t>
                      </a:r>
                    </a:p>
                  </a:txBody>
                  <a:tcPr marL="71669" marR="7166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Scriptural Response</a:t>
                      </a:r>
                    </a:p>
                  </a:txBody>
                  <a:tcPr marL="71669" marR="7166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6508663"/>
                  </a:ext>
                </a:extLst>
              </a:tr>
              <a:tr h="3185495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200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God appears through different modes.</a:t>
                      </a:r>
                    </a:p>
                  </a:txBody>
                  <a:tcPr marL="71669" marR="7166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200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The Trinity of Three Persons</a:t>
                      </a:r>
                    </a:p>
                  </a:txBody>
                  <a:tcPr marL="71669" marR="7166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6341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86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FC57D-28B6-424B-871C-088076080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Apostles and Discipleship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F681B-5752-4C64-9FDB-EF034D3FBE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</p:spTree>
    <p:extLst>
      <p:ext uri="{BB962C8B-B14F-4D97-AF65-F5344CB8AC3E}">
        <p14:creationId xmlns:p14="http://schemas.microsoft.com/office/powerpoint/2010/main" val="9700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51AC5D8-F89F-4136-8E78-28CF7AABC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533400"/>
          </a:xfrm>
        </p:spPr>
        <p:txBody>
          <a:bodyPr/>
          <a:lstStyle/>
          <a:p>
            <a:r>
              <a:rPr lang="en-US" dirty="0"/>
              <a:t>Arianism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B6592CC-26D5-4AD6-8BD0-83E00FEF26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7848383"/>
              </p:ext>
            </p:extLst>
          </p:nvPr>
        </p:nvGraphicFramePr>
        <p:xfrm>
          <a:off x="457200" y="971550"/>
          <a:ext cx="8229600" cy="3733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27764">
                  <a:extLst>
                    <a:ext uri="{9D8B030D-6E8A-4147-A177-3AD203B41FA5}">
                      <a16:colId xmlns:a16="http://schemas.microsoft.com/office/drawing/2014/main" val="910928221"/>
                    </a:ext>
                  </a:extLst>
                </a:gridCol>
                <a:gridCol w="4301836">
                  <a:extLst>
                    <a:ext uri="{9D8B030D-6E8A-4147-A177-3AD203B41FA5}">
                      <a16:colId xmlns:a16="http://schemas.microsoft.com/office/drawing/2014/main" val="3986764915"/>
                    </a:ext>
                  </a:extLst>
                </a:gridCol>
              </a:tblGrid>
              <a:tr h="54830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Primary Heresy</a:t>
                      </a:r>
                    </a:p>
                  </a:txBody>
                  <a:tcPr marL="71669" marR="7166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Scriptural Response</a:t>
                      </a:r>
                    </a:p>
                  </a:txBody>
                  <a:tcPr marL="71669" marR="7166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6508663"/>
                  </a:ext>
                </a:extLst>
              </a:tr>
              <a:tr h="3185495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200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Jesus is the first created being, and therefore not fully God.</a:t>
                      </a:r>
                    </a:p>
                  </a:txBody>
                  <a:tcPr marL="71669" marR="7166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200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The equality of the Father and Son</a:t>
                      </a:r>
                    </a:p>
                  </a:txBody>
                  <a:tcPr marL="71669" marR="7166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6341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863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51AC5D8-F89F-4136-8E78-28CF7AABC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533400"/>
          </a:xfrm>
        </p:spPr>
        <p:txBody>
          <a:bodyPr/>
          <a:lstStyle/>
          <a:p>
            <a:r>
              <a:rPr lang="en-US" dirty="0"/>
              <a:t>Monophysitism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B6592CC-26D5-4AD6-8BD0-83E00FEF26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5403160"/>
              </p:ext>
            </p:extLst>
          </p:nvPr>
        </p:nvGraphicFramePr>
        <p:xfrm>
          <a:off x="457200" y="971550"/>
          <a:ext cx="8229600" cy="3733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27764">
                  <a:extLst>
                    <a:ext uri="{9D8B030D-6E8A-4147-A177-3AD203B41FA5}">
                      <a16:colId xmlns:a16="http://schemas.microsoft.com/office/drawing/2014/main" val="910928221"/>
                    </a:ext>
                  </a:extLst>
                </a:gridCol>
                <a:gridCol w="4301836">
                  <a:extLst>
                    <a:ext uri="{9D8B030D-6E8A-4147-A177-3AD203B41FA5}">
                      <a16:colId xmlns:a16="http://schemas.microsoft.com/office/drawing/2014/main" val="3986764915"/>
                    </a:ext>
                  </a:extLst>
                </a:gridCol>
              </a:tblGrid>
              <a:tr h="54830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Primary Heresy</a:t>
                      </a:r>
                    </a:p>
                  </a:txBody>
                  <a:tcPr marL="71669" marR="7166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Scriptural Response</a:t>
                      </a:r>
                    </a:p>
                  </a:txBody>
                  <a:tcPr marL="71669" marR="7166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6508663"/>
                  </a:ext>
                </a:extLst>
              </a:tr>
              <a:tr h="3185495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200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Jesus was a divine spirit occupying a human body.</a:t>
                      </a:r>
                    </a:p>
                  </a:txBody>
                  <a:tcPr marL="71669" marR="7166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200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The </a:t>
                      </a:r>
                      <a:r>
                        <a:rPr lang="en-US" sz="2200" i="1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hypostatic union</a:t>
                      </a:r>
                      <a:r>
                        <a:rPr lang="en-US" sz="2200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, or dual nature</a:t>
                      </a:r>
                    </a:p>
                  </a:txBody>
                  <a:tcPr marL="71669" marR="7166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6341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477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51AC5D8-F89F-4136-8E78-28CF7AABC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533400"/>
          </a:xfrm>
        </p:spPr>
        <p:txBody>
          <a:bodyPr/>
          <a:lstStyle/>
          <a:p>
            <a:r>
              <a:rPr lang="en-US" dirty="0" err="1"/>
              <a:t>Pneumatomachianism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B6592CC-26D5-4AD6-8BD0-83E00FEF26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2081514"/>
              </p:ext>
            </p:extLst>
          </p:nvPr>
        </p:nvGraphicFramePr>
        <p:xfrm>
          <a:off x="457200" y="971550"/>
          <a:ext cx="8229600" cy="3733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27764">
                  <a:extLst>
                    <a:ext uri="{9D8B030D-6E8A-4147-A177-3AD203B41FA5}">
                      <a16:colId xmlns:a16="http://schemas.microsoft.com/office/drawing/2014/main" val="910928221"/>
                    </a:ext>
                  </a:extLst>
                </a:gridCol>
                <a:gridCol w="4301836">
                  <a:extLst>
                    <a:ext uri="{9D8B030D-6E8A-4147-A177-3AD203B41FA5}">
                      <a16:colId xmlns:a16="http://schemas.microsoft.com/office/drawing/2014/main" val="3986764915"/>
                    </a:ext>
                  </a:extLst>
                </a:gridCol>
              </a:tblGrid>
              <a:tr h="54830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Primary Heresy</a:t>
                      </a:r>
                    </a:p>
                  </a:txBody>
                  <a:tcPr marL="71669" marR="7166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Scriptural Response</a:t>
                      </a:r>
                    </a:p>
                  </a:txBody>
                  <a:tcPr marL="71669" marR="7166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6508663"/>
                  </a:ext>
                </a:extLst>
              </a:tr>
              <a:tr h="3185495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200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The Holy Spirit was created by God, and therefore not fully divine.</a:t>
                      </a:r>
                    </a:p>
                  </a:txBody>
                  <a:tcPr marL="71669" marR="7166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200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The Spirit’s eternal equality with the Father and Son</a:t>
                      </a:r>
                    </a:p>
                  </a:txBody>
                  <a:tcPr marL="71669" marR="7166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6341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359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51AC5D8-F89F-4136-8E78-28CF7AABC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533400"/>
          </a:xfrm>
        </p:spPr>
        <p:txBody>
          <a:bodyPr/>
          <a:lstStyle/>
          <a:p>
            <a:r>
              <a:rPr lang="en-US" dirty="0"/>
              <a:t>Pelagianism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B6592CC-26D5-4AD6-8BD0-83E00FEF26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5392970"/>
              </p:ext>
            </p:extLst>
          </p:nvPr>
        </p:nvGraphicFramePr>
        <p:xfrm>
          <a:off x="457200" y="971550"/>
          <a:ext cx="8229600" cy="3733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27764">
                  <a:extLst>
                    <a:ext uri="{9D8B030D-6E8A-4147-A177-3AD203B41FA5}">
                      <a16:colId xmlns:a16="http://schemas.microsoft.com/office/drawing/2014/main" val="910928221"/>
                    </a:ext>
                  </a:extLst>
                </a:gridCol>
                <a:gridCol w="4301836">
                  <a:extLst>
                    <a:ext uri="{9D8B030D-6E8A-4147-A177-3AD203B41FA5}">
                      <a16:colId xmlns:a16="http://schemas.microsoft.com/office/drawing/2014/main" val="3986764915"/>
                    </a:ext>
                  </a:extLst>
                </a:gridCol>
              </a:tblGrid>
              <a:tr h="54830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Primary Heresy</a:t>
                      </a:r>
                    </a:p>
                  </a:txBody>
                  <a:tcPr marL="71669" marR="7166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Scriptural Response</a:t>
                      </a:r>
                    </a:p>
                  </a:txBody>
                  <a:tcPr marL="71669" marR="7166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6508663"/>
                  </a:ext>
                </a:extLst>
              </a:tr>
              <a:tr h="3185495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200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Pelagius denied original sin and implied that we have the chance to work our way to righteousness.</a:t>
                      </a:r>
                    </a:p>
                  </a:txBody>
                  <a:tcPr marL="71669" marR="7166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200" dirty="0">
                          <a:solidFill>
                            <a:srgbClr val="14363F"/>
                          </a:solidFill>
                          <a:latin typeface="Palatino Linotype" panose="02040502050505030304" pitchFamily="18" charset="0"/>
                        </a:rPr>
                        <a:t>Salvation by grace alone</a:t>
                      </a:r>
                    </a:p>
                  </a:txBody>
                  <a:tcPr marL="71669" marR="7166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6341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198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AA5FC9-5FAC-4541-BE18-AE0C492CB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Heresies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07C460-7840-4DC5-AAE2-FEE60EDDC71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doctrine did most of these heresies target?</a:t>
            </a:r>
          </a:p>
          <a:p>
            <a:pPr lvl="1"/>
            <a:r>
              <a:rPr lang="en-US" dirty="0"/>
              <a:t>The nature of Jesus Christ</a:t>
            </a:r>
          </a:p>
        </p:txBody>
      </p:sp>
    </p:spTree>
    <p:extLst>
      <p:ext uri="{BB962C8B-B14F-4D97-AF65-F5344CB8AC3E}">
        <p14:creationId xmlns:p14="http://schemas.microsoft.com/office/powerpoint/2010/main" val="286595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5D243-91B0-4DCC-A1F6-8FBE48FEF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Were there any doctrines or controversies in this table that you didn’t understand? </a:t>
            </a:r>
          </a:p>
        </p:txBody>
      </p:sp>
    </p:spTree>
    <p:extLst>
      <p:ext uri="{BB962C8B-B14F-4D97-AF65-F5344CB8AC3E}">
        <p14:creationId xmlns:p14="http://schemas.microsoft.com/office/powerpoint/2010/main" val="12031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72D813-CEB1-4CC4-8AD7-4588FE6C0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Arianism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0DA4D-185B-4FF8-A111-3DE97B006E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369055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273CE-AD7C-4368-9F1B-0EBC61894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you think the doctrine of Christ was such a focus of debate?</a:t>
            </a:r>
          </a:p>
        </p:txBody>
      </p:sp>
    </p:spTree>
    <p:extLst>
      <p:ext uri="{BB962C8B-B14F-4D97-AF65-F5344CB8AC3E}">
        <p14:creationId xmlns:p14="http://schemas.microsoft.com/office/powerpoint/2010/main" val="376653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677FA0-FE2D-442B-A9E2-9814FAD04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Expanded Nicene Creed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47EA11-C636-4299-A25F-713B9740D2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Further Reading:</a:t>
            </a:r>
          </a:p>
        </p:txBody>
      </p:sp>
    </p:spTree>
    <p:extLst>
      <p:ext uri="{BB962C8B-B14F-4D97-AF65-F5344CB8AC3E}">
        <p14:creationId xmlns:p14="http://schemas.microsoft.com/office/powerpoint/2010/main" val="234622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9B0A41-B2A8-4B0A-B981-90FB3A1A2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“catholic” and “baptism”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52CE38-F6A0-4619-A107-8A972AD5C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Context:</a:t>
            </a:r>
          </a:p>
        </p:txBody>
      </p:sp>
    </p:spTree>
    <p:extLst>
      <p:ext uri="{BB962C8B-B14F-4D97-AF65-F5344CB8AC3E}">
        <p14:creationId xmlns:p14="http://schemas.microsoft.com/office/powerpoint/2010/main" val="272280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7822AD-E51B-4F93-A000-8017DFDE1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you think God didn’t just allow the church to continue under this sort of human, verbal inspiration?</a:t>
            </a:r>
          </a:p>
        </p:txBody>
      </p:sp>
    </p:spTree>
    <p:extLst>
      <p:ext uri="{BB962C8B-B14F-4D97-AF65-F5344CB8AC3E}">
        <p14:creationId xmlns:p14="http://schemas.microsoft.com/office/powerpoint/2010/main" val="366017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43306D-B99A-4E6F-AC8F-5653145E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Constantinopolitan Creed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5F3EB2-4EE3-4C36-95EC-F88AB6801AB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Which member of the Trinity receives the longest treatment?</a:t>
            </a:r>
          </a:p>
          <a:p>
            <a:pPr marL="315468" lvl="1" indent="0">
              <a:buNone/>
            </a:pPr>
            <a:r>
              <a:rPr lang="en-US" dirty="0"/>
              <a:t>The Son</a:t>
            </a:r>
          </a:p>
        </p:txBody>
      </p:sp>
    </p:spTree>
    <p:extLst>
      <p:ext uri="{BB962C8B-B14F-4D97-AF65-F5344CB8AC3E}">
        <p14:creationId xmlns:p14="http://schemas.microsoft.com/office/powerpoint/2010/main" val="178524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43306D-B99A-4E6F-AC8F-5653145E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Constantinopolitan Creed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5F3EB2-4EE3-4C36-95EC-F88AB6801AB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heresy does this creed correct by emphasizing the physical incarnation, crucifixion, and burial of Christ?</a:t>
            </a:r>
          </a:p>
          <a:p>
            <a:pPr marL="315468" lvl="1" indent="0">
              <a:buNone/>
            </a:pPr>
            <a:r>
              <a:rPr lang="en-US" dirty="0"/>
              <a:t>Likely docetic </a:t>
            </a:r>
            <a:r>
              <a:rPr lang="en-US" dirty="0" err="1"/>
              <a:t>gnosticism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75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43306D-B99A-4E6F-AC8F-5653145E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Constantinopolitan Creed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5F3EB2-4EE3-4C36-95EC-F88AB6801AB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What functions or roles does the creed associate with the Holy Spirit?</a:t>
            </a:r>
          </a:p>
          <a:p>
            <a:pPr marL="772668" lvl="1" indent="-457200"/>
            <a:r>
              <a:rPr lang="en-US" dirty="0"/>
              <a:t>Lordship/authority</a:t>
            </a:r>
          </a:p>
          <a:p>
            <a:pPr marL="772668" lvl="1" indent="-457200"/>
            <a:r>
              <a:rPr lang="en-US" dirty="0"/>
              <a:t>The giving of life</a:t>
            </a:r>
          </a:p>
          <a:p>
            <a:pPr marL="772668" lvl="1" indent="-457200"/>
            <a:r>
              <a:rPr lang="en-US" dirty="0"/>
              <a:t>The acceptance of worship</a:t>
            </a:r>
          </a:p>
          <a:p>
            <a:pPr marL="772668" lvl="1" indent="-457200"/>
            <a:r>
              <a:rPr lang="en-US" dirty="0"/>
              <a:t>Prophetic guidance</a:t>
            </a:r>
          </a:p>
        </p:txBody>
      </p:sp>
    </p:spTree>
    <p:extLst>
      <p:ext uri="{BB962C8B-B14F-4D97-AF65-F5344CB8AC3E}">
        <p14:creationId xmlns:p14="http://schemas.microsoft.com/office/powerpoint/2010/main" val="75613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A24FF-67CD-4D2E-86A9-3CE7F8A347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does the creed say that the Holy Spirit “proceeds” in the present tense?</a:t>
            </a:r>
          </a:p>
        </p:txBody>
      </p:sp>
    </p:spTree>
    <p:extLst>
      <p:ext uri="{BB962C8B-B14F-4D97-AF65-F5344CB8AC3E}">
        <p14:creationId xmlns:p14="http://schemas.microsoft.com/office/powerpoint/2010/main" val="421336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A24FF-67CD-4D2E-86A9-3CE7F8A347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Did you find any of these additions interesting or confusing?</a:t>
            </a:r>
          </a:p>
        </p:txBody>
      </p:sp>
    </p:spTree>
    <p:extLst>
      <p:ext uri="{BB962C8B-B14F-4D97-AF65-F5344CB8AC3E}">
        <p14:creationId xmlns:p14="http://schemas.microsoft.com/office/powerpoint/2010/main" val="66542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81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2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3AFF7-1741-4122-9BB6-8B34FE364A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No Earthly City</a:t>
            </a: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F8F550-7590-4843-A85F-CB8261DDE2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6</a:t>
            </a:r>
          </a:p>
        </p:txBody>
      </p:sp>
    </p:spTree>
    <p:extLst>
      <p:ext uri="{BB962C8B-B14F-4D97-AF65-F5344CB8AC3E}">
        <p14:creationId xmlns:p14="http://schemas.microsoft.com/office/powerpoint/2010/main" val="145789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C89E0E7-7955-4507-8E23-D1CC652962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46" y="285750"/>
            <a:ext cx="7024308" cy="981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1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5679E-6 L 0 -0.9543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BECB54-5615-4126-AA0E-EFDC1BE49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City </a:t>
            </a:r>
            <a:br>
              <a:rPr lang="en-US" dirty="0"/>
            </a:br>
            <a:r>
              <a:rPr lang="en-US" dirty="0"/>
              <a:t>of God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0E60AB-BDA0-44EB-AEEE-D27D7607DF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Introduction:</a:t>
            </a:r>
          </a:p>
        </p:txBody>
      </p:sp>
      <p:pic>
        <p:nvPicPr>
          <p:cNvPr id="6" name="Picture 5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68935B45-6197-41F8-BBD7-241F56C3A1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321" y="142875"/>
            <a:ext cx="3762279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7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7822AD-E51B-4F93-A000-8017DFDE1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Who has discipled you?</a:t>
            </a:r>
          </a:p>
        </p:txBody>
      </p:sp>
    </p:spTree>
    <p:extLst>
      <p:ext uri="{BB962C8B-B14F-4D97-AF65-F5344CB8AC3E}">
        <p14:creationId xmlns:p14="http://schemas.microsoft.com/office/powerpoint/2010/main" val="150016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9B0A41-B2A8-4B0A-B981-90FB3A1A2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Constantinople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378860-DD5E-440F-802B-C3B98BF963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102133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4E272F-70AA-4EAF-873B-1F12C1711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For He has promised it, and cannot lie, and has already performed many of His promises, as well as many </a:t>
            </a:r>
            <a:r>
              <a:rPr lang="en-US" dirty="0" err="1"/>
              <a:t>unpromised</a:t>
            </a:r>
            <a:r>
              <a:rPr lang="en-US" dirty="0"/>
              <a:t> kindnesses to those whom He now asks to believe that He will do this, also.</a:t>
            </a:r>
          </a:p>
          <a:p>
            <a:pPr algn="r"/>
            <a:r>
              <a:rPr lang="en-US" sz="2600" dirty="0"/>
              <a:t>—Augustine, </a:t>
            </a:r>
            <a:br>
              <a:rPr lang="en-US" sz="2600" dirty="0"/>
            </a:br>
            <a:r>
              <a:rPr lang="en-US" sz="2600" i="1" dirty="0"/>
              <a:t>The City of God, 22.1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49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E22E50-8665-4F88-84E8-50395B9021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Leaving the Earthly City</a:t>
            </a:r>
          </a:p>
        </p:txBody>
      </p:sp>
      <p:pic>
        <p:nvPicPr>
          <p:cNvPr id="5" name="Picture 4" descr="A picture containing photo, old, tree, outdoor&#10;&#10;Description generated with very high confidence">
            <a:extLst>
              <a:ext uri="{FF2B5EF4-FFF2-40B4-BE49-F238E27FC236}">
                <a16:creationId xmlns:a16="http://schemas.microsoft.com/office/drawing/2014/main" id="{65CADAA0-078A-4A61-AA3A-84E7A7D06B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581150"/>
            <a:ext cx="5638800" cy="341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2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6CFC0B-4711-41B3-AA92-9C31E76BA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Galatians 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3A1495-7577-4917-AFFB-3980D130E51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this allegory, what does Hagar represent (vv. 24–25)?</a:t>
            </a:r>
          </a:p>
          <a:p>
            <a:pPr marL="315468" lvl="1" indent="0">
              <a:buNone/>
            </a:pPr>
            <a:r>
              <a:rPr lang="en-US" dirty="0"/>
              <a:t>Slavery; bondage; Sinai; present Jerusalem </a:t>
            </a:r>
          </a:p>
        </p:txBody>
      </p:sp>
    </p:spTree>
    <p:extLst>
      <p:ext uri="{BB962C8B-B14F-4D97-AF65-F5344CB8AC3E}">
        <p14:creationId xmlns:p14="http://schemas.microsoft.com/office/powerpoint/2010/main" val="53633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6CFC0B-4711-41B3-AA92-9C31E76BA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Galatians 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3A1495-7577-4917-AFFB-3980D130E51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But how does Paul describe the heavenly Jerusalem (v. 26)?</a:t>
            </a:r>
          </a:p>
          <a:p>
            <a:pPr marL="315468" lvl="1" indent="0">
              <a:buNone/>
            </a:pPr>
            <a:r>
              <a:rPr lang="en-US" dirty="0"/>
              <a:t>Free; and our mother</a:t>
            </a:r>
          </a:p>
        </p:txBody>
      </p:sp>
    </p:spTree>
    <p:extLst>
      <p:ext uri="{BB962C8B-B14F-4D97-AF65-F5344CB8AC3E}">
        <p14:creationId xmlns:p14="http://schemas.microsoft.com/office/powerpoint/2010/main" val="385343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4E45B4-DE53-4A04-B518-B7B211983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vs. New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078DE0-4F3C-4EB0-8F59-76A80EB8C0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Context:</a:t>
            </a:r>
          </a:p>
        </p:txBody>
      </p:sp>
    </p:spTree>
    <p:extLst>
      <p:ext uri="{BB962C8B-B14F-4D97-AF65-F5344CB8AC3E}">
        <p14:creationId xmlns:p14="http://schemas.microsoft.com/office/powerpoint/2010/main" val="7898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CCBC8B-1D47-4D29-90F8-545845F01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the </a:t>
            </a:r>
            <a:br>
              <a:rPr lang="en-US" dirty="0"/>
            </a:br>
            <a:r>
              <a:rPr lang="en-US" dirty="0"/>
              <a:t>City of God</a:t>
            </a:r>
          </a:p>
        </p:txBody>
      </p:sp>
    </p:spTree>
    <p:extLst>
      <p:ext uri="{BB962C8B-B14F-4D97-AF65-F5344CB8AC3E}">
        <p14:creationId xmlns:p14="http://schemas.microsoft.com/office/powerpoint/2010/main" val="425769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4FF8F-BFCF-4394-A0D4-036BAEAE6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challenges do children face growing up in a family where only one parent is a believer? </a:t>
            </a:r>
          </a:p>
        </p:txBody>
      </p:sp>
    </p:spTree>
    <p:extLst>
      <p:ext uri="{BB962C8B-B14F-4D97-AF65-F5344CB8AC3E}">
        <p14:creationId xmlns:p14="http://schemas.microsoft.com/office/powerpoint/2010/main" val="121168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4FF8F-BFCF-4394-A0D4-036BAEAE6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438150"/>
            <a:ext cx="6515100" cy="4267200"/>
          </a:xfrm>
        </p:spPr>
        <p:txBody>
          <a:bodyPr/>
          <a:lstStyle/>
          <a:p>
            <a:r>
              <a:rPr lang="en-US" dirty="0"/>
              <a:t>How might Romans 13:11–14 have convicted Augustine?</a:t>
            </a:r>
          </a:p>
        </p:txBody>
      </p:sp>
    </p:spTree>
    <p:extLst>
      <p:ext uri="{BB962C8B-B14F-4D97-AF65-F5344CB8AC3E}">
        <p14:creationId xmlns:p14="http://schemas.microsoft.com/office/powerpoint/2010/main" val="202129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E84BEC-1121-4B64-9411-684D4281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Hebrews 11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2EC20-3C8E-4FE2-853C-BC1650440BC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How did Abraham first display this faith (v. 8)?</a:t>
            </a:r>
          </a:p>
          <a:p>
            <a:pPr lvl="1"/>
            <a:r>
              <a:rPr lang="en-US" dirty="0"/>
              <a:t>He obeyed when God called him to leave his home [the city of Ur] and go to a place he didn’t yet know.</a:t>
            </a:r>
          </a:p>
        </p:txBody>
      </p:sp>
    </p:spTree>
    <p:extLst>
      <p:ext uri="{BB962C8B-B14F-4D97-AF65-F5344CB8AC3E}">
        <p14:creationId xmlns:p14="http://schemas.microsoft.com/office/powerpoint/2010/main" val="368840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7822AD-E51B-4F93-A000-8017DFDE1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How can we pass on doctrine even without preaching in an assembly?</a:t>
            </a:r>
          </a:p>
        </p:txBody>
      </p:sp>
    </p:spTree>
    <p:extLst>
      <p:ext uri="{BB962C8B-B14F-4D97-AF65-F5344CB8AC3E}">
        <p14:creationId xmlns:p14="http://schemas.microsoft.com/office/powerpoint/2010/main" val="355943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E84BEC-1121-4B64-9411-684D4281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Hebrews 11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2EC20-3C8E-4FE2-853C-BC1650440BC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When he arrived, how did he live (v. 9, 13)?</a:t>
            </a:r>
          </a:p>
          <a:p>
            <a:pPr lvl="1"/>
            <a:r>
              <a:rPr lang="en-US" dirty="0"/>
              <a:t>He lived in tents, like a stranger, a foreigner, pilgrim, or exile.</a:t>
            </a:r>
          </a:p>
        </p:txBody>
      </p:sp>
    </p:spTree>
    <p:extLst>
      <p:ext uri="{BB962C8B-B14F-4D97-AF65-F5344CB8AC3E}">
        <p14:creationId xmlns:p14="http://schemas.microsoft.com/office/powerpoint/2010/main" val="24329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E84BEC-1121-4B64-9411-684D4281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Hebrews 11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2EC20-3C8E-4FE2-853C-BC1650440BC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Why did he live this way (v. 10)?</a:t>
            </a:r>
          </a:p>
          <a:p>
            <a:pPr lvl="1"/>
            <a:r>
              <a:rPr lang="en-US" dirty="0"/>
              <a:t>He looked forward to a city designed and built by God.</a:t>
            </a:r>
          </a:p>
        </p:txBody>
      </p:sp>
    </p:spTree>
    <p:extLst>
      <p:ext uri="{BB962C8B-B14F-4D97-AF65-F5344CB8AC3E}">
        <p14:creationId xmlns:p14="http://schemas.microsoft.com/office/powerpoint/2010/main" val="356842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E84BEC-1121-4B64-9411-684D4281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Hebrews 11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2EC20-3C8E-4FE2-853C-BC1650440BC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Likewise, what promise did Sarah accept in faith (vv. 11–12)?</a:t>
            </a:r>
          </a:p>
          <a:p>
            <a:pPr lvl="1"/>
            <a:r>
              <a:rPr lang="en-US" dirty="0"/>
              <a:t>That she would conceive and bear a child, the first of many descendants</a:t>
            </a:r>
          </a:p>
        </p:txBody>
      </p:sp>
    </p:spTree>
    <p:extLst>
      <p:ext uri="{BB962C8B-B14F-4D97-AF65-F5344CB8AC3E}">
        <p14:creationId xmlns:p14="http://schemas.microsoft.com/office/powerpoint/2010/main" val="193984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E84BEC-1121-4B64-9411-684D4281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Hebrews 11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2EC20-3C8E-4FE2-853C-BC1650440BC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Did Abraham and Sarah get to see all of God’s promises fulfilled during their lifetime (v. 13)?</a:t>
            </a:r>
          </a:p>
          <a:p>
            <a:pPr lvl="1"/>
            <a:r>
              <a:rPr lang="en-US" dirty="0"/>
              <a:t>No. </a:t>
            </a:r>
          </a:p>
        </p:txBody>
      </p:sp>
    </p:spTree>
    <p:extLst>
      <p:ext uri="{BB962C8B-B14F-4D97-AF65-F5344CB8AC3E}">
        <p14:creationId xmlns:p14="http://schemas.microsoft.com/office/powerpoint/2010/main" val="148580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E84BEC-1121-4B64-9411-684D4281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Hebrews 11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2EC20-3C8E-4FE2-853C-BC1650440BC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Hebrews 11 describes people of faith. Instead of the places they leave behind, what do faithful believers desire (v. 16)?</a:t>
            </a:r>
          </a:p>
          <a:p>
            <a:pPr lvl="1"/>
            <a:r>
              <a:rPr lang="en-US" dirty="0"/>
              <a:t>A better, heavenly country; a city prepared by God </a:t>
            </a:r>
          </a:p>
        </p:txBody>
      </p:sp>
    </p:spTree>
    <p:extLst>
      <p:ext uri="{BB962C8B-B14F-4D97-AF65-F5344CB8AC3E}">
        <p14:creationId xmlns:p14="http://schemas.microsoft.com/office/powerpoint/2010/main" val="320993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E84BEC-1121-4B64-9411-684D4281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Hebrews 11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2EC20-3C8E-4FE2-853C-BC1650440BC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does God prepare for these people (v. 16)?</a:t>
            </a:r>
          </a:p>
          <a:p>
            <a:pPr lvl="1"/>
            <a:r>
              <a:rPr lang="en-US" dirty="0"/>
              <a:t>God prepares them an eternal city—heaven.</a:t>
            </a:r>
          </a:p>
        </p:txBody>
      </p:sp>
    </p:spTree>
    <p:extLst>
      <p:ext uri="{BB962C8B-B14F-4D97-AF65-F5344CB8AC3E}">
        <p14:creationId xmlns:p14="http://schemas.microsoft.com/office/powerpoint/2010/main" val="135268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4FF8F-BFCF-4394-A0D4-036BAEAE6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438150"/>
            <a:ext cx="6515100" cy="4267200"/>
          </a:xfrm>
        </p:spPr>
        <p:txBody>
          <a:bodyPr/>
          <a:lstStyle/>
          <a:p>
            <a:r>
              <a:rPr lang="en-US" dirty="0"/>
              <a:t>Are there other promises about eternity that you find encouraging?</a:t>
            </a:r>
          </a:p>
        </p:txBody>
      </p:sp>
    </p:spTree>
    <p:extLst>
      <p:ext uri="{BB962C8B-B14F-4D97-AF65-F5344CB8AC3E}">
        <p14:creationId xmlns:p14="http://schemas.microsoft.com/office/powerpoint/2010/main" val="44818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24116-DDD3-44A2-97A7-E9BB43B60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Faith in God’s City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37CDB-04FA-4DAF-BD28-866074001F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</p:spTree>
    <p:extLst>
      <p:ext uri="{BB962C8B-B14F-4D97-AF65-F5344CB8AC3E}">
        <p14:creationId xmlns:p14="http://schemas.microsoft.com/office/powerpoint/2010/main" val="103777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E60F6D-5A5B-4E20-8F65-DCB986A35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The Work of Augustine:</a:t>
            </a:r>
            <a:br>
              <a:rPr lang="en-US" sz="5400" dirty="0"/>
            </a:br>
            <a:r>
              <a:rPr lang="en-US" sz="4800" b="0" dirty="0"/>
              <a:t>Becoming a Minister</a:t>
            </a:r>
            <a:endParaRPr lang="en-US" sz="6600" b="0" dirty="0"/>
          </a:p>
        </p:txBody>
      </p:sp>
    </p:spTree>
    <p:extLst>
      <p:ext uri="{BB962C8B-B14F-4D97-AF65-F5344CB8AC3E}">
        <p14:creationId xmlns:p14="http://schemas.microsoft.com/office/powerpoint/2010/main" val="39666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CCBC8B-1D47-4D29-90F8-545845F01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Conversion Process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DDE959-FC1C-4E45-A705-C49B7052A1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250212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6187A1-2166-4F52-BC2C-0A75EBA86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Fellowship</a:t>
            </a:r>
          </a:p>
        </p:txBody>
      </p:sp>
    </p:spTree>
    <p:extLst>
      <p:ext uri="{BB962C8B-B14F-4D97-AF65-F5344CB8AC3E}">
        <p14:creationId xmlns:p14="http://schemas.microsoft.com/office/powerpoint/2010/main" val="327178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CCBC8B-1D47-4D29-90F8-545845F01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Jerome’s </a:t>
            </a:r>
            <a:r>
              <a:rPr lang="en-US" i="1" dirty="0"/>
              <a:t>Vulgate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271C26-BEA9-41C8-812B-1078356E3B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415483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logo&#10;&#10;Description generated with high confidence">
            <a:extLst>
              <a:ext uri="{FF2B5EF4-FFF2-40B4-BE49-F238E27FC236}">
                <a16:creationId xmlns:a16="http://schemas.microsoft.com/office/drawing/2014/main" id="{665B8855-9B6F-4F79-8432-557C7F310C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3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E60F6D-5A5B-4E20-8F65-DCB986A35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The Work of Augustine:</a:t>
            </a:r>
            <a:br>
              <a:rPr lang="en-US" sz="5400" dirty="0"/>
            </a:br>
            <a:r>
              <a:rPr lang="en-US" sz="4800" b="0" dirty="0"/>
              <a:t>Addressing Controversies</a:t>
            </a:r>
            <a:endParaRPr lang="en-US" sz="6600" b="0" dirty="0"/>
          </a:p>
        </p:txBody>
      </p:sp>
    </p:spTree>
    <p:extLst>
      <p:ext uri="{BB962C8B-B14F-4D97-AF65-F5344CB8AC3E}">
        <p14:creationId xmlns:p14="http://schemas.microsoft.com/office/powerpoint/2010/main" val="209964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A0CD1-E031-4499-864C-C79799448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Forgiving Apostasy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4FF8F-BFCF-4394-A0D4-036BAEAE63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</p:spTree>
    <p:extLst>
      <p:ext uri="{BB962C8B-B14F-4D97-AF65-F5344CB8AC3E}">
        <p14:creationId xmlns:p14="http://schemas.microsoft.com/office/powerpoint/2010/main" val="375031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E60F6D-5A5B-4E20-8F65-DCB986A35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The Work of Augustine:</a:t>
            </a:r>
            <a:br>
              <a:rPr lang="en-US" sz="5400" dirty="0"/>
            </a:br>
            <a:r>
              <a:rPr lang="en-US" sz="4800" b="0" dirty="0"/>
              <a:t>Concluding His Ministry</a:t>
            </a:r>
            <a:endParaRPr lang="en-US" sz="6600" b="0" dirty="0"/>
          </a:p>
        </p:txBody>
      </p:sp>
    </p:spTree>
    <p:extLst>
      <p:ext uri="{BB962C8B-B14F-4D97-AF65-F5344CB8AC3E}">
        <p14:creationId xmlns:p14="http://schemas.microsoft.com/office/powerpoint/2010/main" val="316625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CCBC8B-1D47-4D29-90F8-545845F01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Legacy of Augustine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5EEA09-0077-4E50-B742-AB501711F2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174348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3DD81-5A8C-43DE-895A-FFCF5A19F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Manichaeism, Donatism, and Pelagianism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F3314-33C0-4EF8-A9B9-2EC64485AA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</p:spTree>
    <p:extLst>
      <p:ext uri="{BB962C8B-B14F-4D97-AF65-F5344CB8AC3E}">
        <p14:creationId xmlns:p14="http://schemas.microsoft.com/office/powerpoint/2010/main" val="43062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687696-4889-4487-A567-27DDE9333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Ephesians 2:19–22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9C70C-2EA2-4E30-A9E8-5BDD4D2BE2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</p:spTree>
    <p:extLst>
      <p:ext uri="{BB962C8B-B14F-4D97-AF65-F5344CB8AC3E}">
        <p14:creationId xmlns:p14="http://schemas.microsoft.com/office/powerpoint/2010/main" val="51119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F685AE-A0D2-4ED5-9326-4BE7FCE9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Augustine’s </a:t>
            </a:r>
            <a:r>
              <a:rPr lang="en-US" i="1" dirty="0"/>
              <a:t>Confessions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35D89C-6636-47AA-B545-D5B8D4D709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Further Reading:</a:t>
            </a:r>
          </a:p>
        </p:txBody>
      </p:sp>
    </p:spTree>
    <p:extLst>
      <p:ext uri="{BB962C8B-B14F-4D97-AF65-F5344CB8AC3E}">
        <p14:creationId xmlns:p14="http://schemas.microsoft.com/office/powerpoint/2010/main" val="14510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B7F150-7934-41AD-A196-903901BCC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Augustine’s </a:t>
            </a:r>
            <a:r>
              <a:rPr lang="en-US" i="1" dirty="0"/>
              <a:t>Confessions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D66898-665D-4383-8AE6-6C56BE62564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According to the first two paragraphs, what is humanity’s true desire?</a:t>
            </a:r>
          </a:p>
          <a:p>
            <a:pPr marL="315468" lvl="1" indent="0">
              <a:buNone/>
            </a:pPr>
            <a:r>
              <a:rPr lang="en-US" dirty="0"/>
              <a:t>To praise God</a:t>
            </a:r>
          </a:p>
        </p:txBody>
      </p:sp>
    </p:spTree>
    <p:extLst>
      <p:ext uri="{BB962C8B-B14F-4D97-AF65-F5344CB8AC3E}">
        <p14:creationId xmlns:p14="http://schemas.microsoft.com/office/powerpoint/2010/main" val="84897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41257-07E1-445D-9C68-3F09EFC69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share?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7460C0-3B12-42D5-A0AE-CB5D51CF253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Acts 2:44–45; 1 John 3:17</a:t>
            </a:r>
          </a:p>
          <a:p>
            <a:pPr lvl="1"/>
            <a:r>
              <a:rPr lang="en-US" dirty="0"/>
              <a:t>Material needs</a:t>
            </a:r>
          </a:p>
        </p:txBody>
      </p:sp>
    </p:spTree>
    <p:extLst>
      <p:ext uri="{BB962C8B-B14F-4D97-AF65-F5344CB8AC3E}">
        <p14:creationId xmlns:p14="http://schemas.microsoft.com/office/powerpoint/2010/main" val="207194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B7F150-7934-41AD-A196-903901BCC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Augustine’s </a:t>
            </a:r>
            <a:r>
              <a:rPr lang="en-US" i="1" dirty="0"/>
              <a:t>Confessions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D66898-665D-4383-8AE6-6C56BE62564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phrase does Augustine use twice in the first paragraph to describe humanity?</a:t>
            </a:r>
          </a:p>
          <a:p>
            <a:pPr marL="315468" lvl="1" indent="0">
              <a:buNone/>
            </a:pPr>
            <a:r>
              <a:rPr lang="en-US" dirty="0"/>
              <a:t>“A particle of Your creation” </a:t>
            </a:r>
          </a:p>
        </p:txBody>
      </p:sp>
    </p:spTree>
    <p:extLst>
      <p:ext uri="{BB962C8B-B14F-4D97-AF65-F5344CB8AC3E}">
        <p14:creationId xmlns:p14="http://schemas.microsoft.com/office/powerpoint/2010/main" val="38803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D66898-665D-4383-8AE6-6C56BE625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“. . . you have formed us for Yourself, and our hearts are restless until they find rest in You.”</a:t>
            </a:r>
          </a:p>
        </p:txBody>
      </p:sp>
    </p:spTree>
    <p:extLst>
      <p:ext uri="{BB962C8B-B14F-4D97-AF65-F5344CB8AC3E}">
        <p14:creationId xmlns:p14="http://schemas.microsoft.com/office/powerpoint/2010/main" val="101029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58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06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3AFF7-1741-4122-9BB6-8B34FE364A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 the Regions Beyond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F8F550-7590-4843-A85F-CB8261DDE2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7</a:t>
            </a:r>
          </a:p>
        </p:txBody>
      </p:sp>
    </p:spTree>
    <p:extLst>
      <p:ext uri="{BB962C8B-B14F-4D97-AF65-F5344CB8AC3E}">
        <p14:creationId xmlns:p14="http://schemas.microsoft.com/office/powerpoint/2010/main" val="35936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C89E0E7-7955-4507-8E23-D1CC652962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719" y="285750"/>
            <a:ext cx="7000562" cy="981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0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5679E-6 L 0 -0.9839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3F42D0-65BC-4E73-858A-2AA577EF6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Patrick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B0F5D-E5D3-4128-916C-DB5083922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Introduction:</a:t>
            </a:r>
          </a:p>
        </p:txBody>
      </p:sp>
      <p:pic>
        <p:nvPicPr>
          <p:cNvPr id="6" name="Picture 5" descr="A picture containing standing, outdoor&#10;&#10;Description generated with high confidence">
            <a:extLst>
              <a:ext uri="{FF2B5EF4-FFF2-40B4-BE49-F238E27FC236}">
                <a16:creationId xmlns:a16="http://schemas.microsoft.com/office/drawing/2014/main" id="{FC76CC4D-1539-475F-9944-160DD599B8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491" y="152400"/>
            <a:ext cx="2945709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8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32296-C07C-4B71-B0AC-BC1BF2EC4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March 17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66E3A-369C-433B-AA0F-41A7205FA9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164985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F8FC9E-348A-4E80-A0C3-552E92F1D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the Ends </a:t>
            </a:r>
            <a:br>
              <a:rPr lang="en-US" dirty="0"/>
            </a:br>
            <a:r>
              <a:rPr lang="en-US" dirty="0"/>
              <a:t>of the Earth</a:t>
            </a:r>
          </a:p>
        </p:txBody>
      </p:sp>
    </p:spTree>
    <p:extLst>
      <p:ext uri="{BB962C8B-B14F-4D97-AF65-F5344CB8AC3E}">
        <p14:creationId xmlns:p14="http://schemas.microsoft.com/office/powerpoint/2010/main" val="349957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814A6E-AB9B-4A17-8F82-9E7D5A33D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28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E16BA-B949-4FE6-8C10-B8F90986B02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Over what realms does Jesus claim power and authority </a:t>
            </a:r>
            <a:br>
              <a:rPr lang="en-US" dirty="0"/>
            </a:br>
            <a:r>
              <a:rPr lang="en-US" dirty="0"/>
              <a:t>(v. 18)?</a:t>
            </a:r>
          </a:p>
          <a:p>
            <a:pPr lvl="1"/>
            <a:r>
              <a:rPr lang="en-US" dirty="0"/>
              <a:t>In heaven and on Earth</a:t>
            </a:r>
          </a:p>
        </p:txBody>
      </p:sp>
    </p:spTree>
    <p:extLst>
      <p:ext uri="{BB962C8B-B14F-4D97-AF65-F5344CB8AC3E}">
        <p14:creationId xmlns:p14="http://schemas.microsoft.com/office/powerpoint/2010/main" val="293942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41257-07E1-445D-9C68-3F09EFC69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share?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7460C0-3B12-42D5-A0AE-CB5D51CF253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Romans 12:15; Galatians 6:1–2</a:t>
            </a:r>
          </a:p>
          <a:p>
            <a:pPr marL="829818" lvl="1" indent="-457200">
              <a:buFont typeface="Arial" panose="020B0604020202020204" pitchFamily="34" charset="0"/>
              <a:buChar char="•"/>
            </a:pPr>
            <a:r>
              <a:rPr lang="en-US" dirty="0"/>
              <a:t>Times of happiness and sorrow</a:t>
            </a:r>
          </a:p>
          <a:p>
            <a:pPr marL="829818" lvl="1" indent="-457200">
              <a:buFont typeface="Arial" panose="020B0604020202020204" pitchFamily="34" charset="0"/>
              <a:buChar char="•"/>
            </a:pPr>
            <a:r>
              <a:rPr lang="en-US" dirty="0"/>
              <a:t>Rejoicing and weeping</a:t>
            </a:r>
          </a:p>
          <a:p>
            <a:pPr marL="829818" lvl="1" indent="-457200">
              <a:buFont typeface="Arial" panose="020B0604020202020204" pitchFamily="34" charset="0"/>
              <a:buChar char="•"/>
            </a:pPr>
            <a:r>
              <a:rPr lang="en-US" dirty="0"/>
              <a:t>Emotional or spiritual burdens </a:t>
            </a:r>
          </a:p>
        </p:txBody>
      </p:sp>
    </p:spTree>
    <p:extLst>
      <p:ext uri="{BB962C8B-B14F-4D97-AF65-F5344CB8AC3E}">
        <p14:creationId xmlns:p14="http://schemas.microsoft.com/office/powerpoint/2010/main" val="149485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814A6E-AB9B-4A17-8F82-9E7D5A33D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28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E16BA-B949-4FE6-8C10-B8F90986B02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Given that sovereignty, where does Jesus command His followers to go?</a:t>
            </a:r>
          </a:p>
          <a:p>
            <a:pPr lvl="1"/>
            <a:r>
              <a:rPr lang="en-US" dirty="0"/>
              <a:t>To all nations</a:t>
            </a:r>
          </a:p>
        </p:txBody>
      </p:sp>
    </p:spTree>
    <p:extLst>
      <p:ext uri="{BB962C8B-B14F-4D97-AF65-F5344CB8AC3E}">
        <p14:creationId xmlns:p14="http://schemas.microsoft.com/office/powerpoint/2010/main" val="54951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814A6E-AB9B-4A17-8F82-9E7D5A33D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28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E16BA-B949-4FE6-8C10-B8F90986B02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two things does Jesus command His followers to do as they go?</a:t>
            </a:r>
          </a:p>
          <a:p>
            <a:pPr lvl="1"/>
            <a:r>
              <a:rPr lang="en-US" dirty="0"/>
              <a:t>They should teach/make disciples, and they should baptize believers. </a:t>
            </a:r>
          </a:p>
        </p:txBody>
      </p:sp>
    </p:spTree>
    <p:extLst>
      <p:ext uri="{BB962C8B-B14F-4D97-AF65-F5344CB8AC3E}">
        <p14:creationId xmlns:p14="http://schemas.microsoft.com/office/powerpoint/2010/main" val="10062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814A6E-AB9B-4A17-8F82-9E7D5A33D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28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E16BA-B949-4FE6-8C10-B8F90986B02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Note the first phrase in verse 20. How exactly do we disciple?</a:t>
            </a:r>
          </a:p>
          <a:p>
            <a:pPr lvl="1"/>
            <a:r>
              <a:rPr lang="en-US" dirty="0"/>
              <a:t>We disciple by teaching others Christ’s commands/doctrine.</a:t>
            </a:r>
          </a:p>
        </p:txBody>
      </p:sp>
    </p:spTree>
    <p:extLst>
      <p:ext uri="{BB962C8B-B14F-4D97-AF65-F5344CB8AC3E}">
        <p14:creationId xmlns:p14="http://schemas.microsoft.com/office/powerpoint/2010/main" val="417007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D677EC-2117-4CFB-B8E3-886D40001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you think Jesus declares His authority before giving the Great Commission?</a:t>
            </a:r>
          </a:p>
        </p:txBody>
      </p:sp>
    </p:spTree>
    <p:extLst>
      <p:ext uri="{BB962C8B-B14F-4D97-AF65-F5344CB8AC3E}">
        <p14:creationId xmlns:p14="http://schemas.microsoft.com/office/powerpoint/2010/main" val="27579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D677EC-2117-4CFB-B8E3-886D40001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opportunities do we have to disciple people? </a:t>
            </a:r>
          </a:p>
          <a:p>
            <a:endParaRPr lang="en-US" dirty="0"/>
          </a:p>
          <a:p>
            <a:r>
              <a:rPr lang="en-US" dirty="0"/>
              <a:t>What ways did you list?</a:t>
            </a:r>
          </a:p>
        </p:txBody>
      </p:sp>
    </p:spTree>
    <p:extLst>
      <p:ext uri="{BB962C8B-B14F-4D97-AF65-F5344CB8AC3E}">
        <p14:creationId xmlns:p14="http://schemas.microsoft.com/office/powerpoint/2010/main" val="33065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30E9F6-2030-4645-B31A-2F2E14206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Teaching of Christ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5E9AA-1344-4D82-9D77-F9E994C26C8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Matthew 6:33</a:t>
            </a:r>
          </a:p>
          <a:p>
            <a:pPr lvl="1"/>
            <a:r>
              <a:rPr lang="en-US" dirty="0"/>
              <a:t>Seek God’s kingdom above all else</a:t>
            </a:r>
          </a:p>
        </p:txBody>
      </p:sp>
    </p:spTree>
    <p:extLst>
      <p:ext uri="{BB962C8B-B14F-4D97-AF65-F5344CB8AC3E}">
        <p14:creationId xmlns:p14="http://schemas.microsoft.com/office/powerpoint/2010/main" val="154586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30E9F6-2030-4645-B31A-2F2E14206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Teaching of Christ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5E9AA-1344-4D82-9D77-F9E994C26C8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Matthew 22:36–38</a:t>
            </a:r>
          </a:p>
          <a:p>
            <a:pPr lvl="1"/>
            <a:r>
              <a:rPr lang="en-US" dirty="0"/>
              <a:t>Love God completely—with all heart, soul, mind</a:t>
            </a:r>
          </a:p>
        </p:txBody>
      </p:sp>
    </p:spTree>
    <p:extLst>
      <p:ext uri="{BB962C8B-B14F-4D97-AF65-F5344CB8AC3E}">
        <p14:creationId xmlns:p14="http://schemas.microsoft.com/office/powerpoint/2010/main" val="303624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30E9F6-2030-4645-B31A-2F2E14206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Teaching of Christ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5E9AA-1344-4D82-9D77-F9E994C26C8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Matthew 22:39</a:t>
            </a:r>
          </a:p>
          <a:p>
            <a:pPr lvl="1"/>
            <a:r>
              <a:rPr lang="en-US" dirty="0"/>
              <a:t>Love your neighbor like you do yourself </a:t>
            </a:r>
          </a:p>
        </p:txBody>
      </p:sp>
    </p:spTree>
    <p:extLst>
      <p:ext uri="{BB962C8B-B14F-4D97-AF65-F5344CB8AC3E}">
        <p14:creationId xmlns:p14="http://schemas.microsoft.com/office/powerpoint/2010/main" val="329822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30E9F6-2030-4645-B31A-2F2E14206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Teaching of Christ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5E9AA-1344-4D82-9D77-F9E994C26C8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Luke 9:23–24</a:t>
            </a:r>
          </a:p>
          <a:p>
            <a:pPr lvl="1"/>
            <a:r>
              <a:rPr lang="en-US" dirty="0"/>
              <a:t>Deny yourself and follow Christ </a:t>
            </a:r>
          </a:p>
        </p:txBody>
      </p:sp>
    </p:spTree>
    <p:extLst>
      <p:ext uri="{BB962C8B-B14F-4D97-AF65-F5344CB8AC3E}">
        <p14:creationId xmlns:p14="http://schemas.microsoft.com/office/powerpoint/2010/main" val="116985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30E9F6-2030-4645-B31A-2F2E14206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Teaching of Christ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5E9AA-1344-4D82-9D77-F9E994C26C8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John 13:34–35</a:t>
            </a:r>
          </a:p>
          <a:p>
            <a:pPr lvl="1"/>
            <a:r>
              <a:rPr lang="en-US" dirty="0"/>
              <a:t>Love one each other as fellow disciples, just as Christ loves you</a:t>
            </a:r>
          </a:p>
        </p:txBody>
      </p:sp>
    </p:spTree>
    <p:extLst>
      <p:ext uri="{BB962C8B-B14F-4D97-AF65-F5344CB8AC3E}">
        <p14:creationId xmlns:p14="http://schemas.microsoft.com/office/powerpoint/2010/main" val="78283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41257-07E1-445D-9C68-3F09EFC69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share?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7460C0-3B12-42D5-A0AE-CB5D51CF253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Ephesians 5:18–21</a:t>
            </a:r>
          </a:p>
          <a:p>
            <a:pPr marL="829818" lvl="1" indent="-457200">
              <a:buFont typeface="Arial" panose="020B0604020202020204" pitchFamily="34" charset="0"/>
              <a:buChar char="•"/>
            </a:pPr>
            <a:r>
              <a:rPr lang="en-US" dirty="0"/>
              <a:t>Worship</a:t>
            </a:r>
          </a:p>
          <a:p>
            <a:pPr marL="829818" lvl="1" indent="-457200">
              <a:buFont typeface="Arial" panose="020B0604020202020204" pitchFamily="34" charset="0"/>
              <a:buChar char="•"/>
            </a:pPr>
            <a:r>
              <a:rPr lang="en-US" dirty="0"/>
              <a:t>Song</a:t>
            </a:r>
          </a:p>
          <a:p>
            <a:pPr marL="829818" lvl="1" indent="-457200">
              <a:buFont typeface="Arial" panose="020B0604020202020204" pitchFamily="34" charset="0"/>
              <a:buChar char="•"/>
            </a:pPr>
            <a:r>
              <a:rPr lang="en-US" dirty="0"/>
              <a:t>Praise</a:t>
            </a:r>
          </a:p>
          <a:p>
            <a:pPr marL="829818" lvl="1" indent="-457200">
              <a:buFont typeface="Arial" panose="020B0604020202020204" pitchFamily="34" charset="0"/>
              <a:buChar char="•"/>
            </a:pPr>
            <a:r>
              <a:rPr lang="en-US" dirty="0"/>
              <a:t>Gratitude</a:t>
            </a:r>
          </a:p>
          <a:p>
            <a:pPr marL="829818" lvl="1" indent="-457200">
              <a:buFont typeface="Arial" panose="020B0604020202020204" pitchFamily="34" charset="0"/>
              <a:buChar char="•"/>
            </a:pPr>
            <a:r>
              <a:rPr lang="en-US" dirty="0"/>
              <a:t>Mutual service</a:t>
            </a:r>
          </a:p>
        </p:txBody>
      </p:sp>
    </p:spTree>
    <p:extLst>
      <p:ext uri="{BB962C8B-B14F-4D97-AF65-F5344CB8AC3E}">
        <p14:creationId xmlns:p14="http://schemas.microsoft.com/office/powerpoint/2010/main" val="89061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D677EC-2117-4CFB-B8E3-886D40001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happens when we try to share a “gospel” without Christ and His teaching?</a:t>
            </a:r>
          </a:p>
        </p:txBody>
      </p:sp>
    </p:spTree>
    <p:extLst>
      <p:ext uri="{BB962C8B-B14F-4D97-AF65-F5344CB8AC3E}">
        <p14:creationId xmlns:p14="http://schemas.microsoft.com/office/powerpoint/2010/main" val="107507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95F311-0133-4F23-9E63-C802642E1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Disciples Making Disciples</a:t>
            </a:r>
          </a:p>
        </p:txBody>
      </p:sp>
    </p:spTree>
    <p:extLst>
      <p:ext uri="{BB962C8B-B14F-4D97-AF65-F5344CB8AC3E}">
        <p14:creationId xmlns:p14="http://schemas.microsoft.com/office/powerpoint/2010/main" val="374310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8A5ACA-15B9-4F18-AFD4-8B75B5A1C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Timothy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7AA72-E2BA-4E3F-A687-7006D444A2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</p:spTree>
    <p:extLst>
      <p:ext uri="{BB962C8B-B14F-4D97-AF65-F5344CB8AC3E}">
        <p14:creationId xmlns:p14="http://schemas.microsoft.com/office/powerpoint/2010/main" val="104446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D677EC-2117-4CFB-B8E3-886D40001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Would you like to share who led you to Christ?</a:t>
            </a:r>
          </a:p>
          <a:p>
            <a:endParaRPr lang="en-US" dirty="0"/>
          </a:p>
          <a:p>
            <a:r>
              <a:rPr lang="en-US" dirty="0"/>
              <a:t>Who are the people that have invested in you and discipled you?</a:t>
            </a:r>
          </a:p>
        </p:txBody>
      </p:sp>
    </p:spTree>
    <p:extLst>
      <p:ext uri="{BB962C8B-B14F-4D97-AF65-F5344CB8AC3E}">
        <p14:creationId xmlns:p14="http://schemas.microsoft.com/office/powerpoint/2010/main" val="39565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D677EC-2117-4CFB-B8E3-886D40001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ways did you think of to prepare people to </a:t>
            </a:r>
            <a:r>
              <a:rPr lang="en-US" i="1" dirty="0"/>
              <a:t>prepare others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1741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close up of a map&#10;&#10;Description generated with high confidence">
            <a:extLst>
              <a:ext uri="{FF2B5EF4-FFF2-40B4-BE49-F238E27FC236}">
                <a16:creationId xmlns:a16="http://schemas.microsoft.com/office/drawing/2014/main" id="{45CF08EE-B3F7-485E-AA97-64E14F906E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1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1FB9FF-085A-43DD-AA38-FD0389705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Early Medieval Missions Work:</a:t>
            </a:r>
            <a:br>
              <a:rPr lang="en-US" sz="4400" dirty="0"/>
            </a:br>
            <a:r>
              <a:rPr lang="en-US" sz="4400" b="0" dirty="0"/>
              <a:t>Boniface</a:t>
            </a:r>
          </a:p>
        </p:txBody>
      </p:sp>
    </p:spTree>
    <p:extLst>
      <p:ext uri="{BB962C8B-B14F-4D97-AF65-F5344CB8AC3E}">
        <p14:creationId xmlns:p14="http://schemas.microsoft.com/office/powerpoint/2010/main" val="329483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1FB9FF-085A-43DD-AA38-FD0389705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Early Medieval Missions Work:</a:t>
            </a:r>
            <a:br>
              <a:rPr lang="en-US" sz="4400" dirty="0"/>
            </a:br>
            <a:r>
              <a:rPr lang="en-US" sz="4400" b="0" dirty="0"/>
              <a:t>Cyril and Methodius</a:t>
            </a:r>
          </a:p>
        </p:txBody>
      </p:sp>
    </p:spTree>
    <p:extLst>
      <p:ext uri="{BB962C8B-B14F-4D97-AF65-F5344CB8AC3E}">
        <p14:creationId xmlns:p14="http://schemas.microsoft.com/office/powerpoint/2010/main" val="421584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EDDB35-2425-4694-8493-34BD3A2E5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in Crisis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0C931-C6D7-4B54-82CA-850D11B27E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Further Reading:</a:t>
            </a:r>
          </a:p>
        </p:txBody>
      </p:sp>
    </p:spTree>
    <p:extLst>
      <p:ext uri="{BB962C8B-B14F-4D97-AF65-F5344CB8AC3E}">
        <p14:creationId xmlns:p14="http://schemas.microsoft.com/office/powerpoint/2010/main" val="368342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BFA06-760E-48ED-B3A9-23559345B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 Outcome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BAEDEC-EF93-4028-B4F1-8E932AFB90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241821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9E2DF4-9410-4119-89CA-725E0DD66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some practical ways we can share our gifts with believers around us?</a:t>
            </a:r>
          </a:p>
        </p:txBody>
      </p:sp>
    </p:spTree>
    <p:extLst>
      <p:ext uri="{BB962C8B-B14F-4D97-AF65-F5344CB8AC3E}">
        <p14:creationId xmlns:p14="http://schemas.microsoft.com/office/powerpoint/2010/main" val="92294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D69B63-3D31-448E-AC69-2E9B2EB47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parts of this letter hint that Patrick struggles with his own national identity?</a:t>
            </a:r>
          </a:p>
        </p:txBody>
      </p:sp>
    </p:spTree>
    <p:extLst>
      <p:ext uri="{BB962C8B-B14F-4D97-AF65-F5344CB8AC3E}">
        <p14:creationId xmlns:p14="http://schemas.microsoft.com/office/powerpoint/2010/main" val="376312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DF0393-927E-4B2F-A21D-F6E0CCC2D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think of modern missionaries who face difficulties because of the actions of their home country?</a:t>
            </a:r>
          </a:p>
        </p:txBody>
      </p:sp>
    </p:spTree>
    <p:extLst>
      <p:ext uri="{BB962C8B-B14F-4D97-AF65-F5344CB8AC3E}">
        <p14:creationId xmlns:p14="http://schemas.microsoft.com/office/powerpoint/2010/main" val="305384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157AB4-C89D-45F7-96EA-7F857D6E8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you think Patrick’s tone was appropriate?</a:t>
            </a:r>
          </a:p>
        </p:txBody>
      </p:sp>
    </p:spTree>
    <p:extLst>
      <p:ext uri="{BB962C8B-B14F-4D97-AF65-F5344CB8AC3E}">
        <p14:creationId xmlns:p14="http://schemas.microsoft.com/office/powerpoint/2010/main" val="413560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D69B63-3D31-448E-AC69-2E9B2EB47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Did anything about this letter surprise you?</a:t>
            </a:r>
          </a:p>
        </p:txBody>
      </p:sp>
    </p:spTree>
    <p:extLst>
      <p:ext uri="{BB962C8B-B14F-4D97-AF65-F5344CB8AC3E}">
        <p14:creationId xmlns:p14="http://schemas.microsoft.com/office/powerpoint/2010/main" val="142397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72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C89E0E7-7955-4507-8E23-D1CC652962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897" y="285750"/>
            <a:ext cx="7936207" cy="981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2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5679E-6 L 0 -1.009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49D750-1187-40D9-8B0F-025DFD8A9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Breaking </a:t>
            </a:r>
            <a:br>
              <a:rPr lang="en-US" dirty="0"/>
            </a:br>
            <a:r>
              <a:rPr lang="en-US" dirty="0"/>
              <a:t>of Bread</a:t>
            </a:r>
          </a:p>
        </p:txBody>
      </p:sp>
    </p:spTree>
    <p:extLst>
      <p:ext uri="{BB962C8B-B14F-4D97-AF65-F5344CB8AC3E}">
        <p14:creationId xmlns:p14="http://schemas.microsoft.com/office/powerpoint/2010/main" val="328291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DA99C5-5B98-4057-9E12-44BF40B8C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Corinthians 11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F1F2BD-3A70-45FA-AB41-DC3CFED7235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did these believers fail to nurture communion (vv. 18–21)?</a:t>
            </a:r>
          </a:p>
          <a:p>
            <a:pPr lvl="1"/>
            <a:r>
              <a:rPr lang="en-US" dirty="0"/>
              <a:t>They promoted divisions (vv. 18–19); some began eating before everyone arrived (v. 21); some went hungry while others even got drunk (v. 21).</a:t>
            </a:r>
          </a:p>
        </p:txBody>
      </p:sp>
    </p:spTree>
    <p:extLst>
      <p:ext uri="{BB962C8B-B14F-4D97-AF65-F5344CB8AC3E}">
        <p14:creationId xmlns:p14="http://schemas.microsoft.com/office/powerpoint/2010/main" val="12711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DA99C5-5B98-4057-9E12-44BF40B8C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Corinthians 11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F1F2BD-3A70-45FA-AB41-DC3CFED7235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Briefly list the steps your assembly takes to observe the Lord’s Supper.</a:t>
            </a:r>
          </a:p>
          <a:p>
            <a:r>
              <a:rPr lang="en-US" dirty="0"/>
              <a:t>Explain how one or more of these steps can promote a sense of unity. </a:t>
            </a:r>
          </a:p>
        </p:txBody>
      </p:sp>
    </p:spTree>
    <p:extLst>
      <p:ext uri="{BB962C8B-B14F-4D97-AF65-F5344CB8AC3E}">
        <p14:creationId xmlns:p14="http://schemas.microsoft.com/office/powerpoint/2010/main" val="259473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A31FE6-C02B-4E52-AD09-62D4F041B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63580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48CE64-0750-4C51-AD3C-FF23BDEF6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did they pray?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D5611A-420F-4E8D-A3CB-7CC001130AA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Acts 1:23–25</a:t>
            </a:r>
          </a:p>
          <a:p>
            <a:pPr lvl="1"/>
            <a:r>
              <a:rPr lang="en-US" dirty="0"/>
              <a:t>To ask for guidance</a:t>
            </a:r>
          </a:p>
        </p:txBody>
      </p:sp>
    </p:spTree>
    <p:extLst>
      <p:ext uri="{BB962C8B-B14F-4D97-AF65-F5344CB8AC3E}">
        <p14:creationId xmlns:p14="http://schemas.microsoft.com/office/powerpoint/2010/main" val="218513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48CE64-0750-4C51-AD3C-FF23BDEF6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did they pray?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D5611A-420F-4E8D-A3CB-7CC001130AA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Acts 14:21–23</a:t>
            </a:r>
          </a:p>
          <a:p>
            <a:pPr lvl="1"/>
            <a:r>
              <a:rPr lang="en-US" dirty="0"/>
              <a:t>To encourage others and commit them to God </a:t>
            </a:r>
          </a:p>
        </p:txBody>
      </p:sp>
    </p:spTree>
    <p:extLst>
      <p:ext uri="{BB962C8B-B14F-4D97-AF65-F5344CB8AC3E}">
        <p14:creationId xmlns:p14="http://schemas.microsoft.com/office/powerpoint/2010/main" val="129809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48CE64-0750-4C51-AD3C-FF23BDEF6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did they pray?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D5611A-420F-4E8D-A3CB-7CC001130AA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Colossians 1:9–12</a:t>
            </a:r>
          </a:p>
          <a:p>
            <a:pPr lvl="1"/>
            <a:r>
              <a:rPr lang="en-US" dirty="0"/>
              <a:t>Out of a desire for believers to . . .</a:t>
            </a:r>
          </a:p>
          <a:p>
            <a:pPr marL="829818" lvl="1" indent="-457200">
              <a:buFont typeface="Arial" panose="020B0604020202020204" pitchFamily="34" charset="0"/>
              <a:buChar char="•"/>
            </a:pPr>
            <a:r>
              <a:rPr lang="en-US" dirty="0"/>
              <a:t>Know God’s will with wisdom and understanding</a:t>
            </a:r>
          </a:p>
          <a:p>
            <a:pPr marL="829818" lvl="1" indent="-457200">
              <a:buFont typeface="Arial" panose="020B0604020202020204" pitchFamily="34" charset="0"/>
              <a:buChar char="•"/>
            </a:pPr>
            <a:r>
              <a:rPr lang="en-US" dirty="0"/>
              <a:t>Please God</a:t>
            </a:r>
          </a:p>
          <a:p>
            <a:pPr marL="829818" lvl="1" indent="-457200">
              <a:buFont typeface="Arial" panose="020B0604020202020204" pitchFamily="34" charset="0"/>
              <a:buChar char="•"/>
            </a:pPr>
            <a:r>
              <a:rPr lang="en-US" dirty="0"/>
              <a:t>Learn more about God</a:t>
            </a:r>
          </a:p>
          <a:p>
            <a:pPr marL="829818" lvl="1" indent="-457200">
              <a:buFont typeface="Arial" panose="020B0604020202020204" pitchFamily="34" charset="0"/>
              <a:buChar char="•"/>
            </a:pPr>
            <a:r>
              <a:rPr lang="en-US" dirty="0"/>
              <a:t>Have strength, endurance, and patience</a:t>
            </a:r>
          </a:p>
          <a:p>
            <a:pPr lvl="1"/>
            <a:r>
              <a:rPr lang="en-US" dirty="0"/>
              <a:t>And out of gratitude</a:t>
            </a:r>
          </a:p>
        </p:txBody>
      </p:sp>
    </p:spTree>
    <p:extLst>
      <p:ext uri="{BB962C8B-B14F-4D97-AF65-F5344CB8AC3E}">
        <p14:creationId xmlns:p14="http://schemas.microsoft.com/office/powerpoint/2010/main" val="280556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48CE64-0750-4C51-AD3C-FF23BDEF6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did they pray?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D5611A-420F-4E8D-A3CB-7CC001130AA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Colossians 4:12–13</a:t>
            </a:r>
          </a:p>
          <a:p>
            <a:pPr lvl="1"/>
            <a:r>
              <a:rPr lang="en-US" dirty="0"/>
              <a:t>To struggle/labor on behalf of other believers </a:t>
            </a:r>
          </a:p>
        </p:txBody>
      </p:sp>
    </p:spTree>
    <p:extLst>
      <p:ext uri="{BB962C8B-B14F-4D97-AF65-F5344CB8AC3E}">
        <p14:creationId xmlns:p14="http://schemas.microsoft.com/office/powerpoint/2010/main" val="85468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48CE64-0750-4C51-AD3C-FF23BDEF6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did they pray?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D5611A-420F-4E8D-A3CB-7CC001130AA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James 5:14–16</a:t>
            </a:r>
          </a:p>
          <a:p>
            <a:pPr lvl="1"/>
            <a:r>
              <a:rPr lang="en-US" dirty="0"/>
              <a:t>To request healing for the sick</a:t>
            </a:r>
          </a:p>
        </p:txBody>
      </p:sp>
    </p:spTree>
    <p:extLst>
      <p:ext uri="{BB962C8B-B14F-4D97-AF65-F5344CB8AC3E}">
        <p14:creationId xmlns:p14="http://schemas.microsoft.com/office/powerpoint/2010/main" val="160509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48CE64-0750-4C51-AD3C-FF23BDEF6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did they pray?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D5611A-420F-4E8D-A3CB-7CC001130AA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1 Thessalonians 3:11–13</a:t>
            </a:r>
          </a:p>
          <a:p>
            <a:pPr lvl="1"/>
            <a:r>
              <a:rPr lang="en-US" dirty="0"/>
              <a:t>To request that God make us increase and abound in love</a:t>
            </a:r>
          </a:p>
        </p:txBody>
      </p:sp>
    </p:spTree>
    <p:extLst>
      <p:ext uri="{BB962C8B-B14F-4D97-AF65-F5344CB8AC3E}">
        <p14:creationId xmlns:p14="http://schemas.microsoft.com/office/powerpoint/2010/main" val="373751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B9C906-DDCF-465A-8DD6-C329004EB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of Papias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03AE04-0FB3-44FD-ADC3-51DEAF75B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Introduction:</a:t>
            </a:r>
          </a:p>
        </p:txBody>
      </p:sp>
    </p:spTree>
    <p:extLst>
      <p:ext uri="{BB962C8B-B14F-4D97-AF65-F5344CB8AC3E}">
        <p14:creationId xmlns:p14="http://schemas.microsoft.com/office/powerpoint/2010/main" val="240342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48CE64-0750-4C51-AD3C-FF23BDEF6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did they pray?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D5611A-420F-4E8D-A3CB-7CC001130AA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1 Timothy 2:1–2</a:t>
            </a:r>
          </a:p>
          <a:p>
            <a:pPr lvl="1"/>
            <a:r>
              <a:rPr lang="en-US" dirty="0"/>
              <a:t>To request that authorities allow us to live peacefully</a:t>
            </a:r>
          </a:p>
        </p:txBody>
      </p:sp>
    </p:spTree>
    <p:extLst>
      <p:ext uri="{BB962C8B-B14F-4D97-AF65-F5344CB8AC3E}">
        <p14:creationId xmlns:p14="http://schemas.microsoft.com/office/powerpoint/2010/main" val="45252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7822AD-E51B-4F93-A000-8017DFDE1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things should we ask God to give our assembly? </a:t>
            </a:r>
          </a:p>
        </p:txBody>
      </p:sp>
    </p:spTree>
    <p:extLst>
      <p:ext uri="{BB962C8B-B14F-4D97-AF65-F5344CB8AC3E}">
        <p14:creationId xmlns:p14="http://schemas.microsoft.com/office/powerpoint/2010/main" val="290792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7822AD-E51B-4F93-A000-8017DFDE1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Consider John 17 and Matthew 26:36–46.</a:t>
            </a:r>
          </a:p>
          <a:p>
            <a:endParaRPr lang="en-US" dirty="0"/>
          </a:p>
          <a:p>
            <a:r>
              <a:rPr lang="en-US" dirty="0"/>
              <a:t>Why did Jesus need to pray?</a:t>
            </a:r>
          </a:p>
        </p:txBody>
      </p:sp>
    </p:spTree>
    <p:extLst>
      <p:ext uri="{BB962C8B-B14F-4D97-AF65-F5344CB8AC3E}">
        <p14:creationId xmlns:p14="http://schemas.microsoft.com/office/powerpoint/2010/main" val="165621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6D5DB8-02BA-48E2-9D80-6BB6EF0F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32965"/>
            <a:ext cx="5562600" cy="1925170"/>
          </a:xfrm>
        </p:spPr>
        <p:txBody>
          <a:bodyPr/>
          <a:lstStyle/>
          <a:p>
            <a:r>
              <a:rPr lang="en-US" sz="5400" dirty="0"/>
              <a:t>A Glimpse </a:t>
            </a:r>
            <a:br>
              <a:rPr lang="en-US" sz="5400" dirty="0"/>
            </a:br>
            <a:r>
              <a:rPr lang="en-US" sz="5400" dirty="0"/>
              <a:t>of the Early Church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4F2109-63F8-460C-B910-00EFE07BCF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819150"/>
            <a:ext cx="5562600" cy="638175"/>
          </a:xfrm>
        </p:spPr>
        <p:txBody>
          <a:bodyPr/>
          <a:lstStyle/>
          <a:p>
            <a:r>
              <a:rPr lang="en-US" dirty="0"/>
              <a:t>Further Reading:</a:t>
            </a:r>
          </a:p>
        </p:txBody>
      </p:sp>
      <p:pic>
        <p:nvPicPr>
          <p:cNvPr id="4" name="Picture Placeholder 3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AE0CD524-6533-4864-9FDF-46C6EFEAB6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400" y="1"/>
            <a:ext cx="441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E95AC0-F9ED-41A0-AE4E-848A20BB6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Tertullian’s </a:t>
            </a:r>
            <a:r>
              <a:rPr lang="en-US" i="1" dirty="0"/>
              <a:t>Apology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FCC27-4458-4081-B272-75FDA98504F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did you find similar between your assembly and the assembly described in this passage?</a:t>
            </a:r>
          </a:p>
        </p:txBody>
      </p:sp>
    </p:spTree>
    <p:extLst>
      <p:ext uri="{BB962C8B-B14F-4D97-AF65-F5344CB8AC3E}">
        <p14:creationId xmlns:p14="http://schemas.microsoft.com/office/powerpoint/2010/main" val="39693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E95AC0-F9ED-41A0-AE4E-848A20BB6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Tertullian’s </a:t>
            </a:r>
            <a:r>
              <a:rPr lang="en-US" i="1" dirty="0"/>
              <a:t>Apology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FCC27-4458-4081-B272-75FDA98504F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surprised you about Tertullian’s description?</a:t>
            </a:r>
          </a:p>
        </p:txBody>
      </p:sp>
    </p:spTree>
    <p:extLst>
      <p:ext uri="{BB962C8B-B14F-4D97-AF65-F5344CB8AC3E}">
        <p14:creationId xmlns:p14="http://schemas.microsoft.com/office/powerpoint/2010/main" val="285030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7822AD-E51B-4F93-A000-8017DFDE1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do you think Tertullian describes prayer as a struggle?</a:t>
            </a:r>
          </a:p>
        </p:txBody>
      </p:sp>
    </p:spTree>
    <p:extLst>
      <p:ext uri="{BB962C8B-B14F-4D97-AF65-F5344CB8AC3E}">
        <p14:creationId xmlns:p14="http://schemas.microsoft.com/office/powerpoint/2010/main" val="106832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CECADC-8833-4003-91B1-BDBCCD586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parts of this description reflect the principles of love and unity?</a:t>
            </a:r>
          </a:p>
        </p:txBody>
      </p:sp>
    </p:spTree>
    <p:extLst>
      <p:ext uri="{BB962C8B-B14F-4D97-AF65-F5344CB8AC3E}">
        <p14:creationId xmlns:p14="http://schemas.microsoft.com/office/powerpoint/2010/main" val="107980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F20352-4422-4D6A-9691-EDAFDA4B7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you </a:t>
            </a:r>
            <a:r>
              <a:rPr lang="en-US"/>
              <a:t>think Tertullian </a:t>
            </a:r>
            <a:r>
              <a:rPr lang="en-US" dirty="0"/>
              <a:t>presented this as a defense of the church?</a:t>
            </a:r>
          </a:p>
        </p:txBody>
      </p:sp>
    </p:spTree>
    <p:extLst>
      <p:ext uri="{BB962C8B-B14F-4D97-AF65-F5344CB8AC3E}">
        <p14:creationId xmlns:p14="http://schemas.microsoft.com/office/powerpoint/2010/main" val="69573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7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4E272F-70AA-4EAF-873B-1F12C1711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I imagined that what was to be got from books was not so profitable to me as what came from the living and abiding voice.</a:t>
            </a:r>
          </a:p>
          <a:p>
            <a:endParaRPr lang="en-US" sz="2600" dirty="0"/>
          </a:p>
          <a:p>
            <a:pPr algn="r"/>
            <a:r>
              <a:rPr lang="en-US" sz="2600" dirty="0"/>
              <a:t>—Papias, </a:t>
            </a:r>
            <a:r>
              <a:rPr lang="en-US" sz="2600" i="1" dirty="0"/>
              <a:t>Exposition of the </a:t>
            </a:r>
            <a:br>
              <a:rPr lang="en-US" sz="2600" i="1" dirty="0"/>
            </a:br>
            <a:r>
              <a:rPr lang="en-US" sz="2600" i="1" dirty="0"/>
              <a:t>Sayings of the Lord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53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40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Persecuted Church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cap="small" dirty="0"/>
              <a:t>CHAPTER</a:t>
            </a:r>
            <a:r>
              <a:rPr lang="en-US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1113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C89E0E7-7955-4507-8E23-D1CC652962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241" y="285750"/>
            <a:ext cx="7125519" cy="981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6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5679E-6 L 0 -1.009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022B6E-1633-4DF0-B499-8EFA3A5D9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Arrest of Polycarp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FBBA2-0B89-47EF-8EB2-C1A55080CD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Introduction:</a:t>
            </a:r>
          </a:p>
        </p:txBody>
      </p:sp>
    </p:spTree>
    <p:extLst>
      <p:ext uri="{BB962C8B-B14F-4D97-AF65-F5344CB8AC3E}">
        <p14:creationId xmlns:p14="http://schemas.microsoft.com/office/powerpoint/2010/main" val="109487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520F3D-7905-4C3D-B98E-704B77988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Blessing </a:t>
            </a:r>
            <a:br>
              <a:rPr lang="en-US" dirty="0"/>
            </a:br>
            <a:r>
              <a:rPr lang="en-US" dirty="0"/>
              <a:t>of Christ</a:t>
            </a:r>
          </a:p>
        </p:txBody>
      </p:sp>
    </p:spTree>
    <p:extLst>
      <p:ext uri="{BB962C8B-B14F-4D97-AF65-F5344CB8AC3E}">
        <p14:creationId xmlns:p14="http://schemas.microsoft.com/office/powerpoint/2010/main" val="302848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D7F83C-A29E-474F-B018-BADD88670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8ED8A0-E3D1-4800-8A39-84D6DF4054A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is the final beatitude repeated in verses 10 and 11?</a:t>
            </a:r>
          </a:p>
          <a:p>
            <a:pPr lvl="1"/>
            <a:r>
              <a:rPr lang="en-US" dirty="0"/>
              <a:t>Blessed are those persecuted for righteousness’ sake.</a:t>
            </a:r>
          </a:p>
        </p:txBody>
      </p:sp>
    </p:spTree>
    <p:extLst>
      <p:ext uri="{BB962C8B-B14F-4D97-AF65-F5344CB8AC3E}">
        <p14:creationId xmlns:p14="http://schemas.microsoft.com/office/powerpoint/2010/main" val="14628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D7F83C-A29E-474F-B018-BADD88670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Christ offer?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8ED8A0-E3D1-4800-8A39-84D6DF4054A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Verse 10:</a:t>
            </a:r>
          </a:p>
          <a:p>
            <a:pPr lvl="1"/>
            <a:r>
              <a:rPr lang="en-US" dirty="0"/>
              <a:t>The kingdom of heaven is for them.</a:t>
            </a:r>
          </a:p>
          <a:p>
            <a:r>
              <a:rPr lang="en-US" dirty="0"/>
              <a:t>Verse 12:</a:t>
            </a:r>
          </a:p>
          <a:p>
            <a:pPr lvl="1"/>
            <a:r>
              <a:rPr lang="en-US" dirty="0"/>
              <a:t>Their reward is great in heaven.</a:t>
            </a:r>
          </a:p>
        </p:txBody>
      </p:sp>
    </p:spTree>
    <p:extLst>
      <p:ext uri="{BB962C8B-B14F-4D97-AF65-F5344CB8AC3E}">
        <p14:creationId xmlns:p14="http://schemas.microsoft.com/office/powerpoint/2010/main" val="307075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D2B45F-EA4C-412B-81C4-F0BF926B0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what ways should Christians try to be different? </a:t>
            </a:r>
          </a:p>
        </p:txBody>
      </p:sp>
    </p:spTree>
    <p:extLst>
      <p:ext uri="{BB962C8B-B14F-4D97-AF65-F5344CB8AC3E}">
        <p14:creationId xmlns:p14="http://schemas.microsoft.com/office/powerpoint/2010/main" val="92145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BB1961-A1B0-469E-96AD-28DD0E82A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/>
              <a:t>Persecution:</a:t>
            </a:r>
            <a:br>
              <a:rPr lang="en-US" dirty="0"/>
            </a:br>
            <a:r>
              <a:rPr lang="en-US" sz="6000" b="0" dirty="0"/>
              <a:t>A Natural Conflict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0344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4D218F-0BBB-4337-9926-B93692E64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15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0EC2C-32D1-4D50-9F86-B727917D19F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How does Jesus describe our relationship with “the world” (v. 19)?</a:t>
            </a:r>
          </a:p>
          <a:p>
            <a:pPr lvl="1"/>
            <a:r>
              <a:rPr lang="en-US" dirty="0"/>
              <a:t>We are not of the world. We don’t belong to it. Rather, Christ chose us out of the world. </a:t>
            </a:r>
          </a:p>
        </p:txBody>
      </p:sp>
    </p:spTree>
    <p:extLst>
      <p:ext uri="{BB962C8B-B14F-4D97-AF65-F5344CB8AC3E}">
        <p14:creationId xmlns:p14="http://schemas.microsoft.com/office/powerpoint/2010/main" val="346105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2B4DE2-26B7-4138-871E-ADBB0E115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Hope of Christ</a:t>
            </a:r>
          </a:p>
        </p:txBody>
      </p:sp>
    </p:spTree>
    <p:extLst>
      <p:ext uri="{BB962C8B-B14F-4D97-AF65-F5344CB8AC3E}">
        <p14:creationId xmlns:p14="http://schemas.microsoft.com/office/powerpoint/2010/main" val="426469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4D218F-0BBB-4337-9926-B93692E64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15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0EC2C-32D1-4D50-9F86-B727917D19F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Why shouldn’t we be surprised when “the world” hates us (vv. 20–21)?</a:t>
            </a:r>
          </a:p>
          <a:p>
            <a:pPr lvl="1"/>
            <a:r>
              <a:rPr lang="en-US" dirty="0"/>
              <a:t>If they persecuted Christ, and we serve Him, they’ll persecute us, as well.</a:t>
            </a:r>
          </a:p>
        </p:txBody>
      </p:sp>
    </p:spTree>
    <p:extLst>
      <p:ext uri="{BB962C8B-B14F-4D97-AF65-F5344CB8AC3E}">
        <p14:creationId xmlns:p14="http://schemas.microsoft.com/office/powerpoint/2010/main" val="282670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2EC2BD-5D2E-4551-A3C8-61130C0C5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 John 3:11–18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BB9662-262C-484B-B64F-E73615611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Context:</a:t>
            </a:r>
          </a:p>
        </p:txBody>
      </p:sp>
    </p:spTree>
    <p:extLst>
      <p:ext uri="{BB962C8B-B14F-4D97-AF65-F5344CB8AC3E}">
        <p14:creationId xmlns:p14="http://schemas.microsoft.com/office/powerpoint/2010/main" val="404964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0A0404-FE5C-4808-A8B9-33B695DB1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Persecutions of the Church</a:t>
            </a:r>
          </a:p>
        </p:txBody>
      </p:sp>
    </p:spTree>
    <p:extLst>
      <p:ext uri="{BB962C8B-B14F-4D97-AF65-F5344CB8AC3E}">
        <p14:creationId xmlns:p14="http://schemas.microsoft.com/office/powerpoint/2010/main" val="163989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1A40AACC-A97C-4F50-AEAE-8080C79E3D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6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1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EC395A-D8DD-4487-B82D-8B3C7DBBE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Tacitus,</a:t>
            </a:r>
            <a:br>
              <a:rPr lang="en-US" dirty="0"/>
            </a:br>
            <a:r>
              <a:rPr lang="en-US" i="1" dirty="0"/>
              <a:t>The Annals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E17870-CCFE-43A0-8AD1-BAAA8D061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</p:spTree>
    <p:extLst>
      <p:ext uri="{BB962C8B-B14F-4D97-AF65-F5344CB8AC3E}">
        <p14:creationId xmlns:p14="http://schemas.microsoft.com/office/powerpoint/2010/main" val="189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369506-F814-4A78-A0E4-09D2D8F8F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Felicitatis</a:t>
            </a:r>
            <a:r>
              <a:rPr lang="en-US" dirty="0"/>
              <a:t> &amp; the Early Martyrs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573576-969D-4658-9372-8022471AA7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230212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369506-F814-4A78-A0E4-09D2D8F8F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Foxe’s</a:t>
            </a:r>
            <a:br>
              <a:rPr lang="en-US" dirty="0"/>
            </a:br>
            <a:r>
              <a:rPr lang="en-US" i="1" dirty="0"/>
              <a:t>Book of Martyrs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23C388-460D-420B-9F7C-E9C452BF24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169113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192142-F168-4793-B82B-927F29D39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Responses:</a:t>
            </a:r>
            <a:br>
              <a:rPr lang="en-US" dirty="0"/>
            </a:br>
            <a:r>
              <a:rPr lang="en-US" sz="6000" b="0" dirty="0"/>
              <a:t>Avoiding Conflict by Denying Christ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738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57C940-9ECB-4988-8CB3-5BF0B2AF9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 to Deny Christ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2FB994-1E20-4F7D-B8B8-91D4F2D65F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13235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7EBE-F605-402E-A8CF-3D0997082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Rome and </a:t>
            </a:r>
            <a:br>
              <a:rPr lang="en-US" dirty="0"/>
            </a:br>
            <a:r>
              <a:rPr lang="en-US" dirty="0"/>
              <a:t>State Religion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9A898-392D-49E8-91E3-6C6892D77B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202976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D49341-0CB0-4200-BBF9-2002FDA98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Divine Love (John 13)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D9707-6104-4397-804B-A54FBDDD10A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Whose love should we imitate (v. 34)?</a:t>
            </a:r>
          </a:p>
          <a:p>
            <a:pPr lvl="1"/>
            <a:r>
              <a:rPr lang="en-US" dirty="0"/>
              <a:t>Jesus’</a:t>
            </a:r>
          </a:p>
        </p:txBody>
      </p:sp>
    </p:spTree>
    <p:extLst>
      <p:ext uri="{BB962C8B-B14F-4D97-AF65-F5344CB8AC3E}">
        <p14:creationId xmlns:p14="http://schemas.microsoft.com/office/powerpoint/2010/main" val="357429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BF3C2-1DDE-436F-B789-A1D721341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people avoid being identified as Christian today?</a:t>
            </a:r>
          </a:p>
        </p:txBody>
      </p:sp>
    </p:spTree>
    <p:extLst>
      <p:ext uri="{BB962C8B-B14F-4D97-AF65-F5344CB8AC3E}">
        <p14:creationId xmlns:p14="http://schemas.microsoft.com/office/powerpoint/2010/main" val="127182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A18CC6-6730-4FAD-9151-46B9BB118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10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D61F9-5262-45CC-8C65-949223A2614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does Jesus promise those who openly identify with Him (v. 32)?</a:t>
            </a:r>
          </a:p>
          <a:p>
            <a:pPr lvl="1"/>
            <a:r>
              <a:rPr lang="en-US" dirty="0"/>
              <a:t>Christ will acknowledge / confess them before God the Father.</a:t>
            </a:r>
          </a:p>
        </p:txBody>
      </p:sp>
    </p:spTree>
    <p:extLst>
      <p:ext uri="{BB962C8B-B14F-4D97-AF65-F5344CB8AC3E}">
        <p14:creationId xmlns:p14="http://schemas.microsoft.com/office/powerpoint/2010/main" val="368512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A18CC6-6730-4FAD-9151-46B9BB118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10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D61F9-5262-45CC-8C65-949223A2614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But what will happen to those who deny Christ (v. 33)?</a:t>
            </a:r>
          </a:p>
          <a:p>
            <a:pPr lvl="1"/>
            <a:r>
              <a:rPr lang="en-US" dirty="0"/>
              <a:t>Christ will deny them before the Father.</a:t>
            </a:r>
          </a:p>
        </p:txBody>
      </p:sp>
    </p:spTree>
    <p:extLst>
      <p:ext uri="{BB962C8B-B14F-4D97-AF65-F5344CB8AC3E}">
        <p14:creationId xmlns:p14="http://schemas.microsoft.com/office/powerpoint/2010/main" val="84946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133A1-9830-4970-884C-3217F9862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Luke 22:54–62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E2892-9E7F-4B89-9A74-C0C2B080E0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</p:spTree>
    <p:extLst>
      <p:ext uri="{BB962C8B-B14F-4D97-AF65-F5344CB8AC3E}">
        <p14:creationId xmlns:p14="http://schemas.microsoft.com/office/powerpoint/2010/main" val="76242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192142-F168-4793-B82B-927F29D39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Responses:</a:t>
            </a:r>
            <a:br>
              <a:rPr lang="en-US" dirty="0"/>
            </a:br>
            <a:r>
              <a:rPr lang="en-US" sz="6000" b="0" dirty="0"/>
              <a:t>Viewing Suffering </a:t>
            </a:r>
            <a:br>
              <a:rPr lang="en-US" sz="6000" b="0" dirty="0"/>
            </a:br>
            <a:r>
              <a:rPr lang="en-US" sz="6000" b="0" dirty="0"/>
              <a:t>as Virtue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03429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6AF742-2159-4714-97F4-566340F63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br>
              <a:rPr lang="en-US" dirty="0"/>
            </a:br>
            <a:r>
              <a:rPr lang="en-US" dirty="0"/>
              <a:t>Self-Martyrdom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242D9B-BBB3-42BA-A791-8FFEB86E02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History:</a:t>
            </a:r>
          </a:p>
        </p:txBody>
      </p:sp>
    </p:spTree>
    <p:extLst>
      <p:ext uri="{BB962C8B-B14F-4D97-AF65-F5344CB8AC3E}">
        <p14:creationId xmlns:p14="http://schemas.microsoft.com/office/powerpoint/2010/main" val="127081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AF857F-D0BF-4C05-A451-05674F21D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6445A9-EEDE-4CA9-8418-38FE2CC8D93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How would you resolve the teaching of verses 23 and 39?</a:t>
            </a:r>
          </a:p>
          <a:p>
            <a:pPr lvl="1"/>
            <a:r>
              <a:rPr lang="en-US" dirty="0"/>
              <a:t>Christians can and should avoid some persecution, but we must be willing to give our lives for the gospel.</a:t>
            </a:r>
          </a:p>
        </p:txBody>
      </p:sp>
    </p:spTree>
    <p:extLst>
      <p:ext uri="{BB962C8B-B14F-4D97-AF65-F5344CB8AC3E}">
        <p14:creationId xmlns:p14="http://schemas.microsoft.com/office/powerpoint/2010/main" val="200944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4BD99-3403-4261-8CE9-217A1301B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what context would it be wrong for a Christian to escape persecution?</a:t>
            </a:r>
          </a:p>
        </p:txBody>
      </p:sp>
    </p:spTree>
    <p:extLst>
      <p:ext uri="{BB962C8B-B14F-4D97-AF65-F5344CB8AC3E}">
        <p14:creationId xmlns:p14="http://schemas.microsoft.com/office/powerpoint/2010/main" val="193320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192142-F168-4793-B82B-927F29D39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Responses:</a:t>
            </a:r>
            <a:br>
              <a:rPr lang="en-US" dirty="0"/>
            </a:br>
            <a:r>
              <a:rPr lang="en-US" sz="6000" b="0" dirty="0"/>
              <a:t>Accepting Persecution with Joy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98440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D56CB5-90F8-43D2-A3D1-599233BD8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Great Reward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463F4-C466-4412-A879-F12D1D3FF0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Context:</a:t>
            </a:r>
          </a:p>
        </p:txBody>
      </p:sp>
    </p:spTree>
    <p:extLst>
      <p:ext uri="{BB962C8B-B14F-4D97-AF65-F5344CB8AC3E}">
        <p14:creationId xmlns:p14="http://schemas.microsoft.com/office/powerpoint/2010/main" val="276874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D49341-0CB0-4200-BBF9-2002FDA98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Divine Love (John 13)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D9707-6104-4397-804B-A54FBDDD10A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If we believers love each other this way, what will people understand (v. 35)?</a:t>
            </a:r>
          </a:p>
          <a:p>
            <a:pPr lvl="1"/>
            <a:r>
              <a:rPr lang="en-US" dirty="0"/>
              <a:t>That we are disciples of Christ</a:t>
            </a:r>
          </a:p>
        </p:txBody>
      </p:sp>
    </p:spTree>
    <p:extLst>
      <p:ext uri="{BB962C8B-B14F-4D97-AF65-F5344CB8AC3E}">
        <p14:creationId xmlns:p14="http://schemas.microsoft.com/office/powerpoint/2010/main" val="77566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D56CB5-90F8-43D2-A3D1-599233BD8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Hebrews 11:36–38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463F4-C466-4412-A879-F12D1D3FF0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</p:spTree>
    <p:extLst>
      <p:ext uri="{BB962C8B-B14F-4D97-AF65-F5344CB8AC3E}">
        <p14:creationId xmlns:p14="http://schemas.microsoft.com/office/powerpoint/2010/main" val="94394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C69029-89FB-4946-A04D-5173FD93B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Responses to Suffering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2A3F4E-F799-4D91-B4E1-354D6613555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 Jesus, on the night before His crucifixion (Matt. 26:36–39)</a:t>
            </a:r>
          </a:p>
          <a:p>
            <a:pPr lvl="1"/>
            <a:r>
              <a:rPr lang="en-US" dirty="0"/>
              <a:t>Jesus prayed in Gethsemane with His disciples (v. 36–37). He was extremely upset (v. 38), but He submitted to the Father (v. 39). </a:t>
            </a:r>
          </a:p>
        </p:txBody>
      </p:sp>
    </p:spTree>
    <p:extLst>
      <p:ext uri="{BB962C8B-B14F-4D97-AF65-F5344CB8AC3E}">
        <p14:creationId xmlns:p14="http://schemas.microsoft.com/office/powerpoint/2010/main" val="244573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C69029-89FB-4946-A04D-5173FD93B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Responses to Suffering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2A3F4E-F799-4D91-B4E1-354D6613555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Apostles, after being whipped and reprimanded (Acts 5:40–41)</a:t>
            </a:r>
          </a:p>
          <a:p>
            <a:pPr lvl="1"/>
            <a:r>
              <a:rPr lang="en-US" dirty="0"/>
              <a:t>They rejoiced at being counted worthy to suffer shame/disgrace for their association with Christ.</a:t>
            </a:r>
          </a:p>
        </p:txBody>
      </p:sp>
    </p:spTree>
    <p:extLst>
      <p:ext uri="{BB962C8B-B14F-4D97-AF65-F5344CB8AC3E}">
        <p14:creationId xmlns:p14="http://schemas.microsoft.com/office/powerpoint/2010/main" val="103289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C69029-89FB-4946-A04D-5173FD93B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Responses to Suffering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2A3F4E-F799-4D91-B4E1-354D6613555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Barnabas and Paul, after being thrown out of a city (Acts 13:50–51)</a:t>
            </a:r>
          </a:p>
          <a:p>
            <a:pPr lvl="1"/>
            <a:r>
              <a:rPr lang="en-US" dirty="0"/>
              <a:t>They shook the dust off  their feet and left, moving on to the next opportunity for ministry.</a:t>
            </a:r>
          </a:p>
        </p:txBody>
      </p:sp>
    </p:spTree>
    <p:extLst>
      <p:ext uri="{BB962C8B-B14F-4D97-AF65-F5344CB8AC3E}">
        <p14:creationId xmlns:p14="http://schemas.microsoft.com/office/powerpoint/2010/main" val="125714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E14478-3DB5-4695-AF96-D06D2D39F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think of other figures in the Bible who responded well to suffering?</a:t>
            </a:r>
          </a:p>
          <a:p>
            <a:endParaRPr lang="en-US" dirty="0"/>
          </a:p>
          <a:p>
            <a:r>
              <a:rPr lang="en-US" dirty="0"/>
              <a:t>What about negative examples?</a:t>
            </a:r>
          </a:p>
        </p:txBody>
      </p:sp>
    </p:spTree>
    <p:extLst>
      <p:ext uri="{BB962C8B-B14F-4D97-AF65-F5344CB8AC3E}">
        <p14:creationId xmlns:p14="http://schemas.microsoft.com/office/powerpoint/2010/main" val="247908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544D32-E2DA-498D-86DD-5EC0B1444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Prevailing Work</a:t>
            </a:r>
          </a:p>
        </p:txBody>
      </p:sp>
    </p:spTree>
    <p:extLst>
      <p:ext uri="{BB962C8B-B14F-4D97-AF65-F5344CB8AC3E}">
        <p14:creationId xmlns:p14="http://schemas.microsoft.com/office/powerpoint/2010/main" val="41543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EFB547-F2AC-43EF-8E52-BE01B097C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Suffering </a:t>
            </a:r>
            <a:br>
              <a:rPr lang="en-US" dirty="0"/>
            </a:br>
            <a:r>
              <a:rPr lang="en-US" dirty="0"/>
              <a:t>of Others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734D4-6D89-4FC2-A74A-EB8B053874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</p:spTree>
    <p:extLst>
      <p:ext uri="{BB962C8B-B14F-4D97-AF65-F5344CB8AC3E}">
        <p14:creationId xmlns:p14="http://schemas.microsoft.com/office/powerpoint/2010/main" val="92546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AF089D-B9EC-43B1-8F0F-07AA79B02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Testimony </a:t>
            </a:r>
            <a:br>
              <a:rPr lang="en-US" dirty="0"/>
            </a:br>
            <a:r>
              <a:rPr lang="en-US" dirty="0"/>
              <a:t>to the World</a:t>
            </a:r>
          </a:p>
        </p:txBody>
      </p:sp>
    </p:spTree>
    <p:extLst>
      <p:ext uri="{BB962C8B-B14F-4D97-AF65-F5344CB8AC3E}">
        <p14:creationId xmlns:p14="http://schemas.microsoft.com/office/powerpoint/2010/main" val="204123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14B69E-A9F9-4269-99C8-E9269F831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Imagery in Matthew 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150A6F-21D4-498C-8E53-5B5227B32CE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Verse 13:</a:t>
            </a:r>
          </a:p>
          <a:p>
            <a:pPr lvl="1"/>
            <a:r>
              <a:rPr lang="en-US" dirty="0"/>
              <a:t>Salt</a:t>
            </a:r>
          </a:p>
          <a:p>
            <a:r>
              <a:rPr lang="en-US" dirty="0"/>
              <a:t>Verse 14:</a:t>
            </a:r>
          </a:p>
          <a:p>
            <a:pPr lvl="1"/>
            <a:r>
              <a:rPr lang="en-US" dirty="0"/>
              <a:t>A light / a city on a hill</a:t>
            </a:r>
          </a:p>
          <a:p>
            <a:r>
              <a:rPr lang="en-US" dirty="0"/>
              <a:t>Verse 15:</a:t>
            </a:r>
          </a:p>
          <a:p>
            <a:pPr lvl="1"/>
            <a:r>
              <a:rPr lang="en-US" dirty="0"/>
              <a:t>A light / lamp / candle</a:t>
            </a:r>
          </a:p>
        </p:txBody>
      </p:sp>
    </p:spTree>
    <p:extLst>
      <p:ext uri="{BB962C8B-B14F-4D97-AF65-F5344CB8AC3E}">
        <p14:creationId xmlns:p14="http://schemas.microsoft.com/office/powerpoint/2010/main" val="241755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DB0061-AEDB-4370-BA0A-841783E4A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multiply whenever we are mown down by you. The blood of Christians is seed.</a:t>
            </a:r>
          </a:p>
          <a:p>
            <a:endParaRPr lang="en-US" sz="2600" dirty="0"/>
          </a:p>
          <a:p>
            <a:pPr algn="r"/>
            <a:r>
              <a:rPr lang="en-US" sz="2600" dirty="0"/>
              <a:t>—Tertullian, </a:t>
            </a:r>
            <a:r>
              <a:rPr lang="en-US" sz="2600" i="1" dirty="0"/>
              <a:t>The Apology</a:t>
            </a:r>
            <a:r>
              <a:rPr lang="en-US" sz="2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988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0556F-F3E4-43F4-BB55-09DC9BC52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Divine Unity (John 17)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080D3-5569-4C9D-A5EF-63E32B1508B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Whose unity should we imitate (v. 21)?</a:t>
            </a:r>
          </a:p>
          <a:p>
            <a:pPr lvl="1"/>
            <a:r>
              <a:rPr lang="en-US" dirty="0"/>
              <a:t>The Father and the Son</a:t>
            </a:r>
          </a:p>
        </p:txBody>
      </p:sp>
    </p:spTree>
    <p:extLst>
      <p:ext uri="{BB962C8B-B14F-4D97-AF65-F5344CB8AC3E}">
        <p14:creationId xmlns:p14="http://schemas.microsoft.com/office/powerpoint/2010/main" val="100333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50BED0-8B85-4D96-B8FD-94017CB31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we sacrifice for the sake of . . . </a:t>
            </a:r>
          </a:p>
          <a:p>
            <a:r>
              <a:rPr lang="en-US" dirty="0"/>
              <a:t>	Personal relationships?</a:t>
            </a:r>
          </a:p>
          <a:p>
            <a:r>
              <a:rPr lang="en-US" dirty="0"/>
              <a:t>	Ministry?</a:t>
            </a:r>
          </a:p>
        </p:txBody>
      </p:sp>
    </p:spTree>
    <p:extLst>
      <p:ext uri="{BB962C8B-B14F-4D97-AF65-F5344CB8AC3E}">
        <p14:creationId xmlns:p14="http://schemas.microsoft.com/office/powerpoint/2010/main" val="94779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91753A-AEE2-4DEF-9BB0-68791296C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Refinement </a:t>
            </a:r>
            <a:br>
              <a:rPr lang="en-US" dirty="0"/>
            </a:br>
            <a:r>
              <a:rPr lang="en-US" dirty="0"/>
              <a:t>of the Church</a:t>
            </a:r>
          </a:p>
        </p:txBody>
      </p:sp>
    </p:spTree>
    <p:extLst>
      <p:ext uri="{BB962C8B-B14F-4D97-AF65-F5344CB8AC3E}">
        <p14:creationId xmlns:p14="http://schemas.microsoft.com/office/powerpoint/2010/main" val="409048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17E5D1-0B4D-4C91-9091-52EB28077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Anti-Christs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B157D6-D28C-40C2-92F9-A75108A548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Context:</a:t>
            </a:r>
          </a:p>
        </p:txBody>
      </p:sp>
    </p:spTree>
    <p:extLst>
      <p:ext uri="{BB962C8B-B14F-4D97-AF65-F5344CB8AC3E}">
        <p14:creationId xmlns:p14="http://schemas.microsoft.com/office/powerpoint/2010/main" val="408002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50BED0-8B85-4D96-B8FD-94017CB31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Note Luke 8:5–15. How does Christ communicate the same principle we find in 1 John 2?</a:t>
            </a:r>
          </a:p>
        </p:txBody>
      </p:sp>
    </p:spTree>
    <p:extLst>
      <p:ext uri="{BB962C8B-B14F-4D97-AF65-F5344CB8AC3E}">
        <p14:creationId xmlns:p14="http://schemas.microsoft.com/office/powerpoint/2010/main" val="98233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E4F501-49F3-4351-838C-2AC553D56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Portent </a:t>
            </a:r>
            <a:br>
              <a:rPr lang="en-US" dirty="0"/>
            </a:br>
            <a:r>
              <a:rPr lang="en-US" dirty="0"/>
              <a:t>of Judgment</a:t>
            </a:r>
          </a:p>
        </p:txBody>
      </p:sp>
    </p:spTree>
    <p:extLst>
      <p:ext uri="{BB962C8B-B14F-4D97-AF65-F5344CB8AC3E}">
        <p14:creationId xmlns:p14="http://schemas.microsoft.com/office/powerpoint/2010/main" val="303643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3589A3-C529-4CCB-8DF8-2367DA3E2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Revelation 6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2AC7AD-5D13-44E3-8508-9DDFACFEEE8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Who are these believers (v. 9)?</a:t>
            </a:r>
          </a:p>
          <a:p>
            <a:pPr lvl="1"/>
            <a:r>
              <a:rPr lang="en-US" dirty="0"/>
              <a:t>People killed for the Word of God and for bearing witness for Him</a:t>
            </a:r>
          </a:p>
        </p:txBody>
      </p:sp>
    </p:spTree>
    <p:extLst>
      <p:ext uri="{BB962C8B-B14F-4D97-AF65-F5344CB8AC3E}">
        <p14:creationId xmlns:p14="http://schemas.microsoft.com/office/powerpoint/2010/main" val="102695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3589A3-C529-4CCB-8DF8-2367DA3E2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Revelation 6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2AC7AD-5D13-44E3-8508-9DDFACFEEE8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What do they ask God (v. 10)?</a:t>
            </a:r>
          </a:p>
          <a:p>
            <a:pPr lvl="1"/>
            <a:r>
              <a:rPr lang="en-US" dirty="0"/>
              <a:t>How long before You judge and avenge our blood?</a:t>
            </a:r>
          </a:p>
        </p:txBody>
      </p:sp>
    </p:spTree>
    <p:extLst>
      <p:ext uri="{BB962C8B-B14F-4D97-AF65-F5344CB8AC3E}">
        <p14:creationId xmlns:p14="http://schemas.microsoft.com/office/powerpoint/2010/main" val="159507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50BED0-8B85-4D96-B8FD-94017CB31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answer do these saints receive (Rev. 6:11)? </a:t>
            </a:r>
          </a:p>
        </p:txBody>
      </p:sp>
    </p:spTree>
    <p:extLst>
      <p:ext uri="{BB962C8B-B14F-4D97-AF65-F5344CB8AC3E}">
        <p14:creationId xmlns:p14="http://schemas.microsoft.com/office/powerpoint/2010/main" val="158437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50BED0-8B85-4D96-B8FD-94017CB31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it just for God to judge those who persecute His people? </a:t>
            </a:r>
          </a:p>
        </p:txBody>
      </p:sp>
    </p:spTree>
    <p:extLst>
      <p:ext uri="{BB962C8B-B14F-4D97-AF65-F5344CB8AC3E}">
        <p14:creationId xmlns:p14="http://schemas.microsoft.com/office/powerpoint/2010/main" val="279062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F155D9-40ED-4C0E-B37A-6770E2119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Polycarp’s </a:t>
            </a:r>
            <a:br>
              <a:rPr lang="en-US" dirty="0"/>
            </a:br>
            <a:r>
              <a:rPr lang="en-US" dirty="0"/>
              <a:t>Stand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DE914E-C53F-4039-AF9B-A5D39677AA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Further Reading: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ADB630-ADAC-47A0-8818-E3A8728D42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308" y="457200"/>
            <a:ext cx="3985596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3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Basic Styl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>
          <a:defRPr sz="2400" b="0" i="1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Animated Q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>
          <a:defRPr sz="2400" b="0" i="1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3641</Words>
  <Application>Microsoft Office PowerPoint</Application>
  <PresentationFormat>On-screen Show (16:9)</PresentationFormat>
  <Paragraphs>606</Paragraphs>
  <Slides>294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294</vt:i4>
      </vt:variant>
    </vt:vector>
  </HeadingPairs>
  <TitlesOfParts>
    <vt:vector size="300" baseType="lpstr">
      <vt:lpstr>Verdana</vt:lpstr>
      <vt:lpstr>Palatino Linotype</vt:lpstr>
      <vt:lpstr>Arial</vt:lpstr>
      <vt:lpstr>Trebuchet MS</vt:lpstr>
      <vt:lpstr>Basic Styles</vt:lpstr>
      <vt:lpstr>Animated QA</vt:lpstr>
      <vt:lpstr>PowerPoint Presentation</vt:lpstr>
      <vt:lpstr>Life in the Early Church</vt:lpstr>
      <vt:lpstr>PowerPoint Presentation</vt:lpstr>
      <vt:lpstr>The Work of Papias</vt:lpstr>
      <vt:lpstr>PowerPoint Presentation</vt:lpstr>
      <vt:lpstr>The Hope of Christ</vt:lpstr>
      <vt:lpstr>Divine Love (John 13)</vt:lpstr>
      <vt:lpstr>Divine Love (John 13)</vt:lpstr>
      <vt:lpstr>Divine Unity (John 17)</vt:lpstr>
      <vt:lpstr>Divine Unity (John 17)</vt:lpstr>
      <vt:lpstr>Cultural Differences</vt:lpstr>
      <vt:lpstr>PowerPoint Presentation</vt:lpstr>
      <vt:lpstr>PowerPoint Presentation</vt:lpstr>
      <vt:lpstr>The Central Practices of the Early Church</vt:lpstr>
      <vt:lpstr>Pentecost</vt:lpstr>
      <vt:lpstr>Acts 2</vt:lpstr>
      <vt:lpstr>Acts 2</vt:lpstr>
      <vt:lpstr>PowerPoint Presentation</vt:lpstr>
      <vt:lpstr>The Apostles’ Teaching</vt:lpstr>
      <vt:lpstr>The Canon</vt:lpstr>
      <vt:lpstr>The Apostles and Discipleship</vt:lpstr>
      <vt:lpstr>PowerPoint Presentation</vt:lpstr>
      <vt:lpstr>PowerPoint Presentation</vt:lpstr>
      <vt:lpstr>PowerPoint Presentation</vt:lpstr>
      <vt:lpstr>Fellowship</vt:lpstr>
      <vt:lpstr>What do we share?</vt:lpstr>
      <vt:lpstr>What do we share?</vt:lpstr>
      <vt:lpstr>What do we share?</vt:lpstr>
      <vt:lpstr>PowerPoint Presentation</vt:lpstr>
      <vt:lpstr>The Breaking  of Bread</vt:lpstr>
      <vt:lpstr>1 Corinthians 11</vt:lpstr>
      <vt:lpstr>1 Corinthians 11</vt:lpstr>
      <vt:lpstr>Prayer</vt:lpstr>
      <vt:lpstr>Why did they pray?</vt:lpstr>
      <vt:lpstr>Why did they pray?</vt:lpstr>
      <vt:lpstr>Why did they pray?</vt:lpstr>
      <vt:lpstr>Why did they pray?</vt:lpstr>
      <vt:lpstr>Why did they pray?</vt:lpstr>
      <vt:lpstr>Why did they pray?</vt:lpstr>
      <vt:lpstr>Why did they pray?</vt:lpstr>
      <vt:lpstr>PowerPoint Presentation</vt:lpstr>
      <vt:lpstr>PowerPoint Presentation</vt:lpstr>
      <vt:lpstr>A Glimpse  of the Early Church</vt:lpstr>
      <vt:lpstr>Tertullian’s Apology</vt:lpstr>
      <vt:lpstr>Tertullian’s Apology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Persecuted Church</vt:lpstr>
      <vt:lpstr>PowerPoint Presentation</vt:lpstr>
      <vt:lpstr>The Arrest of Polycarp</vt:lpstr>
      <vt:lpstr>The Blessing  of Christ</vt:lpstr>
      <vt:lpstr>Matthew 5</vt:lpstr>
      <vt:lpstr>What does Christ offer?</vt:lpstr>
      <vt:lpstr>PowerPoint Presentation</vt:lpstr>
      <vt:lpstr>Persecution: A Natural Conflict</vt:lpstr>
      <vt:lpstr>John 15</vt:lpstr>
      <vt:lpstr>John 15</vt:lpstr>
      <vt:lpstr>1 John 3:11–18</vt:lpstr>
      <vt:lpstr>Early Persecutions of the Church</vt:lpstr>
      <vt:lpstr>PowerPoint Presentation</vt:lpstr>
      <vt:lpstr>Tacitus, The Annals</vt:lpstr>
      <vt:lpstr>Felicitatis &amp; the Early Martyrs</vt:lpstr>
      <vt:lpstr>John Foxe’s Book of Martyrs</vt:lpstr>
      <vt:lpstr>Responses: Avoiding Conflict by Denying Christ</vt:lpstr>
      <vt:lpstr>Opportunities to Deny Christ</vt:lpstr>
      <vt:lpstr>Rome and  State Religion</vt:lpstr>
      <vt:lpstr>PowerPoint Presentation</vt:lpstr>
      <vt:lpstr>Matthew 10</vt:lpstr>
      <vt:lpstr>Matthew 10</vt:lpstr>
      <vt:lpstr>Luke 22:54–62</vt:lpstr>
      <vt:lpstr>Responses: Viewing Suffering  as Virtue</vt:lpstr>
      <vt:lpstr>Examples of  Self-Martyrdom</vt:lpstr>
      <vt:lpstr>Matthew 10</vt:lpstr>
      <vt:lpstr>PowerPoint Presentation</vt:lpstr>
      <vt:lpstr>Responses: Accepting Persecution with Joy</vt:lpstr>
      <vt:lpstr>A Great Reward</vt:lpstr>
      <vt:lpstr>Hebrews 11:36–38</vt:lpstr>
      <vt:lpstr>Responses to Suffering</vt:lpstr>
      <vt:lpstr>Responses to Suffering</vt:lpstr>
      <vt:lpstr>Responses to Suffering</vt:lpstr>
      <vt:lpstr>PowerPoint Presentation</vt:lpstr>
      <vt:lpstr>The Prevailing Work</vt:lpstr>
      <vt:lpstr>The Suffering  of Others</vt:lpstr>
      <vt:lpstr>A Testimony  to the World</vt:lpstr>
      <vt:lpstr>Imagery in Matthew 5</vt:lpstr>
      <vt:lpstr>PowerPoint Presentation</vt:lpstr>
      <vt:lpstr>PowerPoint Presentation</vt:lpstr>
      <vt:lpstr>A Refinement  of the Church</vt:lpstr>
      <vt:lpstr>Anti-Christs</vt:lpstr>
      <vt:lpstr>PowerPoint Presentation</vt:lpstr>
      <vt:lpstr>A Portent  of Judgment</vt:lpstr>
      <vt:lpstr>Revelation 6</vt:lpstr>
      <vt:lpstr>Revelation 6</vt:lpstr>
      <vt:lpstr>PowerPoint Presentation</vt:lpstr>
      <vt:lpstr>PowerPoint Presentation</vt:lpstr>
      <vt:lpstr>Polycarp’s  Stand</vt:lpstr>
      <vt:lpstr>PowerPoint Presentation</vt:lpstr>
      <vt:lpstr>The Martyrdom of Polycarp</vt:lpstr>
      <vt:lpstr>PowerPoint Presentation</vt:lpstr>
      <vt:lpstr>PowerPoint Presentation</vt:lpstr>
      <vt:lpstr>PowerPoint Presentation</vt:lpstr>
      <vt:lpstr>PowerPoint Presentation</vt:lpstr>
      <vt:lpstr>Living in the World</vt:lpstr>
      <vt:lpstr>PowerPoint Presentation</vt:lpstr>
      <vt:lpstr>The Life of  St. Anthony</vt:lpstr>
      <vt:lpstr>PowerPoint Presentation</vt:lpstr>
      <vt:lpstr>Asceticism</vt:lpstr>
      <vt:lpstr>PowerPoint Presentation</vt:lpstr>
      <vt:lpstr>Avoiding  the World</vt:lpstr>
      <vt:lpstr>John 17</vt:lpstr>
      <vt:lpstr>Romans 7</vt:lpstr>
      <vt:lpstr>PowerPoint Presentation</vt:lpstr>
      <vt:lpstr>Jeremiah &amp; Peter</vt:lpstr>
      <vt:lpstr>The Physical vs. Spiritual</vt:lpstr>
      <vt:lpstr>Engaging  the World</vt:lpstr>
      <vt:lpstr>Colossians 3</vt:lpstr>
      <vt:lpstr>Colossians 3</vt:lpstr>
      <vt:lpstr>Colossians 3</vt:lpstr>
      <vt:lpstr>Focus and Attraction</vt:lpstr>
      <vt:lpstr>Apologia</vt:lpstr>
      <vt:lpstr>Be a Living Testimony</vt:lpstr>
      <vt:lpstr>1 Peter 3</vt:lpstr>
      <vt:lpstr>Justin  Martyr</vt:lpstr>
      <vt:lpstr>Respond with Blessing</vt:lpstr>
      <vt:lpstr>1 Peter 3</vt:lpstr>
      <vt:lpstr>1 Peter 3</vt:lpstr>
      <vt:lpstr>1 Peter 3</vt:lpstr>
      <vt:lpstr>Blessing for Blessing</vt:lpstr>
      <vt:lpstr>PowerPoint Presentation</vt:lpstr>
      <vt:lpstr>Be Prepared  to Answer</vt:lpstr>
      <vt:lpstr>1 Peter 3</vt:lpstr>
      <vt:lpstr>1 Peter 3</vt:lpstr>
      <vt:lpstr>PowerPoint Presentation</vt:lpstr>
      <vt:lpstr>PowerPoint Presentation</vt:lpstr>
      <vt:lpstr>PowerPoint Presentation</vt:lpstr>
      <vt:lpstr>Beliefs of Second Century Christians</vt:lpstr>
      <vt:lpstr>PowerPoint Presentation</vt:lpstr>
      <vt:lpstr>PowerPoint Presentation</vt:lpstr>
      <vt:lpstr>PowerPoint Presentation</vt:lpstr>
      <vt:lpstr>PowerPoint Presentation</vt:lpstr>
      <vt:lpstr>The Apostles’ Creed</vt:lpstr>
      <vt:lpstr>PowerPoint Presentation</vt:lpstr>
      <vt:lpstr>PowerPoint Presentation</vt:lpstr>
      <vt:lpstr>Catholic vs. catholic</vt:lpstr>
      <vt:lpstr>descendit ad inferos</vt:lpstr>
      <vt:lpstr>PowerPoint Presentation</vt:lpstr>
      <vt:lpstr>PowerPoint Presentation</vt:lpstr>
      <vt:lpstr>From Persecution to Privilege</vt:lpstr>
      <vt:lpstr>PowerPoint Presentation</vt:lpstr>
      <vt:lpstr>The Battle of Milvian Bridge</vt:lpstr>
      <vt:lpstr>The Tetrarchy</vt:lpstr>
      <vt:lpstr>Minervina and Fausta</vt:lpstr>
      <vt:lpstr>The Chi-Rho</vt:lpstr>
      <vt:lpstr>The Conversion  of Constantine</vt:lpstr>
      <vt:lpstr>The Sovereignty  of God</vt:lpstr>
      <vt:lpstr>Daniel 2</vt:lpstr>
      <vt:lpstr>Daniel 2</vt:lpstr>
      <vt:lpstr>PowerPoint Presentation</vt:lpstr>
      <vt:lpstr>Insecurity</vt:lpstr>
      <vt:lpstr>The Benefits of Privilege</vt:lpstr>
      <vt:lpstr>The Dangers  of Privilege: Appeasing the World</vt:lpstr>
      <vt:lpstr>1 John 2</vt:lpstr>
      <vt:lpstr>1 John 2</vt:lpstr>
      <vt:lpstr>1 John 2</vt:lpstr>
      <vt:lpstr>PowerPoint Presentation</vt:lpstr>
      <vt:lpstr>The Dangers  of Privilege: Pursuing Wealth  and Power</vt:lpstr>
      <vt:lpstr>Eusebius vs. Eusebius</vt:lpstr>
      <vt:lpstr>Using Religion</vt:lpstr>
      <vt:lpstr>Using Religion</vt:lpstr>
      <vt:lpstr>Using Religion</vt:lpstr>
      <vt:lpstr>Simony</vt:lpstr>
      <vt:lpstr>PowerPoint Presentation</vt:lpstr>
      <vt:lpstr>PowerPoint Presentation</vt:lpstr>
      <vt:lpstr>Freedom and Rights</vt:lpstr>
      <vt:lpstr>The Edict of Thessalonica</vt:lpstr>
      <vt:lpstr>The Edict</vt:lpstr>
      <vt:lpstr>The Edict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Heresies</vt:lpstr>
      <vt:lpstr>PowerPoint Presentation</vt:lpstr>
      <vt:lpstr>The Council  of Nicea</vt:lpstr>
      <vt:lpstr>Constantine and  the Council</vt:lpstr>
      <vt:lpstr>Saint Nicholas</vt:lpstr>
      <vt:lpstr>Expansion of the Nicene Creed</vt:lpstr>
      <vt:lpstr>PowerPoint Presentation</vt:lpstr>
      <vt:lpstr>Scriptural Teaching on Heresy</vt:lpstr>
      <vt:lpstr>2 Peter 2</vt:lpstr>
      <vt:lpstr>2 Peter 2</vt:lpstr>
      <vt:lpstr>2 Peter 2</vt:lpstr>
      <vt:lpstr>PowerPoint Presentation</vt:lpstr>
      <vt:lpstr>2 Peter 2</vt:lpstr>
      <vt:lpstr>2 Peter 2</vt:lpstr>
      <vt:lpstr>2 Peter 2</vt:lpstr>
      <vt:lpstr>Ezekiel 16:49–50</vt:lpstr>
      <vt:lpstr>Spotting a  False Teacher</vt:lpstr>
      <vt:lpstr>Early Christian Heresies</vt:lpstr>
      <vt:lpstr>Demi-Gods</vt:lpstr>
      <vt:lpstr>PowerPoint Presentation</vt:lpstr>
      <vt:lpstr>Significant Early Heresies of the  Christian Church</vt:lpstr>
      <vt:lpstr>Gnosticism</vt:lpstr>
      <vt:lpstr>Montanism</vt:lpstr>
      <vt:lpstr>Monarchianism</vt:lpstr>
      <vt:lpstr>Arianism</vt:lpstr>
      <vt:lpstr>Monophysitism</vt:lpstr>
      <vt:lpstr>Pneumatomachianism</vt:lpstr>
      <vt:lpstr>Pelagianism</vt:lpstr>
      <vt:lpstr>Early Heresies</vt:lpstr>
      <vt:lpstr>PowerPoint Presentation</vt:lpstr>
      <vt:lpstr>Arianism</vt:lpstr>
      <vt:lpstr>PowerPoint Presentation</vt:lpstr>
      <vt:lpstr>The Expanded Nicene Creed</vt:lpstr>
      <vt:lpstr>“catholic” and “baptism”</vt:lpstr>
      <vt:lpstr>The Constantinopolitan Creed</vt:lpstr>
      <vt:lpstr>The Constantinopolitan Creed</vt:lpstr>
      <vt:lpstr>The Constantinopolitan Creed</vt:lpstr>
      <vt:lpstr>PowerPoint Presentation</vt:lpstr>
      <vt:lpstr>PowerPoint Presentation</vt:lpstr>
      <vt:lpstr>PowerPoint Presentation</vt:lpstr>
      <vt:lpstr>PowerPoint Presentation</vt:lpstr>
      <vt:lpstr>No Earthly City</vt:lpstr>
      <vt:lpstr>PowerPoint Presentation</vt:lpstr>
      <vt:lpstr>The City  of God</vt:lpstr>
      <vt:lpstr>Constantinople</vt:lpstr>
      <vt:lpstr>PowerPoint Presentation</vt:lpstr>
      <vt:lpstr>PowerPoint Presentation</vt:lpstr>
      <vt:lpstr>Galatians 4</vt:lpstr>
      <vt:lpstr>Galatians 4</vt:lpstr>
      <vt:lpstr>Old vs. New</vt:lpstr>
      <vt:lpstr>Finding the  City of God</vt:lpstr>
      <vt:lpstr>PowerPoint Presentation</vt:lpstr>
      <vt:lpstr>PowerPoint Presentation</vt:lpstr>
      <vt:lpstr>Hebrews 11</vt:lpstr>
      <vt:lpstr>Hebrews 11</vt:lpstr>
      <vt:lpstr>Hebrews 11</vt:lpstr>
      <vt:lpstr>Hebrews 11</vt:lpstr>
      <vt:lpstr>Hebrews 11</vt:lpstr>
      <vt:lpstr>Hebrews 11</vt:lpstr>
      <vt:lpstr>Hebrews 11</vt:lpstr>
      <vt:lpstr>PowerPoint Presentation</vt:lpstr>
      <vt:lpstr>Faith in God’s City</vt:lpstr>
      <vt:lpstr>The Work of Augustine: Becoming a Minister</vt:lpstr>
      <vt:lpstr>The Conversion Process</vt:lpstr>
      <vt:lpstr>Jerome’s Vulgate</vt:lpstr>
      <vt:lpstr>PowerPoint Presentation</vt:lpstr>
      <vt:lpstr>The Work of Augustine: Addressing Controversies</vt:lpstr>
      <vt:lpstr>Forgiving Apostasy</vt:lpstr>
      <vt:lpstr>The Work of Augustine: Concluding His Ministry</vt:lpstr>
      <vt:lpstr>The Legacy of Augustine</vt:lpstr>
      <vt:lpstr>Manichaeism, Donatism, and Pelagianism</vt:lpstr>
      <vt:lpstr>Ephesians 2:19–22</vt:lpstr>
      <vt:lpstr>Augustine’s Confessions</vt:lpstr>
      <vt:lpstr>Augustine’s Confessions</vt:lpstr>
      <vt:lpstr>Augustine’s Confessions</vt:lpstr>
      <vt:lpstr>PowerPoint Presentation</vt:lpstr>
      <vt:lpstr>PowerPoint Presentation</vt:lpstr>
      <vt:lpstr>PowerPoint Presentation</vt:lpstr>
      <vt:lpstr>To the Regions Beyond</vt:lpstr>
      <vt:lpstr>PowerPoint Presentation</vt:lpstr>
      <vt:lpstr>Patrick</vt:lpstr>
      <vt:lpstr>March 17</vt:lpstr>
      <vt:lpstr>To the Ends  of the Earth</vt:lpstr>
      <vt:lpstr>Matthew 28</vt:lpstr>
      <vt:lpstr>Matthew 28</vt:lpstr>
      <vt:lpstr>Matthew 28</vt:lpstr>
      <vt:lpstr>Matthew 28</vt:lpstr>
      <vt:lpstr>PowerPoint Presentation</vt:lpstr>
      <vt:lpstr>PowerPoint Presentation</vt:lpstr>
      <vt:lpstr>The Teaching of Christ</vt:lpstr>
      <vt:lpstr>The Teaching of Christ</vt:lpstr>
      <vt:lpstr>The Teaching of Christ</vt:lpstr>
      <vt:lpstr>The Teaching of Christ</vt:lpstr>
      <vt:lpstr>The Teaching of Christ</vt:lpstr>
      <vt:lpstr>PowerPoint Presentation</vt:lpstr>
      <vt:lpstr>Disciples Making Disciples</vt:lpstr>
      <vt:lpstr>2 Timothy 2</vt:lpstr>
      <vt:lpstr>PowerPoint Presentation</vt:lpstr>
      <vt:lpstr>PowerPoint Presentation</vt:lpstr>
      <vt:lpstr>PowerPoint Presentation</vt:lpstr>
      <vt:lpstr>Early Medieval Missions Work: Boniface</vt:lpstr>
      <vt:lpstr>Early Medieval Missions Work: Cyril and Methodius</vt:lpstr>
      <vt:lpstr>Writing in Crisis</vt:lpstr>
      <vt:lpstr>Uncertain Outcome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2018-10-05T13:33:34Z</dcterms:created>
  <dcterms:modified xsi:type="dcterms:W3CDTF">2018-10-09T18:52:56Z</dcterms:modified>
</cp:coreProperties>
</file>