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73" r:id="rId2"/>
  </p:sldMasterIdLst>
  <p:notesMasterIdLst>
    <p:notesMasterId r:id="rId220"/>
  </p:notesMasterIdLst>
  <p:sldIdLst>
    <p:sldId id="968" r:id="rId3"/>
    <p:sldId id="720" r:id="rId4"/>
    <p:sldId id="917" r:id="rId5"/>
    <p:sldId id="969" r:id="rId6"/>
    <p:sldId id="721" r:id="rId7"/>
    <p:sldId id="722" r:id="rId8"/>
    <p:sldId id="970" r:id="rId9"/>
    <p:sldId id="723" r:id="rId10"/>
    <p:sldId id="971" r:id="rId11"/>
    <p:sldId id="972" r:id="rId12"/>
    <p:sldId id="973" r:id="rId13"/>
    <p:sldId id="974" r:id="rId14"/>
    <p:sldId id="1169" r:id="rId15"/>
    <p:sldId id="976" r:id="rId16"/>
    <p:sldId id="977" r:id="rId17"/>
    <p:sldId id="978" r:id="rId18"/>
    <p:sldId id="724" r:id="rId19"/>
    <p:sldId id="980" r:id="rId20"/>
    <p:sldId id="979" r:id="rId21"/>
    <p:sldId id="981" r:id="rId22"/>
    <p:sldId id="982" r:id="rId23"/>
    <p:sldId id="726" r:id="rId24"/>
    <p:sldId id="983" r:id="rId25"/>
    <p:sldId id="984" r:id="rId26"/>
    <p:sldId id="985" r:id="rId27"/>
    <p:sldId id="986" r:id="rId28"/>
    <p:sldId id="987" r:id="rId29"/>
    <p:sldId id="728" r:id="rId30"/>
    <p:sldId id="988" r:id="rId31"/>
    <p:sldId id="729" r:id="rId32"/>
    <p:sldId id="730" r:id="rId33"/>
    <p:sldId id="989" r:id="rId34"/>
    <p:sldId id="990" r:id="rId35"/>
    <p:sldId id="732" r:id="rId36"/>
    <p:sldId id="733" r:id="rId37"/>
    <p:sldId id="991" r:id="rId38"/>
    <p:sldId id="734" r:id="rId39"/>
    <p:sldId id="918" r:id="rId40"/>
    <p:sldId id="992" r:id="rId41"/>
    <p:sldId id="993" r:id="rId42"/>
    <p:sldId id="995" r:id="rId43"/>
    <p:sldId id="994" r:id="rId44"/>
    <p:sldId id="996" r:id="rId45"/>
    <p:sldId id="997" r:id="rId46"/>
    <p:sldId id="998" r:id="rId47"/>
    <p:sldId id="999" r:id="rId48"/>
    <p:sldId id="1000" r:id="rId49"/>
    <p:sldId id="1001" r:id="rId50"/>
    <p:sldId id="1002" r:id="rId51"/>
    <p:sldId id="1003" r:id="rId52"/>
    <p:sldId id="1004" r:id="rId53"/>
    <p:sldId id="1005" r:id="rId54"/>
    <p:sldId id="739" r:id="rId55"/>
    <p:sldId id="740" r:id="rId56"/>
    <p:sldId id="1006" r:id="rId57"/>
    <p:sldId id="1007" r:id="rId58"/>
    <p:sldId id="1008" r:id="rId59"/>
    <p:sldId id="1009" r:id="rId60"/>
    <p:sldId id="1010" r:id="rId61"/>
    <p:sldId id="1011" r:id="rId62"/>
    <p:sldId id="741" r:id="rId63"/>
    <p:sldId id="1012" r:id="rId64"/>
    <p:sldId id="1013" r:id="rId65"/>
    <p:sldId id="1014" r:id="rId66"/>
    <p:sldId id="742" r:id="rId67"/>
    <p:sldId id="1015" r:id="rId68"/>
    <p:sldId id="1016" r:id="rId69"/>
    <p:sldId id="743" r:id="rId70"/>
    <p:sldId id="744" r:id="rId71"/>
    <p:sldId id="745" r:id="rId72"/>
    <p:sldId id="1017" r:id="rId73"/>
    <p:sldId id="746" r:id="rId74"/>
    <p:sldId id="919" r:id="rId75"/>
    <p:sldId id="1018" r:id="rId76"/>
    <p:sldId id="1019" r:id="rId77"/>
    <p:sldId id="1020" r:id="rId78"/>
    <p:sldId id="1021" r:id="rId79"/>
    <p:sldId id="1022" r:id="rId80"/>
    <p:sldId id="1023" r:id="rId81"/>
    <p:sldId id="1024" r:id="rId82"/>
    <p:sldId id="1025" r:id="rId83"/>
    <p:sldId id="1026" r:id="rId84"/>
    <p:sldId id="1027" r:id="rId85"/>
    <p:sldId id="1028" r:id="rId86"/>
    <p:sldId id="1029" r:id="rId87"/>
    <p:sldId id="1030" r:id="rId88"/>
    <p:sldId id="1031" r:id="rId89"/>
    <p:sldId id="1032" r:id="rId90"/>
    <p:sldId id="1033" r:id="rId91"/>
    <p:sldId id="1034" r:id="rId92"/>
    <p:sldId id="1035" r:id="rId93"/>
    <p:sldId id="1036" r:id="rId94"/>
    <p:sldId id="1037" r:id="rId95"/>
    <p:sldId id="1038" r:id="rId96"/>
    <p:sldId id="1039" r:id="rId97"/>
    <p:sldId id="1040" r:id="rId98"/>
    <p:sldId id="1041" r:id="rId99"/>
    <p:sldId id="1042" r:id="rId100"/>
    <p:sldId id="1043" r:id="rId101"/>
    <p:sldId id="1044" r:id="rId102"/>
    <p:sldId id="1045" r:id="rId103"/>
    <p:sldId id="1046" r:id="rId104"/>
    <p:sldId id="1047" r:id="rId105"/>
    <p:sldId id="1048" r:id="rId106"/>
    <p:sldId id="1049" r:id="rId107"/>
    <p:sldId id="1050" r:id="rId108"/>
    <p:sldId id="1051" r:id="rId109"/>
    <p:sldId id="1052" r:id="rId110"/>
    <p:sldId id="1053" r:id="rId111"/>
    <p:sldId id="1054" r:id="rId112"/>
    <p:sldId id="1055" r:id="rId113"/>
    <p:sldId id="1057" r:id="rId114"/>
    <p:sldId id="1058" r:id="rId115"/>
    <p:sldId id="1059" r:id="rId116"/>
    <p:sldId id="1060" r:id="rId117"/>
    <p:sldId id="1061" r:id="rId118"/>
    <p:sldId id="1062" r:id="rId119"/>
    <p:sldId id="1063" r:id="rId120"/>
    <p:sldId id="1064" r:id="rId121"/>
    <p:sldId id="1065" r:id="rId122"/>
    <p:sldId id="1066" r:id="rId123"/>
    <p:sldId id="1067" r:id="rId124"/>
    <p:sldId id="1068" r:id="rId125"/>
    <p:sldId id="1069" r:id="rId126"/>
    <p:sldId id="1070" r:id="rId127"/>
    <p:sldId id="1071" r:id="rId128"/>
    <p:sldId id="1072" r:id="rId129"/>
    <p:sldId id="1073" r:id="rId130"/>
    <p:sldId id="1074" r:id="rId131"/>
    <p:sldId id="1075" r:id="rId132"/>
    <p:sldId id="1076" r:id="rId133"/>
    <p:sldId id="1077" r:id="rId134"/>
    <p:sldId id="1078" r:id="rId135"/>
    <p:sldId id="1079" r:id="rId136"/>
    <p:sldId id="1080" r:id="rId137"/>
    <p:sldId id="1081" r:id="rId138"/>
    <p:sldId id="1082" r:id="rId139"/>
    <p:sldId id="1083" r:id="rId140"/>
    <p:sldId id="1084" r:id="rId141"/>
    <p:sldId id="1085" r:id="rId142"/>
    <p:sldId id="1086" r:id="rId143"/>
    <p:sldId id="1087" r:id="rId144"/>
    <p:sldId id="1088" r:id="rId145"/>
    <p:sldId id="1089" r:id="rId146"/>
    <p:sldId id="1090" r:id="rId147"/>
    <p:sldId id="1091" r:id="rId148"/>
    <p:sldId id="1092" r:id="rId149"/>
    <p:sldId id="1093" r:id="rId150"/>
    <p:sldId id="1094" r:id="rId151"/>
    <p:sldId id="1095" r:id="rId152"/>
    <p:sldId id="1096" r:id="rId153"/>
    <p:sldId id="1097" r:id="rId154"/>
    <p:sldId id="1098" r:id="rId155"/>
    <p:sldId id="1099" r:id="rId156"/>
    <p:sldId id="1100" r:id="rId157"/>
    <p:sldId id="1101" r:id="rId158"/>
    <p:sldId id="1102" r:id="rId159"/>
    <p:sldId id="1103" r:id="rId160"/>
    <p:sldId id="1104" r:id="rId161"/>
    <p:sldId id="1105" r:id="rId162"/>
    <p:sldId id="1106" r:id="rId163"/>
    <p:sldId id="1107" r:id="rId164"/>
    <p:sldId id="1108" r:id="rId165"/>
    <p:sldId id="1109" r:id="rId166"/>
    <p:sldId id="1111" r:id="rId167"/>
    <p:sldId id="1110" r:id="rId168"/>
    <p:sldId id="1113" r:id="rId169"/>
    <p:sldId id="1114" r:id="rId170"/>
    <p:sldId id="1115" r:id="rId171"/>
    <p:sldId id="1116" r:id="rId172"/>
    <p:sldId id="1117" r:id="rId173"/>
    <p:sldId id="1119" r:id="rId174"/>
    <p:sldId id="1120" r:id="rId175"/>
    <p:sldId id="1121" r:id="rId176"/>
    <p:sldId id="1122" r:id="rId177"/>
    <p:sldId id="1123" r:id="rId178"/>
    <p:sldId id="1124" r:id="rId179"/>
    <p:sldId id="1125" r:id="rId180"/>
    <p:sldId id="1126" r:id="rId181"/>
    <p:sldId id="1127" r:id="rId182"/>
    <p:sldId id="1128" r:id="rId183"/>
    <p:sldId id="1129" r:id="rId184"/>
    <p:sldId id="1130" r:id="rId185"/>
    <p:sldId id="1131" r:id="rId186"/>
    <p:sldId id="1132" r:id="rId187"/>
    <p:sldId id="1133" r:id="rId188"/>
    <p:sldId id="1135" r:id="rId189"/>
    <p:sldId id="1134" r:id="rId190"/>
    <p:sldId id="1136" r:id="rId191"/>
    <p:sldId id="1137" r:id="rId192"/>
    <p:sldId id="1138" r:id="rId193"/>
    <p:sldId id="1139" r:id="rId194"/>
    <p:sldId id="1140" r:id="rId195"/>
    <p:sldId id="1141" r:id="rId196"/>
    <p:sldId id="1142" r:id="rId197"/>
    <p:sldId id="1143" r:id="rId198"/>
    <p:sldId id="1144" r:id="rId199"/>
    <p:sldId id="1145" r:id="rId200"/>
    <p:sldId id="1146" r:id="rId201"/>
    <p:sldId id="1147" r:id="rId202"/>
    <p:sldId id="1148" r:id="rId203"/>
    <p:sldId id="1149" r:id="rId204"/>
    <p:sldId id="1151" r:id="rId205"/>
    <p:sldId id="1150" r:id="rId206"/>
    <p:sldId id="1152" r:id="rId207"/>
    <p:sldId id="1153" r:id="rId208"/>
    <p:sldId id="1154" r:id="rId209"/>
    <p:sldId id="1155" r:id="rId210"/>
    <p:sldId id="1170" r:id="rId211"/>
    <p:sldId id="1171" r:id="rId212"/>
    <p:sldId id="1172" r:id="rId213"/>
    <p:sldId id="1156" r:id="rId214"/>
    <p:sldId id="1157" r:id="rId215"/>
    <p:sldId id="1158" r:id="rId216"/>
    <p:sldId id="1159" r:id="rId217"/>
    <p:sldId id="1160" r:id="rId218"/>
    <p:sldId id="1161" r:id="rId219"/>
  </p:sldIdLst>
  <p:sldSz cx="9144000" cy="5143500" type="screen16x9"/>
  <p:notesSz cx="6858000" cy="9144000"/>
  <p:embeddedFontLst>
    <p:embeddedFont>
      <p:font typeface="Palatino Linotype" panose="02040502050505030304" pitchFamily="18" charset="0"/>
      <p:regular r:id="rId221"/>
      <p:bold r:id="rId222"/>
      <p:italic r:id="rId223"/>
      <p:boldItalic r:id="rId224"/>
    </p:embeddedFont>
    <p:embeddedFont>
      <p:font typeface="Trebuchet MS" panose="020B0603020202020204" pitchFamily="34" charset="0"/>
      <p:regular r:id="rId225"/>
      <p:bold r:id="rId226"/>
      <p:italic r:id="rId227"/>
      <p:boldItalic r:id="rId228"/>
    </p:embeddedFont>
    <p:embeddedFont>
      <p:font typeface="Verdana" panose="020B0604030504040204" pitchFamily="34" charset="0"/>
      <p:regular r:id="rId229"/>
      <p:bold r:id="rId230"/>
      <p:italic r:id="rId231"/>
      <p:boldItalic r:id="rId2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hapter 8" id="{4732E4F9-FC87-4B16-87A5-BA1A0B412429}">
          <p14:sldIdLst>
            <p14:sldId id="968"/>
            <p14:sldId id="720"/>
            <p14:sldId id="917"/>
            <p14:sldId id="969"/>
            <p14:sldId id="721"/>
            <p14:sldId id="722"/>
            <p14:sldId id="970"/>
            <p14:sldId id="723"/>
            <p14:sldId id="971"/>
            <p14:sldId id="972"/>
            <p14:sldId id="973"/>
            <p14:sldId id="974"/>
            <p14:sldId id="1169"/>
            <p14:sldId id="976"/>
            <p14:sldId id="977"/>
            <p14:sldId id="978"/>
            <p14:sldId id="724"/>
            <p14:sldId id="980"/>
            <p14:sldId id="979"/>
            <p14:sldId id="981"/>
            <p14:sldId id="982"/>
            <p14:sldId id="726"/>
            <p14:sldId id="983"/>
            <p14:sldId id="984"/>
            <p14:sldId id="985"/>
            <p14:sldId id="986"/>
            <p14:sldId id="987"/>
            <p14:sldId id="728"/>
            <p14:sldId id="988"/>
            <p14:sldId id="729"/>
            <p14:sldId id="730"/>
            <p14:sldId id="989"/>
            <p14:sldId id="990"/>
            <p14:sldId id="732"/>
            <p14:sldId id="733"/>
          </p14:sldIdLst>
        </p14:section>
        <p14:section name="Chapter 9" id="{204B8F55-A25E-4713-BDE8-1D3491982134}">
          <p14:sldIdLst>
            <p14:sldId id="991"/>
            <p14:sldId id="734"/>
            <p14:sldId id="918"/>
            <p14:sldId id="992"/>
            <p14:sldId id="993"/>
            <p14:sldId id="995"/>
            <p14:sldId id="994"/>
            <p14:sldId id="996"/>
            <p14:sldId id="997"/>
            <p14:sldId id="998"/>
            <p14:sldId id="999"/>
            <p14:sldId id="1000"/>
            <p14:sldId id="1001"/>
            <p14:sldId id="1002"/>
            <p14:sldId id="1003"/>
            <p14:sldId id="1004"/>
            <p14:sldId id="1005"/>
            <p14:sldId id="739"/>
            <p14:sldId id="740"/>
            <p14:sldId id="1006"/>
            <p14:sldId id="1007"/>
            <p14:sldId id="1008"/>
            <p14:sldId id="1009"/>
            <p14:sldId id="1010"/>
            <p14:sldId id="1011"/>
            <p14:sldId id="741"/>
            <p14:sldId id="1012"/>
            <p14:sldId id="1013"/>
            <p14:sldId id="1014"/>
            <p14:sldId id="742"/>
            <p14:sldId id="1015"/>
            <p14:sldId id="1016"/>
            <p14:sldId id="743"/>
            <p14:sldId id="744"/>
            <p14:sldId id="745"/>
          </p14:sldIdLst>
        </p14:section>
        <p14:section name="Chapter 10" id="{CBEAC79E-08DE-4F00-BDE4-D1F28684FD25}">
          <p14:sldIdLst>
            <p14:sldId id="1017"/>
            <p14:sldId id="746"/>
            <p14:sldId id="919"/>
            <p14:sldId id="1018"/>
            <p14:sldId id="1019"/>
            <p14:sldId id="1020"/>
            <p14:sldId id="1021"/>
            <p14:sldId id="1022"/>
            <p14:sldId id="1023"/>
            <p14:sldId id="1024"/>
            <p14:sldId id="1025"/>
            <p14:sldId id="1026"/>
            <p14:sldId id="1027"/>
            <p14:sldId id="1028"/>
            <p14:sldId id="1029"/>
            <p14:sldId id="1030"/>
            <p14:sldId id="1031"/>
            <p14:sldId id="1032"/>
            <p14:sldId id="1033"/>
            <p14:sldId id="1034"/>
            <p14:sldId id="1035"/>
            <p14:sldId id="1036"/>
            <p14:sldId id="1037"/>
            <p14:sldId id="1038"/>
            <p14:sldId id="1039"/>
            <p14:sldId id="1040"/>
            <p14:sldId id="1041"/>
            <p14:sldId id="1042"/>
            <p14:sldId id="1043"/>
            <p14:sldId id="1044"/>
            <p14:sldId id="1045"/>
            <p14:sldId id="1046"/>
            <p14:sldId id="1047"/>
            <p14:sldId id="1048"/>
            <p14:sldId id="1049"/>
            <p14:sldId id="1050"/>
            <p14:sldId id="1051"/>
            <p14:sldId id="1052"/>
            <p14:sldId id="1053"/>
          </p14:sldIdLst>
        </p14:section>
        <p14:section name="Chapter 11" id="{D7EF2C05-3404-4A95-B21D-1D3197CE5A44}">
          <p14:sldIdLst>
            <p14:sldId id="1054"/>
            <p14:sldId id="1055"/>
            <p14:sldId id="1057"/>
            <p14:sldId id="1058"/>
            <p14:sldId id="1059"/>
            <p14:sldId id="1060"/>
            <p14:sldId id="1061"/>
            <p14:sldId id="1062"/>
            <p14:sldId id="1063"/>
            <p14:sldId id="1064"/>
            <p14:sldId id="1065"/>
            <p14:sldId id="1066"/>
            <p14:sldId id="1067"/>
            <p14:sldId id="1068"/>
            <p14:sldId id="1069"/>
            <p14:sldId id="1070"/>
            <p14:sldId id="1071"/>
            <p14:sldId id="1072"/>
            <p14:sldId id="1073"/>
            <p14:sldId id="1074"/>
            <p14:sldId id="1075"/>
            <p14:sldId id="1076"/>
            <p14:sldId id="1077"/>
            <p14:sldId id="1078"/>
            <p14:sldId id="1079"/>
            <p14:sldId id="1080"/>
            <p14:sldId id="1081"/>
            <p14:sldId id="1082"/>
            <p14:sldId id="1083"/>
            <p14:sldId id="1084"/>
            <p14:sldId id="1085"/>
          </p14:sldIdLst>
        </p14:section>
        <p14:section name="Chapter 12" id="{94ECAE0D-9A56-4F71-94D5-A451D2831086}">
          <p14:sldIdLst>
            <p14:sldId id="1086"/>
            <p14:sldId id="1087"/>
            <p14:sldId id="1088"/>
            <p14:sldId id="1089"/>
            <p14:sldId id="1090"/>
            <p14:sldId id="1091"/>
            <p14:sldId id="1092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  <p14:sldId id="1103"/>
            <p14:sldId id="1104"/>
            <p14:sldId id="1105"/>
            <p14:sldId id="1106"/>
            <p14:sldId id="1107"/>
            <p14:sldId id="1108"/>
            <p14:sldId id="1109"/>
            <p14:sldId id="1111"/>
            <p14:sldId id="1110"/>
            <p14:sldId id="1113"/>
            <p14:sldId id="1114"/>
            <p14:sldId id="1115"/>
            <p14:sldId id="1116"/>
            <p14:sldId id="1117"/>
            <p14:sldId id="1119"/>
            <p14:sldId id="1120"/>
            <p14:sldId id="1121"/>
            <p14:sldId id="1122"/>
            <p14:sldId id="1123"/>
            <p14:sldId id="1124"/>
            <p14:sldId id="1125"/>
          </p14:sldIdLst>
        </p14:section>
        <p14:section name="Chapter 13" id="{234FB23D-751E-4512-A981-B3E6171A57C1}">
          <p14:sldIdLst>
            <p14:sldId id="1126"/>
            <p14:sldId id="1127"/>
            <p14:sldId id="1128"/>
            <p14:sldId id="1129"/>
            <p14:sldId id="1130"/>
            <p14:sldId id="1131"/>
            <p14:sldId id="1132"/>
            <p14:sldId id="1133"/>
            <p14:sldId id="1135"/>
            <p14:sldId id="1134"/>
            <p14:sldId id="1136"/>
            <p14:sldId id="1137"/>
            <p14:sldId id="1138"/>
            <p14:sldId id="1139"/>
            <p14:sldId id="1140"/>
            <p14:sldId id="1141"/>
            <p14:sldId id="1142"/>
            <p14:sldId id="1143"/>
            <p14:sldId id="1144"/>
            <p14:sldId id="1145"/>
            <p14:sldId id="1146"/>
            <p14:sldId id="1147"/>
            <p14:sldId id="1148"/>
            <p14:sldId id="1149"/>
            <p14:sldId id="1151"/>
            <p14:sldId id="1150"/>
            <p14:sldId id="1152"/>
            <p14:sldId id="1153"/>
            <p14:sldId id="1154"/>
            <p14:sldId id="1155"/>
            <p14:sldId id="1170"/>
            <p14:sldId id="1171"/>
            <p14:sldId id="1172"/>
            <p14:sldId id="1156"/>
            <p14:sldId id="1157"/>
            <p14:sldId id="1158"/>
            <p14:sldId id="1159"/>
            <p14:sldId id="1160"/>
            <p14:sldId id="11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63F"/>
    <a:srgbClr val="5F8687"/>
    <a:srgbClr val="739C9D"/>
    <a:srgbClr val="9E7DB9"/>
    <a:srgbClr val="544365"/>
    <a:srgbClr val="9B87AF"/>
    <a:srgbClr val="D5CDDD"/>
    <a:srgbClr val="2F1444"/>
    <a:srgbClr val="42392A"/>
    <a:srgbClr val="F6F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86437" autoAdjust="0"/>
  </p:normalViewPr>
  <p:slideViewPr>
    <p:cSldViewPr>
      <p:cViewPr varScale="1">
        <p:scale>
          <a:sx n="125" d="100"/>
          <a:sy n="125" d="100"/>
        </p:scale>
        <p:origin x="84" y="3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71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220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font" Target="fonts/font6.fntdata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tableStyles" Target="tableStyle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27" Type="http://schemas.openxmlformats.org/officeDocument/2006/relationships/font" Target="fonts/font7.fntdata"/><Relationship Id="rId201" Type="http://schemas.openxmlformats.org/officeDocument/2006/relationships/slide" Target="slides/slide199.xml"/><Relationship Id="rId222" Type="http://schemas.openxmlformats.org/officeDocument/2006/relationships/font" Target="fonts/font2.fntdata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217" Type="http://schemas.openxmlformats.org/officeDocument/2006/relationships/slide" Target="slides/slide2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slide" Target="slides/slide210.xml"/><Relationship Id="rId233" Type="http://schemas.openxmlformats.org/officeDocument/2006/relationships/commentAuthors" Target="commentAuthors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223" Type="http://schemas.openxmlformats.org/officeDocument/2006/relationships/font" Target="fonts/font3.fntdata"/><Relationship Id="rId228" Type="http://schemas.openxmlformats.org/officeDocument/2006/relationships/font" Target="fonts/font8.fntdata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34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font" Target="fonts/font9.fntdata"/><Relationship Id="rId19" Type="http://schemas.openxmlformats.org/officeDocument/2006/relationships/slide" Target="slides/slide17.xml"/><Relationship Id="rId224" Type="http://schemas.openxmlformats.org/officeDocument/2006/relationships/font" Target="fonts/font4.fntdata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font" Target="fonts/font10.fntdata"/><Relationship Id="rId235" Type="http://schemas.openxmlformats.org/officeDocument/2006/relationships/viewProps" Target="viewProps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notesMaster" Target="notesMasters/notesMaster1.xml"/><Relationship Id="rId225" Type="http://schemas.openxmlformats.org/officeDocument/2006/relationships/font" Target="fonts/font5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theme" Target="theme/theme1.xml"/><Relationship Id="rId26" Type="http://schemas.openxmlformats.org/officeDocument/2006/relationships/slide" Target="slides/slide24.xml"/><Relationship Id="rId231" Type="http://schemas.openxmlformats.org/officeDocument/2006/relationships/font" Target="fonts/font11.fntdata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font" Target="fonts/font1.fntdata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font" Target="fonts/font12.fntdata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1096A22-878C-44FD-A811-BAC384802EB8}" type="datetimeFigureOut">
              <a:rPr lang="en-US" smtClean="0"/>
              <a:pPr/>
              <a:t>10/9/2018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050A3C8-F9AF-495C-B259-C721909C4A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0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CCAF-37E0-48E0-91E0-DDEBB26177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38150"/>
            <a:ext cx="8229600" cy="6096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Q&amp;A Slide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26820-DA63-4CE7-A5C1-21CA79E70C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47800" y="1276350"/>
            <a:ext cx="6248400" cy="3867150"/>
          </a:xfrm>
        </p:spPr>
        <p:txBody>
          <a:bodyPr/>
          <a:lstStyle>
            <a:lvl1pPr>
              <a:defRPr sz="3200" b="0"/>
            </a:lvl1pPr>
            <a:lvl2pPr>
              <a:defRPr sz="3200">
                <a:solidFill>
                  <a:srgbClr val="5F8687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73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BB4F-1FD7-4F5A-B952-9A7C25130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532965"/>
            <a:ext cx="8229600" cy="1925170"/>
          </a:xfrm>
        </p:spPr>
        <p:txBody>
          <a:bodyPr/>
          <a:lstStyle>
            <a:lvl1pPr>
              <a:defRPr sz="7200">
                <a:solidFill>
                  <a:srgbClr val="14363F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4105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M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BB4F-1FD7-4F5A-B952-9A7C25130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532965"/>
            <a:ext cx="8229600" cy="1925170"/>
          </a:xfrm>
        </p:spPr>
        <p:txBody>
          <a:bodyPr anchor="t"/>
          <a:lstStyle>
            <a:lvl1pPr algn="l">
              <a:defRPr sz="7200">
                <a:solidFill>
                  <a:srgbClr val="14363F"/>
                </a:solidFill>
              </a:defRPr>
            </a:lvl1pPr>
          </a:lstStyle>
          <a:p>
            <a:r>
              <a:rPr lang="en-US" dirty="0"/>
              <a:t>Context /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5F05-7A48-4004-A9C7-E3F1B48A25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819150"/>
            <a:ext cx="8229600" cy="638175"/>
          </a:xfrm>
        </p:spPr>
        <p:txBody>
          <a:bodyPr>
            <a:noAutofit/>
          </a:bodyPr>
          <a:lstStyle>
            <a:lvl1pPr marL="0" indent="0">
              <a:buNone/>
              <a:defRPr sz="3600" b="0"/>
            </a:lvl1pPr>
          </a:lstStyle>
          <a:p>
            <a:pPr lvl="0"/>
            <a:r>
              <a:rPr lang="en-US" dirty="0"/>
              <a:t>Context: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C22F0-7088-47B9-9089-4FEA8EEC905F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57325"/>
            <a:ext cx="8229600" cy="0"/>
          </a:xfrm>
          <a:prstGeom prst="line">
            <a:avLst/>
          </a:prstGeom>
          <a:ln w="38100">
            <a:solidFill>
              <a:srgbClr val="143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2643-8930-466E-9F44-41065714CC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7300" y="438150"/>
            <a:ext cx="6629400" cy="426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0" baseline="0">
                <a:solidFill>
                  <a:srgbClr val="14363F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Discussion Question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/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2D8DC0-5684-4010-AB9D-0C11870007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61950"/>
            <a:ext cx="8229600" cy="1066800"/>
          </a:xfrm>
        </p:spPr>
        <p:txBody>
          <a:bodyPr/>
          <a:lstStyle>
            <a:lvl1pPr>
              <a:lnSpc>
                <a:spcPct val="90000"/>
              </a:lnSpc>
              <a:defRPr sz="4500" baseline="0">
                <a:solidFill>
                  <a:srgbClr val="14363F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Body 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0" y="1615678"/>
            <a:ext cx="6629400" cy="3318272"/>
          </a:xfrm>
        </p:spPr>
        <p:txBody>
          <a:bodyPr/>
          <a:lstStyle>
            <a:lvl1pPr marL="0" indent="0">
              <a:spcBef>
                <a:spcPts val="1800"/>
              </a:spcBef>
              <a:spcAft>
                <a:spcPts val="0"/>
              </a:spcAft>
              <a:buNone/>
              <a:defRPr b="0">
                <a:solidFill>
                  <a:srgbClr val="14363F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372618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7512" indent="0"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0">
              <a:buFont typeface="Arial" pitchFamily="34" charset="0"/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038350"/>
            <a:ext cx="7772400" cy="2514600"/>
          </a:xfrm>
        </p:spPr>
        <p:txBody>
          <a:bodyPr anchor="t"/>
          <a:lstStyle>
            <a:lvl1pPr>
              <a:lnSpc>
                <a:spcPct val="85000"/>
              </a:lnSpc>
              <a:defRPr sz="7200" b="1" baseline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Lesson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971550"/>
            <a:ext cx="6400800" cy="476250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 cap="none" spc="300" baseline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CHAPTER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&amp;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CCAF-37E0-48E0-91E0-DDEBB26177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38150"/>
            <a:ext cx="8229600" cy="6096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Q&amp;A Slide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26820-DA63-4CE7-A5C1-21CA79E70C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47800" y="1276350"/>
            <a:ext cx="6248400" cy="3867150"/>
          </a:xfrm>
        </p:spPr>
        <p:txBody>
          <a:bodyPr/>
          <a:lstStyle>
            <a:lvl1pPr>
              <a:defRPr sz="3200" b="0"/>
            </a:lvl1pPr>
            <a:lvl2pPr>
              <a:defRPr sz="3200">
                <a:solidFill>
                  <a:srgbClr val="5F8687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200150"/>
            <a:ext cx="6629400" cy="3470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line of the slide</a:t>
            </a:r>
          </a:p>
          <a:p>
            <a:pPr lvl="1"/>
            <a:r>
              <a:rPr lang="en-US" dirty="0"/>
              <a:t>Second line of the slide</a:t>
            </a:r>
          </a:p>
          <a:p>
            <a:pPr lvl="2"/>
            <a:r>
              <a:rPr lang="en-US" dirty="0"/>
              <a:t>Third line of the slide</a:t>
            </a:r>
          </a:p>
          <a:p>
            <a:pPr lvl="3"/>
            <a:r>
              <a:rPr lang="en-US" dirty="0"/>
              <a:t>Fourth line of the slide</a:t>
            </a:r>
          </a:p>
          <a:p>
            <a:pPr lvl="4"/>
            <a:r>
              <a:rPr lang="en-US" dirty="0"/>
              <a:t>Fifth and lowest line of the slide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80" r:id="rId3"/>
    <p:sldLayoutId id="2147483655" r:id="rId4"/>
    <p:sldLayoutId id="2147483681" r:id="rId5"/>
    <p:sldLayoutId id="2147483650" r:id="rId6"/>
    <p:sldLayoutId id="2147483649" r:id="rId7"/>
    <p:sldLayoutId id="2147483656" r:id="rId8"/>
    <p:sldLayoutId id="2147483682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4500" b="1" kern="120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i="0" kern="1200" baseline="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1pPr>
      <a:lvl2pPr marL="658368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2pPr>
      <a:lvl3pPr marL="896112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3pPr>
      <a:lvl4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1" i="0" kern="1200" baseline="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4pPr>
      <a:lvl5pPr marL="137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123950"/>
            <a:ext cx="7696200" cy="354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line of the slide</a:t>
            </a:r>
          </a:p>
          <a:p>
            <a:pPr lvl="1"/>
            <a:r>
              <a:rPr lang="en-US" dirty="0"/>
              <a:t>Second line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02273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4500" b="1" kern="1200">
          <a:solidFill>
            <a:srgbClr val="14363F"/>
          </a:solidFill>
          <a:latin typeface="Palatino Linotype" panose="02040502050505030304" pitchFamily="18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b="1" i="0" kern="1200" baseline="0">
          <a:solidFill>
            <a:srgbClr val="14363F"/>
          </a:solidFill>
          <a:latin typeface="Palatino Linotype" panose="02040502050505030304" pitchFamily="18" charset="0"/>
          <a:ea typeface="+mn-ea"/>
          <a:cs typeface="Arial" panose="020B0604020202020204" pitchFamily="34" charset="0"/>
        </a:defRPr>
      </a:lvl1pPr>
      <a:lvl2pPr marL="372618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b="1" kern="1200" baseline="0">
          <a:solidFill>
            <a:srgbClr val="9E7DB9"/>
          </a:solidFill>
          <a:latin typeface="Palatino Linotype" panose="02040502050505030304" pitchFamily="18" charset="0"/>
          <a:ea typeface="+mn-ea"/>
          <a:cs typeface="Arial" panose="020B0604020202020204" pitchFamily="34" charset="0"/>
        </a:defRPr>
      </a:lvl2pPr>
      <a:lvl3pPr marL="896112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rgbClr val="14363F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3pPr>
      <a:lvl4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1" i="0" kern="1200" baseline="0">
          <a:solidFill>
            <a:srgbClr val="14363F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4pPr>
      <a:lvl5pPr marL="137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rgbClr val="14363F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1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3B46FF-0AE1-48D3-A56D-65E21B04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 103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D85D5-AEA4-4918-ADF5-021A52FE018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does the psalmist picture the length of our lives (vv. 15–16)?</a:t>
            </a:r>
          </a:p>
          <a:p>
            <a:pPr marL="315468" lvl="1" indent="0">
              <a:buNone/>
            </a:pPr>
            <a:r>
              <a:rPr lang="en-US" dirty="0"/>
              <a:t>Like grass and the flowers of the field</a:t>
            </a:r>
          </a:p>
        </p:txBody>
      </p:sp>
    </p:spTree>
    <p:extLst>
      <p:ext uri="{BB962C8B-B14F-4D97-AF65-F5344CB8AC3E}">
        <p14:creationId xmlns:p14="http://schemas.microsoft.com/office/powerpoint/2010/main" val="381708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44AD-C7C5-4FCF-A463-C65C7E96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9992C-3473-4C01-AF06-37E1A487DCA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Note the rest of this passage </a:t>
            </a:r>
            <a:br>
              <a:rPr lang="en-US" dirty="0"/>
            </a:br>
            <a:r>
              <a:rPr lang="en-US" dirty="0"/>
              <a:t>(vv. 13–20). Name two pieces of equipment listed by Paul.</a:t>
            </a:r>
          </a:p>
          <a:p>
            <a:endParaRPr lang="en-US" dirty="0"/>
          </a:p>
          <a:p>
            <a:r>
              <a:rPr lang="en-US" dirty="0"/>
              <a:t>How do you think these tools help us handle conflicts?</a:t>
            </a:r>
          </a:p>
        </p:txBody>
      </p:sp>
    </p:spTree>
    <p:extLst>
      <p:ext uri="{BB962C8B-B14F-4D97-AF65-F5344CB8AC3E}">
        <p14:creationId xmlns:p14="http://schemas.microsoft.com/office/powerpoint/2010/main" val="257606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E884A-5720-4116-B9BB-9B3D9EAC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Call for </a:t>
            </a:r>
            <a:br>
              <a:rPr lang="en-US" dirty="0"/>
            </a:br>
            <a:r>
              <a:rPr lang="en-US" dirty="0"/>
              <a:t>Crusade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6BC8D-6BF6-42ED-AA10-FE89B8E16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  <p:pic>
        <p:nvPicPr>
          <p:cNvPr id="5" name="Picture 4" descr="A person on a horse&#10;&#10;Description generated with very high confidence">
            <a:extLst>
              <a:ext uri="{FF2B5EF4-FFF2-40B4-BE49-F238E27FC236}">
                <a16:creationId xmlns:a16="http://schemas.microsoft.com/office/drawing/2014/main" id="{C03D3B5B-739F-403E-8F32-3A12507DE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825" y="180975"/>
            <a:ext cx="34647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DCC3-5872-4612-80D6-4AD5B1519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II’s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958CB-5696-4F42-9264-76DA8299D5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does Urban II promise to those who die during the crusade?</a:t>
            </a:r>
          </a:p>
          <a:p>
            <a:pPr lvl="1"/>
            <a:r>
              <a:rPr lang="en-US" dirty="0"/>
              <a:t>Immediate remission of sins </a:t>
            </a:r>
          </a:p>
        </p:txBody>
      </p:sp>
    </p:spTree>
    <p:extLst>
      <p:ext uri="{BB962C8B-B14F-4D97-AF65-F5344CB8AC3E}">
        <p14:creationId xmlns:p14="http://schemas.microsoft.com/office/powerpoint/2010/main" val="17258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135EAF-A728-4CC7-9160-2077573B5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“remission of sins” mean?</a:t>
            </a:r>
          </a:p>
        </p:txBody>
      </p:sp>
    </p:spTree>
    <p:extLst>
      <p:ext uri="{BB962C8B-B14F-4D97-AF65-F5344CB8AC3E}">
        <p14:creationId xmlns:p14="http://schemas.microsoft.com/office/powerpoint/2010/main" val="272062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CF8801-5D04-4ABC-81A5-9FD97674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that promise make the cross on a crusader shield ironic?</a:t>
            </a:r>
          </a:p>
        </p:txBody>
      </p:sp>
    </p:spTree>
    <p:extLst>
      <p:ext uri="{BB962C8B-B14F-4D97-AF65-F5344CB8AC3E}">
        <p14:creationId xmlns:p14="http://schemas.microsoft.com/office/powerpoint/2010/main" val="8246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189AC-E7B4-4D78-9768-0A588BE4E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some phrases that make this a call to “holy” war? </a:t>
            </a:r>
          </a:p>
        </p:txBody>
      </p:sp>
    </p:spTree>
    <p:extLst>
      <p:ext uri="{BB962C8B-B14F-4D97-AF65-F5344CB8AC3E}">
        <p14:creationId xmlns:p14="http://schemas.microsoft.com/office/powerpoint/2010/main" val="540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B24AC0-ADD8-4B94-B8A5-E82ADD1AE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Misdirected Faith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28675-1A53-494D-8E9B-1900EF5D03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10703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CF4D18-3EF5-48A4-B81E-757BCFD23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see any phrases in this speech that could have encouraged crusaders to massacre unarmed people? </a:t>
            </a:r>
          </a:p>
        </p:txBody>
      </p:sp>
    </p:spTree>
    <p:extLst>
      <p:ext uri="{BB962C8B-B14F-4D97-AF65-F5344CB8AC3E}">
        <p14:creationId xmlns:p14="http://schemas.microsoft.com/office/powerpoint/2010/main" val="201529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3784F8-45AE-4D95-8CDA-3D667B79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II’s Call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B672D9-C18E-42A1-B89A-AE5F70740F4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 addition to the knights and nobles assembled at this council, whom does Urban call to join the crusade?</a:t>
            </a:r>
          </a:p>
          <a:p>
            <a:pPr lvl="1"/>
            <a:r>
              <a:rPr lang="en-US" dirty="0"/>
              <a:t>Robbers, those fighting with family members, mercenaries, and manual laborers </a:t>
            </a:r>
          </a:p>
        </p:txBody>
      </p:sp>
    </p:spTree>
    <p:extLst>
      <p:ext uri="{BB962C8B-B14F-4D97-AF65-F5344CB8AC3E}">
        <p14:creationId xmlns:p14="http://schemas.microsoft.com/office/powerpoint/2010/main" val="32690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31BC22-F38A-4DEF-B158-7EB62EDB2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think robbers, mercenaries, or peasants would find it attractive to join a crusade to the Middle East?</a:t>
            </a:r>
          </a:p>
        </p:txBody>
      </p:sp>
    </p:spTree>
    <p:extLst>
      <p:ext uri="{BB962C8B-B14F-4D97-AF65-F5344CB8AC3E}">
        <p14:creationId xmlns:p14="http://schemas.microsoft.com/office/powerpoint/2010/main" val="22077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3B46FF-0AE1-48D3-A56D-65E21B04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 103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D85D5-AEA4-4918-ADF5-021A52FE018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But what remains forever (vv. 17–18)?</a:t>
            </a:r>
          </a:p>
          <a:p>
            <a:pPr marL="315468" lvl="1" indent="0">
              <a:buNone/>
            </a:pPr>
            <a:r>
              <a:rPr lang="en-US" dirty="0"/>
              <a:t>God’s love/mercy toward to those who fear Him</a:t>
            </a:r>
          </a:p>
        </p:txBody>
      </p:sp>
    </p:spTree>
    <p:extLst>
      <p:ext uri="{BB962C8B-B14F-4D97-AF65-F5344CB8AC3E}">
        <p14:creationId xmlns:p14="http://schemas.microsoft.com/office/powerpoint/2010/main" val="34016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70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1DD07-AD47-4368-9DB9-45DF300CAD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Out of the Cloister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2D859F-4F06-46AC-9BFB-798B9429CD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11</a:t>
            </a:r>
          </a:p>
        </p:txBody>
      </p:sp>
    </p:spTree>
    <p:extLst>
      <p:ext uri="{BB962C8B-B14F-4D97-AF65-F5344CB8AC3E}">
        <p14:creationId xmlns:p14="http://schemas.microsoft.com/office/powerpoint/2010/main" val="24097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19" y="285750"/>
            <a:ext cx="7000562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0 -1.009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AA56F3-06AA-4048-8277-4FFCB8B3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Dominic de Guzmán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E23C5-3C6E-48A9-8593-21EBC149A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28466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447C-5C5D-4A7D-A936-0A34C1A4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4000" b="0" dirty="0"/>
              <a:t>Divisions Between </a:t>
            </a:r>
            <a:br>
              <a:rPr lang="en-US" sz="4000" b="0" dirty="0"/>
            </a:br>
            <a:r>
              <a:rPr lang="en-US" sz="4000" b="0" dirty="0"/>
              <a:t>the Church and the People:</a:t>
            </a:r>
            <a:br>
              <a:rPr lang="en-US" sz="4000" b="0" dirty="0"/>
            </a:br>
            <a:r>
              <a:rPr lang="en-US" sz="8000" dirty="0"/>
              <a:t>Wealth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358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E3B0-F7BE-418D-A97D-46F5A8EA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Wealthy Believers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9264B-3237-4809-87E3-9A016695A4B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According to Proverbs 14:31 and 17:5, what do we do when oppressing or mocking the poor?</a:t>
            </a:r>
          </a:p>
          <a:p>
            <a:pPr lvl="1"/>
            <a:r>
              <a:rPr lang="en-US" dirty="0"/>
              <a:t>We insult/disrespect God.</a:t>
            </a:r>
          </a:p>
        </p:txBody>
      </p:sp>
    </p:spTree>
    <p:extLst>
      <p:ext uri="{BB962C8B-B14F-4D97-AF65-F5344CB8AC3E}">
        <p14:creationId xmlns:p14="http://schemas.microsoft.com/office/powerpoint/2010/main" val="14570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E3B0-F7BE-418D-A97D-46F5A8EA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Wealthy Believers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9264B-3237-4809-87E3-9A016695A4B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teaching from Christ did the apostle relate (Acts 20:35)?</a:t>
            </a:r>
          </a:p>
          <a:p>
            <a:pPr lvl="1"/>
            <a:r>
              <a:rPr lang="en-US" dirty="0"/>
              <a:t>It’s more blessed to give than to receive.</a:t>
            </a:r>
          </a:p>
        </p:txBody>
      </p:sp>
    </p:spTree>
    <p:extLst>
      <p:ext uri="{BB962C8B-B14F-4D97-AF65-F5344CB8AC3E}">
        <p14:creationId xmlns:p14="http://schemas.microsoft.com/office/powerpoint/2010/main" val="34844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E3B0-F7BE-418D-A97D-46F5A8EA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Wealthy Believers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9264B-3237-4809-87E3-9A016695A4B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 also 1 Timothy 6:17–19. What attitude should we avoid (v. 17)?</a:t>
            </a:r>
          </a:p>
          <a:p>
            <a:pPr lvl="1"/>
            <a:r>
              <a:rPr lang="en-US" dirty="0"/>
              <a:t>Pride or arrogance, trusting in uncertain riches </a:t>
            </a:r>
          </a:p>
        </p:txBody>
      </p:sp>
    </p:spTree>
    <p:extLst>
      <p:ext uri="{BB962C8B-B14F-4D97-AF65-F5344CB8AC3E}">
        <p14:creationId xmlns:p14="http://schemas.microsoft.com/office/powerpoint/2010/main" val="36940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0937-F630-44A2-9A30-7292A8056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 2:1–9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A4776-89A8-46D5-B00B-73C0FBFC32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41463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447C-5C5D-4A7D-A936-0A34C1A4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4000" b="0" dirty="0"/>
              <a:t>Divisions Between </a:t>
            </a:r>
            <a:br>
              <a:rPr lang="en-US" sz="4000" b="0" dirty="0"/>
            </a:br>
            <a:r>
              <a:rPr lang="en-US" sz="4000" b="0" dirty="0"/>
              <a:t>the Church and the People:</a:t>
            </a:r>
            <a:br>
              <a:rPr lang="en-US" sz="4000" b="0" dirty="0"/>
            </a:br>
            <a:r>
              <a:rPr lang="en-US" sz="8000" dirty="0"/>
              <a:t>Education and </a:t>
            </a:r>
            <a:br>
              <a:rPr lang="en-US" sz="8000" dirty="0"/>
            </a:br>
            <a:r>
              <a:rPr lang="en-US" sz="8000" dirty="0"/>
              <a:t>Privilege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5581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3B46FF-0AE1-48D3-A56D-65E21B04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 103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D85D5-AEA4-4918-ADF5-021A52FE018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And what does God rule (v. 19)?</a:t>
            </a:r>
          </a:p>
          <a:p>
            <a:pPr marL="315468" lvl="1" indent="0">
              <a:buNone/>
            </a:pPr>
            <a:r>
              <a:rPr lang="en-US" dirty="0"/>
              <a:t>All / everything</a:t>
            </a:r>
          </a:p>
        </p:txBody>
      </p:sp>
    </p:spTree>
    <p:extLst>
      <p:ext uri="{BB962C8B-B14F-4D97-AF65-F5344CB8AC3E}">
        <p14:creationId xmlns:p14="http://schemas.microsoft.com/office/powerpoint/2010/main" val="12512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67B9-8DCD-48CC-AFA9-28D8D940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Privilege and Christianity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8B48D-EFB1-4E2B-8696-9806FB42E8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 1 Corinthians 1:26–29, Paul explains that God can use foolish and weak things to shame the wise and the strong. Why (v. 29)?</a:t>
            </a:r>
          </a:p>
          <a:p>
            <a:pPr lvl="1"/>
            <a:r>
              <a:rPr lang="en-US" dirty="0"/>
              <a:t>So that no one could brag in God’s presence </a:t>
            </a:r>
          </a:p>
        </p:txBody>
      </p:sp>
    </p:spTree>
    <p:extLst>
      <p:ext uri="{BB962C8B-B14F-4D97-AF65-F5344CB8AC3E}">
        <p14:creationId xmlns:p14="http://schemas.microsoft.com/office/powerpoint/2010/main" val="6570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67B9-8DCD-48CC-AFA9-28D8D940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Corinthians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8B48D-EFB1-4E2B-8696-9806FB42E8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According to verse 1, what is one result of knowledge?</a:t>
            </a:r>
          </a:p>
          <a:p>
            <a:pPr lvl="1"/>
            <a:r>
              <a:rPr lang="en-US" dirty="0"/>
              <a:t>It puffs up—it can make us arrogant. </a:t>
            </a:r>
          </a:p>
        </p:txBody>
      </p:sp>
    </p:spTree>
    <p:extLst>
      <p:ext uri="{BB962C8B-B14F-4D97-AF65-F5344CB8AC3E}">
        <p14:creationId xmlns:p14="http://schemas.microsoft.com/office/powerpoint/2010/main" val="69602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67B9-8DCD-48CC-AFA9-28D8D940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Corinthians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8B48D-EFB1-4E2B-8696-9806FB42E8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But what does love do (v. 1)?</a:t>
            </a:r>
          </a:p>
          <a:p>
            <a:pPr lvl="1"/>
            <a:r>
              <a:rPr lang="en-US" dirty="0"/>
              <a:t>It builds up.</a:t>
            </a:r>
          </a:p>
        </p:txBody>
      </p:sp>
    </p:spTree>
    <p:extLst>
      <p:ext uri="{BB962C8B-B14F-4D97-AF65-F5344CB8AC3E}">
        <p14:creationId xmlns:p14="http://schemas.microsoft.com/office/powerpoint/2010/main" val="16555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67B9-8DCD-48CC-AFA9-28D8D940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Privilege and Christianity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8B48D-EFB1-4E2B-8696-9806FB42E8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And according to 1 Corinthians 13:2, what do we gain from all gifts, knowledge, and faith—if we don’t have love?</a:t>
            </a:r>
          </a:p>
          <a:p>
            <a:pPr lvl="1"/>
            <a:r>
              <a:rPr lang="en-US" dirty="0"/>
              <a:t>Nothing </a:t>
            </a:r>
          </a:p>
        </p:txBody>
      </p:sp>
    </p:spTree>
    <p:extLst>
      <p:ext uri="{BB962C8B-B14F-4D97-AF65-F5344CB8AC3E}">
        <p14:creationId xmlns:p14="http://schemas.microsoft.com/office/powerpoint/2010/main" val="16942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0988B-F7E7-4A47-9B6D-7A8E67BD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Wealth, Power, </a:t>
            </a:r>
            <a:br>
              <a:rPr lang="en-US" dirty="0"/>
            </a:br>
            <a:r>
              <a:rPr lang="en-US" dirty="0"/>
              <a:t>and Evil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A5CFF-7019-4226-8AE5-AB458EBE0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149174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7D7CF-F0B7-4A6B-8B6E-C2353ECE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 of the Mendicant Orders</a:t>
            </a:r>
          </a:p>
        </p:txBody>
      </p:sp>
    </p:spTree>
    <p:extLst>
      <p:ext uri="{BB962C8B-B14F-4D97-AF65-F5344CB8AC3E}">
        <p14:creationId xmlns:p14="http://schemas.microsoft.com/office/powerpoint/2010/main" val="56330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834B0-9934-4E36-9BBD-C889C633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Benedict of </a:t>
            </a:r>
            <a:r>
              <a:rPr lang="en-US" dirty="0" err="1"/>
              <a:t>Nursia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EF5B7-5D10-4839-98EA-08FB1CA77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34812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E9D67-33F3-440D-9E58-844843CB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30C71-B2AA-4A24-8B10-295139343E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29059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344D-538B-4A7A-835A-BE13A5931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Legacy of the Mendicant 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E98C3-0CEE-4F2D-A08C-6E2B3B9240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28275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A4F48-FF10-434C-BD80-4ECF1A676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Duty to </a:t>
            </a:r>
            <a:br>
              <a:rPr lang="en-US" dirty="0"/>
            </a:br>
            <a:r>
              <a:rPr lang="en-US" dirty="0"/>
              <a:t>Reach Out</a:t>
            </a:r>
          </a:p>
        </p:txBody>
      </p:sp>
    </p:spTree>
    <p:extLst>
      <p:ext uri="{BB962C8B-B14F-4D97-AF65-F5344CB8AC3E}">
        <p14:creationId xmlns:p14="http://schemas.microsoft.com/office/powerpoint/2010/main" val="33333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A4F04C-F9F6-4E3F-8810-E33D044AE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you summarize Daniel 4:34–35?</a:t>
            </a:r>
          </a:p>
        </p:txBody>
      </p:sp>
    </p:spTree>
    <p:extLst>
      <p:ext uri="{BB962C8B-B14F-4D97-AF65-F5344CB8AC3E}">
        <p14:creationId xmlns:p14="http://schemas.microsoft.com/office/powerpoint/2010/main" val="1248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BEE9C-FB09-4725-A630-CD2EA187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F60F7-40D9-4EFA-9692-5916B4E56FE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is the inheritance of those who serve God (v. 34)?</a:t>
            </a:r>
          </a:p>
          <a:p>
            <a:pPr lvl="1"/>
            <a:r>
              <a:rPr lang="en-US" dirty="0"/>
              <a:t>His kingdom</a:t>
            </a:r>
          </a:p>
        </p:txBody>
      </p:sp>
    </p:spTree>
    <p:extLst>
      <p:ext uri="{BB962C8B-B14F-4D97-AF65-F5344CB8AC3E}">
        <p14:creationId xmlns:p14="http://schemas.microsoft.com/office/powerpoint/2010/main" val="10050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BEE9C-FB09-4725-A630-CD2EA187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F60F7-40D9-4EFA-9692-5916B4E56FE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Why does the King reward believers who help people in need (v. 40)?</a:t>
            </a:r>
          </a:p>
          <a:p>
            <a:pPr lvl="1"/>
            <a:r>
              <a:rPr lang="en-US" dirty="0"/>
              <a:t>To help those people is to serve God </a:t>
            </a:r>
          </a:p>
        </p:txBody>
      </p:sp>
    </p:spTree>
    <p:extLst>
      <p:ext uri="{BB962C8B-B14F-4D97-AF65-F5344CB8AC3E}">
        <p14:creationId xmlns:p14="http://schemas.microsoft.com/office/powerpoint/2010/main" val="30261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1F19E-38AF-47CB-82CB-A80E1ED69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gifts have you seen people in this class use to help others? How have they encouraged you?</a:t>
            </a:r>
          </a:p>
        </p:txBody>
      </p:sp>
    </p:spTree>
    <p:extLst>
      <p:ext uri="{BB962C8B-B14F-4D97-AF65-F5344CB8AC3E}">
        <p14:creationId xmlns:p14="http://schemas.microsoft.com/office/powerpoint/2010/main" val="20460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19BA5-0929-48B0-8186-74E98DFD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Rule </a:t>
            </a:r>
            <a:br>
              <a:rPr lang="en-US" dirty="0"/>
            </a:br>
            <a:r>
              <a:rPr lang="en-US" dirty="0"/>
              <a:t>of Francis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A4DEF-CAE0-4793-892D-425D28005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</p:spTree>
    <p:extLst>
      <p:ext uri="{BB962C8B-B14F-4D97-AF65-F5344CB8AC3E}">
        <p14:creationId xmlns:p14="http://schemas.microsoft.com/office/powerpoint/2010/main" val="36183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EC4B62-E06A-4054-BA21-91199815F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you notice the reference to Matthew 25:34–40 in these excerpts? </a:t>
            </a:r>
          </a:p>
        </p:txBody>
      </p:sp>
    </p:spTree>
    <p:extLst>
      <p:ext uri="{BB962C8B-B14F-4D97-AF65-F5344CB8AC3E}">
        <p14:creationId xmlns:p14="http://schemas.microsoft.com/office/powerpoint/2010/main" val="31557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FE94-3751-432B-901F-26F6A55B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Rule of Francis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7CE49-4268-4484-B582-E5B854C429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47800" y="1200150"/>
            <a:ext cx="6248400" cy="3867150"/>
          </a:xfrm>
        </p:spPr>
        <p:txBody>
          <a:bodyPr>
            <a:normAutofit fontScale="92500"/>
          </a:bodyPr>
          <a:lstStyle/>
          <a:p>
            <a:r>
              <a:rPr lang="en-US" dirty="0"/>
              <a:t>What statements do you think guard against some of the corruptions of the Roman Catholic Church?</a:t>
            </a:r>
          </a:p>
          <a:p>
            <a:pPr lvl="1"/>
            <a:r>
              <a:rPr lang="en-US" dirty="0"/>
              <a:t>The friars couldn’t own property or even accept money for work. They couldn’t debate with people, at least not harshly.</a:t>
            </a:r>
          </a:p>
        </p:txBody>
      </p:sp>
    </p:spTree>
    <p:extLst>
      <p:ext uri="{BB962C8B-B14F-4D97-AF65-F5344CB8AC3E}">
        <p14:creationId xmlns:p14="http://schemas.microsoft.com/office/powerpoint/2010/main" val="12218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668ECC-4486-468E-9ACD-0FC783C23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think these restrictions went too far?</a:t>
            </a:r>
          </a:p>
        </p:txBody>
      </p:sp>
    </p:spTree>
    <p:extLst>
      <p:ext uri="{BB962C8B-B14F-4D97-AF65-F5344CB8AC3E}">
        <p14:creationId xmlns:p14="http://schemas.microsoft.com/office/powerpoint/2010/main" val="117572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C1F9-CF52-4051-96C0-36A483A70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Rule of Francis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D96BE-43B8-456D-9FDA-2BBE7484D52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statements show that this order intended to minister to people directly?</a:t>
            </a:r>
          </a:p>
          <a:p>
            <a:pPr lvl="1"/>
            <a:r>
              <a:rPr lang="en-US" dirty="0"/>
              <a:t>The rule included notes on traveling, working, and helping the sick.</a:t>
            </a:r>
          </a:p>
        </p:txBody>
      </p:sp>
    </p:spTree>
    <p:extLst>
      <p:ext uri="{BB962C8B-B14F-4D97-AF65-F5344CB8AC3E}">
        <p14:creationId xmlns:p14="http://schemas.microsoft.com/office/powerpoint/2010/main" val="22409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F1438-5EB1-4483-913E-6085038AB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similarities do you notice between this rule and the ministry of Christ and the apostles?</a:t>
            </a:r>
          </a:p>
          <a:p>
            <a:endParaRPr lang="en-US" dirty="0"/>
          </a:p>
          <a:p>
            <a:r>
              <a:rPr lang="en-US" dirty="0"/>
              <a:t>Any big differences? </a:t>
            </a:r>
          </a:p>
        </p:txBody>
      </p:sp>
    </p:spTree>
    <p:extLst>
      <p:ext uri="{BB962C8B-B14F-4D97-AF65-F5344CB8AC3E}">
        <p14:creationId xmlns:p14="http://schemas.microsoft.com/office/powerpoint/2010/main" val="34658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6F9E57-8AC2-46BB-911F-C125A036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think the advice given to preaching friars (Ch. 9) is helpful?</a:t>
            </a:r>
          </a:p>
          <a:p>
            <a:endParaRPr lang="en-US" dirty="0"/>
          </a:p>
          <a:p>
            <a:r>
              <a:rPr lang="en-US" dirty="0"/>
              <a:t>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34770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665EC-1198-4B1B-A5E5-E3E927394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did you find encouraging or challenging in Psalm 103?</a:t>
            </a:r>
          </a:p>
        </p:txBody>
      </p:sp>
    </p:spTree>
    <p:extLst>
      <p:ext uri="{BB962C8B-B14F-4D97-AF65-F5344CB8AC3E}">
        <p14:creationId xmlns:p14="http://schemas.microsoft.com/office/powerpoint/2010/main" val="103863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F10BE-4B6C-49F9-9832-32CC212C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Messages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382EB-6DE9-44D7-AB5B-FF4CD8599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20218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35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90B7B-9C80-4B7B-8EB8-201CAC15BB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Turbulent Darkness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AAD0F-3DF4-41DF-9FAA-66CB1B17CD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12</a:t>
            </a:r>
          </a:p>
        </p:txBody>
      </p:sp>
    </p:spTree>
    <p:extLst>
      <p:ext uri="{BB962C8B-B14F-4D97-AF65-F5344CB8AC3E}">
        <p14:creationId xmlns:p14="http://schemas.microsoft.com/office/powerpoint/2010/main" val="324810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362" y="285750"/>
            <a:ext cx="6987276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6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0 -1.009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EAE490-8B92-4BCE-B3EA-2734D146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Fourteenth Century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04A42-3A75-40B4-B72B-0C92445E8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11524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5F0A-4047-464E-B2E6-77EC2291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Tales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3C58F-294B-4AF0-950D-EB774AC2F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28661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5F0A-4047-464E-B2E6-77EC2291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Bubonic Plague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3C58F-294B-4AF0-950D-EB774AC2F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40096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5F0A-4047-464E-B2E6-77EC2291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Quarantine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3C58F-294B-4AF0-950D-EB774AC2F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0273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5F0A-4047-464E-B2E6-77EC2291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Joan of Arc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3C58F-294B-4AF0-950D-EB774AC2F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25525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5F0A-4047-464E-B2E6-77EC2291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of the End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3C58F-294B-4AF0-950D-EB774AC2F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6803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B009AB-F244-4FEA-B22F-0AD73F97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Fall and </a:t>
            </a:r>
            <a:br>
              <a:rPr lang="en-US" dirty="0"/>
            </a:br>
            <a:r>
              <a:rPr lang="en-US" dirty="0"/>
              <a:t>Rise of Rome</a:t>
            </a:r>
          </a:p>
        </p:txBody>
      </p:sp>
    </p:spTree>
    <p:extLst>
      <p:ext uri="{BB962C8B-B14F-4D97-AF65-F5344CB8AC3E}">
        <p14:creationId xmlns:p14="http://schemas.microsoft.com/office/powerpoint/2010/main" val="11465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DAE5-6AB3-4C5A-9B10-EB0A2130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Was </a:t>
            </a:r>
            <a:br>
              <a:rPr lang="en-US" dirty="0"/>
            </a:br>
            <a:r>
              <a:rPr lang="en-US" dirty="0"/>
              <a:t>the Church?</a:t>
            </a:r>
          </a:p>
        </p:txBody>
      </p:sp>
    </p:spTree>
    <p:extLst>
      <p:ext uri="{BB962C8B-B14F-4D97-AF65-F5344CB8AC3E}">
        <p14:creationId xmlns:p14="http://schemas.microsoft.com/office/powerpoint/2010/main" val="9843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BBEA6-5715-4FE2-8FFF-68501302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Avignon Papacy</a:t>
            </a:r>
          </a:p>
        </p:txBody>
      </p:sp>
    </p:spTree>
    <p:extLst>
      <p:ext uri="{BB962C8B-B14F-4D97-AF65-F5344CB8AC3E}">
        <p14:creationId xmlns:p14="http://schemas.microsoft.com/office/powerpoint/2010/main" val="152367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1D7CB-19D2-4DDD-9B94-63CDD5DD6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Babylonian Captivity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397DE-4BFE-4DFE-95A4-9BAE7DCB59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1509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ADB8-FDDA-445C-BEC5-C3336DC0D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Petrarca’s</a:t>
            </a:r>
            <a:r>
              <a:rPr lang="en-US" dirty="0"/>
              <a:t> 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839D0-EE16-4C74-9784-5D3F2FFF298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seems to be </a:t>
            </a:r>
            <a:r>
              <a:rPr lang="en-US" dirty="0" err="1"/>
              <a:t>Petrarca’s</a:t>
            </a:r>
            <a:r>
              <a:rPr lang="en-US" dirty="0"/>
              <a:t> biggest criticism of the curia in Avignon?</a:t>
            </a:r>
          </a:p>
          <a:p>
            <a:pPr lvl="1"/>
            <a:r>
              <a:rPr lang="en-US" dirty="0"/>
              <a:t>Likely hypocrisy and love of wealth </a:t>
            </a:r>
          </a:p>
        </p:txBody>
      </p:sp>
    </p:spTree>
    <p:extLst>
      <p:ext uri="{BB962C8B-B14F-4D97-AF65-F5344CB8AC3E}">
        <p14:creationId xmlns:p14="http://schemas.microsoft.com/office/powerpoint/2010/main" val="131927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2C2A90-8F7F-498F-82E6-AF4EADC78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lived in England during the Hundred Years’ War, what would you think of the Avignon Papacy?</a:t>
            </a:r>
          </a:p>
        </p:txBody>
      </p:sp>
    </p:spTree>
    <p:extLst>
      <p:ext uri="{BB962C8B-B14F-4D97-AF65-F5344CB8AC3E}">
        <p14:creationId xmlns:p14="http://schemas.microsoft.com/office/powerpoint/2010/main" val="12426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D92405-CB7A-48C9-973A-9F37CD6E6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the famine, plagues, and wars of the 1300s, how do you think common people viewed the opulence of the Avignon papacy?</a:t>
            </a:r>
          </a:p>
        </p:txBody>
      </p:sp>
    </p:spTree>
    <p:extLst>
      <p:ext uri="{BB962C8B-B14F-4D97-AF65-F5344CB8AC3E}">
        <p14:creationId xmlns:p14="http://schemas.microsoft.com/office/powerpoint/2010/main" val="11965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E0BEA9-020A-4BBC-A5F6-F3A741C05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advice would you offer believers discouraged by religious hypocrisy? </a:t>
            </a:r>
          </a:p>
        </p:txBody>
      </p:sp>
    </p:spTree>
    <p:extLst>
      <p:ext uri="{BB962C8B-B14F-4D97-AF65-F5344CB8AC3E}">
        <p14:creationId xmlns:p14="http://schemas.microsoft.com/office/powerpoint/2010/main" val="301542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18B1-271A-4C64-8041-2B4CA9C1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87633-FD3D-425A-894E-AE8753F40C6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According to verses 5–7, what did the Pharisees want from these rituals and titles?</a:t>
            </a:r>
          </a:p>
          <a:p>
            <a:pPr lvl="1"/>
            <a:r>
              <a:rPr lang="en-US" dirty="0"/>
              <a:t>They wanted to be seen by others (v. 5). They wanted attention and honor.</a:t>
            </a:r>
          </a:p>
        </p:txBody>
      </p:sp>
    </p:spTree>
    <p:extLst>
      <p:ext uri="{BB962C8B-B14F-4D97-AF65-F5344CB8AC3E}">
        <p14:creationId xmlns:p14="http://schemas.microsoft.com/office/powerpoint/2010/main" val="30311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18B1-271A-4C64-8041-2B4CA9C1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87633-FD3D-425A-894E-AE8753F40C6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 obsessing over insignificant rules, what did these leaders ignore (v. 23)?</a:t>
            </a:r>
          </a:p>
          <a:p>
            <a:pPr lvl="1"/>
            <a:r>
              <a:rPr lang="en-US" dirty="0"/>
              <a:t>Justice, mercy, and faith/faithfulness </a:t>
            </a:r>
          </a:p>
        </p:txBody>
      </p:sp>
    </p:spTree>
    <p:extLst>
      <p:ext uri="{BB962C8B-B14F-4D97-AF65-F5344CB8AC3E}">
        <p14:creationId xmlns:p14="http://schemas.microsoft.com/office/powerpoint/2010/main" val="24609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18B1-271A-4C64-8041-2B4CA9C1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87633-FD3D-425A-894E-AE8753F40C6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And by focusing on their appearance, what did they allow to grow inside (vv. 27–28)?</a:t>
            </a:r>
          </a:p>
          <a:p>
            <a:pPr lvl="1"/>
            <a:r>
              <a:rPr lang="en-US" dirty="0"/>
              <a:t>Death, uncleanness, hypocrisy, and wickedness/lawlessness</a:t>
            </a:r>
          </a:p>
        </p:txBody>
      </p:sp>
    </p:spTree>
    <p:extLst>
      <p:ext uri="{BB962C8B-B14F-4D97-AF65-F5344CB8AC3E}">
        <p14:creationId xmlns:p14="http://schemas.microsoft.com/office/powerpoint/2010/main" val="303959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C90CC0C5-DC96-4035-906E-A380A34B7B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9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18B1-271A-4C64-8041-2B4CA9C1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87633-FD3D-425A-894E-AE8753F40C6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then did Jesus tell His followers to do (vs. 2–3)?</a:t>
            </a:r>
          </a:p>
          <a:p>
            <a:pPr lvl="1"/>
            <a:r>
              <a:rPr lang="en-US" dirty="0"/>
              <a:t>Do what the Pharisees say to do—but don’t imitate their actions.</a:t>
            </a:r>
          </a:p>
        </p:txBody>
      </p:sp>
    </p:spTree>
    <p:extLst>
      <p:ext uri="{BB962C8B-B14F-4D97-AF65-F5344CB8AC3E}">
        <p14:creationId xmlns:p14="http://schemas.microsoft.com/office/powerpoint/2010/main" val="20108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BD37CC-29B5-4FFE-9C62-A1743A039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think church leaders face a greater temptation for hypocrisy?</a:t>
            </a:r>
          </a:p>
          <a:p>
            <a:endParaRPr lang="en-US" dirty="0"/>
          </a:p>
          <a:p>
            <a:r>
              <a:rPr lang="en-US" dirty="0"/>
              <a:t>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9615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C8129-53CD-4311-8413-084BF686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Western Schism</a:t>
            </a:r>
          </a:p>
        </p:txBody>
      </p:sp>
    </p:spTree>
    <p:extLst>
      <p:ext uri="{BB962C8B-B14F-4D97-AF65-F5344CB8AC3E}">
        <p14:creationId xmlns:p14="http://schemas.microsoft.com/office/powerpoint/2010/main" val="165646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57DDF-12B3-4C5B-9D47-FCAFBD9A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Catherine of Siena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D2AD2-49F5-4AFF-9230-46ACB74347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42252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808EF-F762-45A0-9D24-990C81B28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Popes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56DD5-3BF1-435B-8DE4-EAC587B9C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998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452" y="285750"/>
            <a:ext cx="5177096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0 -0.9691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map&#10;&#10;Description generated with high confidence">
            <a:extLst>
              <a:ext uri="{FF2B5EF4-FFF2-40B4-BE49-F238E27FC236}">
                <a16:creationId xmlns:a16="http://schemas.microsoft.com/office/drawing/2014/main" id="{8CA5BAFF-CD61-4335-8F6C-67DA41AC8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4B21EA-1847-4957-A546-8A7684E08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the bad attitudes of James 4 reveal themselves in the Church disputes of the 1300s?</a:t>
            </a:r>
          </a:p>
        </p:txBody>
      </p:sp>
    </p:spTree>
    <p:extLst>
      <p:ext uri="{BB962C8B-B14F-4D97-AF65-F5344CB8AC3E}">
        <p14:creationId xmlns:p14="http://schemas.microsoft.com/office/powerpoint/2010/main" val="340795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E5F823-8708-4718-BDF6-ED213DE19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Conflicts Today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AE2D78-8076-4CDD-B40E-88FF43876E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27482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08B5-1693-40B5-9B45-0B803215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Henry Knighton on Wycliffe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1847A-8691-4A65-859A-CB67EF794D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0203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FD9235-26BD-4E14-966F-44AF8B55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of the Old</a:t>
            </a:r>
          </a:p>
        </p:txBody>
      </p:sp>
    </p:spTree>
    <p:extLst>
      <p:ext uri="{BB962C8B-B14F-4D97-AF65-F5344CB8AC3E}">
        <p14:creationId xmlns:p14="http://schemas.microsoft.com/office/powerpoint/2010/main" val="5683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E4851-AD4B-4041-9F9A-DD4A1F50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Sparks of the Reformation</a:t>
            </a:r>
          </a:p>
        </p:txBody>
      </p:sp>
    </p:spTree>
    <p:extLst>
      <p:ext uri="{BB962C8B-B14F-4D97-AF65-F5344CB8AC3E}">
        <p14:creationId xmlns:p14="http://schemas.microsoft.com/office/powerpoint/2010/main" val="4665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81E7-84C3-4FBF-8F0B-DA0792AC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6000" dirty="0"/>
              <a:t>John Wycliffe</a:t>
            </a:r>
          </a:p>
        </p:txBody>
      </p:sp>
      <p:pic>
        <p:nvPicPr>
          <p:cNvPr id="4" name="Picture 3" descr="A drawing of a person&#10;&#10;Description generated with high confidence">
            <a:extLst>
              <a:ext uri="{FF2B5EF4-FFF2-40B4-BE49-F238E27FC236}">
                <a16:creationId xmlns:a16="http://schemas.microsoft.com/office/drawing/2014/main" id="{1891228E-692C-460C-886D-5E9C46A7E7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257175"/>
            <a:ext cx="3305882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81E7-84C3-4FBF-8F0B-DA0792AC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6000" dirty="0"/>
              <a:t>John Hus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91228E-692C-460C-886D-5E9C46A7E7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300528"/>
            <a:ext cx="3305882" cy="45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A76AE2-EFFD-4D03-A3CC-3027D538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Indulgences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80C9F-2598-4709-8A54-36C6F8FD47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39435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FCE26D-3042-420A-A459-A5B435DB8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think the teachings of Wycliffe and Hus were so offensive to the Catholic Church?</a:t>
            </a:r>
          </a:p>
        </p:txBody>
      </p:sp>
    </p:spTree>
    <p:extLst>
      <p:ext uri="{BB962C8B-B14F-4D97-AF65-F5344CB8AC3E}">
        <p14:creationId xmlns:p14="http://schemas.microsoft.com/office/powerpoint/2010/main" val="29444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A200-90E9-45EC-909F-1D6FFBA0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Final Goodbye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5A8B3-F2BA-4EE6-ACF9-C83B1E2582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</p:spTree>
    <p:extLst>
      <p:ext uri="{BB962C8B-B14F-4D97-AF65-F5344CB8AC3E}">
        <p14:creationId xmlns:p14="http://schemas.microsoft.com/office/powerpoint/2010/main" val="9164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4DC2A-73DE-4CD4-AA97-A21779BDA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you summarize Hus’s thoughts?</a:t>
            </a:r>
          </a:p>
        </p:txBody>
      </p:sp>
    </p:spTree>
    <p:extLst>
      <p:ext uri="{BB962C8B-B14F-4D97-AF65-F5344CB8AC3E}">
        <p14:creationId xmlns:p14="http://schemas.microsoft.com/office/powerpoint/2010/main" val="23675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901E0D-79A2-437E-9B51-1FF019450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think John Hus asked for prayer, even if he assumed he would die anyway?</a:t>
            </a:r>
          </a:p>
        </p:txBody>
      </p:sp>
    </p:spTree>
    <p:extLst>
      <p:ext uri="{BB962C8B-B14F-4D97-AF65-F5344CB8AC3E}">
        <p14:creationId xmlns:p14="http://schemas.microsoft.com/office/powerpoint/2010/main" val="32450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C04F5E-4D76-4D71-ABA8-65E621B65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think Hus meant by his last plea—to “preserve in the truth of God”?</a:t>
            </a:r>
          </a:p>
        </p:txBody>
      </p:sp>
    </p:spTree>
    <p:extLst>
      <p:ext uri="{BB962C8B-B14F-4D97-AF65-F5344CB8AC3E}">
        <p14:creationId xmlns:p14="http://schemas.microsoft.com/office/powerpoint/2010/main" val="378290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40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98844389-1CF7-47FA-B034-561770A4FB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4559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51797-B560-47C1-AEC6-817960D63F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Light </a:t>
            </a:r>
            <a:br>
              <a:rPr lang="en-US" dirty="0"/>
            </a:br>
            <a:r>
              <a:rPr lang="en-US" dirty="0"/>
              <a:t>of the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8B94A-87E4-4332-8636-107D08DADB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13</a:t>
            </a:r>
          </a:p>
        </p:txBody>
      </p:sp>
    </p:spTree>
    <p:extLst>
      <p:ext uri="{BB962C8B-B14F-4D97-AF65-F5344CB8AC3E}">
        <p14:creationId xmlns:p14="http://schemas.microsoft.com/office/powerpoint/2010/main" val="41236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19" y="133350"/>
            <a:ext cx="7000562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08642E-6 L 0 -0.909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8243-AA3C-43D5-8EAC-D96EF772A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Martin 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B55E7-DE93-4261-B0F4-E811CAD8A1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4432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A169-9C53-4100-B6C0-DC11AF3E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Hussite Wars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157D7-653F-4200-8B7C-922E41AA0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24373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45EB3-B5D7-49B9-8824-88381C12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Following </a:t>
            </a:r>
            <a:br>
              <a:rPr lang="en-US" dirty="0"/>
            </a:br>
            <a:r>
              <a:rPr lang="en-US" dirty="0"/>
              <a:t>the Light</a:t>
            </a:r>
          </a:p>
        </p:txBody>
      </p:sp>
    </p:spTree>
    <p:extLst>
      <p:ext uri="{BB962C8B-B14F-4D97-AF65-F5344CB8AC3E}">
        <p14:creationId xmlns:p14="http://schemas.microsoft.com/office/powerpoint/2010/main" val="19488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EBC30-B1D9-4C69-B9D7-4A2319D4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John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9002B-EED6-48CC-A4B1-73F71186953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 verses 1–2, John says that he and the other apostles have seen, heard, and even touched the “Word of Life.” Who do you think he means by this?</a:t>
            </a:r>
          </a:p>
          <a:p>
            <a:pPr lvl="1"/>
            <a:r>
              <a:rPr lang="en-US" dirty="0"/>
              <a:t>The apostle refers to Jesus Christ. </a:t>
            </a:r>
          </a:p>
        </p:txBody>
      </p:sp>
    </p:spTree>
    <p:extLst>
      <p:ext uri="{BB962C8B-B14F-4D97-AF65-F5344CB8AC3E}">
        <p14:creationId xmlns:p14="http://schemas.microsoft.com/office/powerpoint/2010/main" val="51617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419B-1FBB-4850-B002-8256E1718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1:1–5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C37A5-0EDF-4D19-9D4E-51246FE03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27531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EBC30-B1D9-4C69-B9D7-4A2319D4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John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9002B-EED6-48CC-A4B1-73F71186953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And because they’ve met this Word, what do the apostles do now (vv. 3–4)?</a:t>
            </a:r>
          </a:p>
          <a:p>
            <a:pPr marL="315468" lvl="1" indent="0">
              <a:buNone/>
            </a:pPr>
            <a:r>
              <a:rPr lang="en-US" dirty="0"/>
              <a:t>Teach and write about what they’ve learned, so that others can know the Father and His Son</a:t>
            </a:r>
          </a:p>
        </p:txBody>
      </p:sp>
    </p:spTree>
    <p:extLst>
      <p:ext uri="{BB962C8B-B14F-4D97-AF65-F5344CB8AC3E}">
        <p14:creationId xmlns:p14="http://schemas.microsoft.com/office/powerpoint/2010/main" val="4011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40BC1-CE10-4EBA-AFCB-25BBD116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Luke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DFB40-D199-4B74-B3E3-2EB8FC3E9C5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According to verse 28, who are blessed?</a:t>
            </a:r>
          </a:p>
          <a:p>
            <a:pPr lvl="1"/>
            <a:r>
              <a:rPr lang="en-US" dirty="0"/>
              <a:t>Those who hear the word of God and keep/obey it</a:t>
            </a:r>
          </a:p>
        </p:txBody>
      </p:sp>
    </p:spTree>
    <p:extLst>
      <p:ext uri="{BB962C8B-B14F-4D97-AF65-F5344CB8AC3E}">
        <p14:creationId xmlns:p14="http://schemas.microsoft.com/office/powerpoint/2010/main" val="420690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40BC1-CE10-4EBA-AFCB-25BBD116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Luke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DFB40-D199-4B74-B3E3-2EB8FC3E9C5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But what do many people look for instead (v. 29)?</a:t>
            </a:r>
          </a:p>
          <a:p>
            <a:pPr lvl="1"/>
            <a:r>
              <a:rPr lang="en-US" dirty="0"/>
              <a:t>A sign </a:t>
            </a:r>
          </a:p>
        </p:txBody>
      </p:sp>
    </p:spTree>
    <p:extLst>
      <p:ext uri="{BB962C8B-B14F-4D97-AF65-F5344CB8AC3E}">
        <p14:creationId xmlns:p14="http://schemas.microsoft.com/office/powerpoint/2010/main" val="93700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3258C8-046D-40B8-97B2-A8C1FB53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 of the New</a:t>
            </a:r>
          </a:p>
        </p:txBody>
      </p:sp>
    </p:spTree>
    <p:extLst>
      <p:ext uri="{BB962C8B-B14F-4D97-AF65-F5344CB8AC3E}">
        <p14:creationId xmlns:p14="http://schemas.microsoft.com/office/powerpoint/2010/main" val="295512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40BC1-CE10-4EBA-AFCB-25BBD116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Luke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DFB40-D199-4B74-B3E3-2EB8FC3E9C5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imagery does Jesus then use to describe the truth of God’s Word (v. 33)?</a:t>
            </a:r>
          </a:p>
          <a:p>
            <a:pPr lvl="1"/>
            <a:r>
              <a:rPr lang="en-US" dirty="0"/>
              <a:t>A lamp/light</a:t>
            </a:r>
          </a:p>
        </p:txBody>
      </p:sp>
    </p:spTree>
    <p:extLst>
      <p:ext uri="{BB962C8B-B14F-4D97-AF65-F5344CB8AC3E}">
        <p14:creationId xmlns:p14="http://schemas.microsoft.com/office/powerpoint/2010/main" val="1903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40BC1-CE10-4EBA-AFCB-25BBD116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Luke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DFB40-D199-4B74-B3E3-2EB8FC3E9C5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happens if we do not focus on this light (vv. 34–35)?</a:t>
            </a:r>
          </a:p>
          <a:p>
            <a:pPr lvl="1"/>
            <a:r>
              <a:rPr lang="en-US" dirty="0"/>
              <a:t>We will be filled with darkness. </a:t>
            </a:r>
          </a:p>
        </p:txBody>
      </p:sp>
    </p:spTree>
    <p:extLst>
      <p:ext uri="{BB962C8B-B14F-4D97-AF65-F5344CB8AC3E}">
        <p14:creationId xmlns:p14="http://schemas.microsoft.com/office/powerpoint/2010/main" val="38360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13DAEB-464A-4599-AABA-316BC8CC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Obstacles to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4D713-0B7E-405A-8F65-9E51CA4591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6818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C26F-B7B5-496B-BE51-FFD764765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Darkness </a:t>
            </a:r>
            <a:br>
              <a:rPr lang="en-US" dirty="0"/>
            </a:br>
            <a:r>
              <a:rPr lang="en-US" dirty="0"/>
              <a:t>Before Dawn</a:t>
            </a:r>
          </a:p>
        </p:txBody>
      </p:sp>
    </p:spTree>
    <p:extLst>
      <p:ext uri="{BB962C8B-B14F-4D97-AF65-F5344CB8AC3E}">
        <p14:creationId xmlns:p14="http://schemas.microsoft.com/office/powerpoint/2010/main" val="10755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C627-CBB4-46E9-B970-BA354902E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Julius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CD32E-5C3E-4224-898B-DA4723FC2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93963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493F-00BC-4BA5-BAA6-B52F244A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Julius Excluded from Heaven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DE57D-47C5-432D-B7DA-1EFD1826A1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234523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83CE0C-0D5D-4F6D-9B6D-6D67D4A3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Religious Corruption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68944-9C77-4D1B-B413-40A01FCA89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44256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AF8E-CC34-4C11-BC91-0210155D2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Word Rises</a:t>
            </a:r>
          </a:p>
        </p:txBody>
      </p:sp>
    </p:spTree>
    <p:extLst>
      <p:ext uri="{BB962C8B-B14F-4D97-AF65-F5344CB8AC3E}">
        <p14:creationId xmlns:p14="http://schemas.microsoft.com/office/powerpoint/2010/main" val="163148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87F0-C4CC-4EFF-95F3-6D612E97E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Outsourcing </a:t>
            </a:r>
            <a:br>
              <a:rPr lang="en-US" dirty="0"/>
            </a:br>
            <a:r>
              <a:rPr lang="en-US" dirty="0"/>
              <a:t>Our Beliefs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67296-B675-4D82-843F-EC81884ACC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1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96536-D3CD-4111-A72B-FE6C88DC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Promise of the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92A6B-5451-44E6-B5A6-66A2A4BF34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Matthew 5:17–18</a:t>
            </a:r>
          </a:p>
          <a:p>
            <a:pPr lvl="1"/>
            <a:r>
              <a:rPr lang="en-US" dirty="0"/>
              <a:t>Nothing in the Law will pass away—everything will be accomplished. </a:t>
            </a:r>
          </a:p>
        </p:txBody>
      </p:sp>
    </p:spTree>
    <p:extLst>
      <p:ext uri="{BB962C8B-B14F-4D97-AF65-F5344CB8AC3E}">
        <p14:creationId xmlns:p14="http://schemas.microsoft.com/office/powerpoint/2010/main" val="161482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AFF7-1741-4122-9BB6-8B34FE364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Light for the </a:t>
            </a:r>
            <a:br>
              <a:rPr lang="en-US" dirty="0"/>
            </a:br>
            <a:r>
              <a:rPr lang="en-US" dirty="0"/>
              <a:t>Dark 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8F550-7590-4843-A85F-CB8261DDE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8</a:t>
            </a:r>
          </a:p>
        </p:txBody>
      </p:sp>
    </p:spTree>
    <p:extLst>
      <p:ext uri="{BB962C8B-B14F-4D97-AF65-F5344CB8AC3E}">
        <p14:creationId xmlns:p14="http://schemas.microsoft.com/office/powerpoint/2010/main" val="20777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1A3875-2D87-4ABC-9A54-F76EF7DD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 the Books</a:t>
            </a:r>
          </a:p>
        </p:txBody>
      </p:sp>
    </p:spTree>
    <p:extLst>
      <p:ext uri="{BB962C8B-B14F-4D97-AF65-F5344CB8AC3E}">
        <p14:creationId xmlns:p14="http://schemas.microsoft.com/office/powerpoint/2010/main" val="29210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96536-D3CD-4111-A72B-FE6C88DC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Promise of the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92A6B-5451-44E6-B5A6-66A2A4BF34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1 Peter 1:22–25 (cf. Isaiah 40:6–8)</a:t>
            </a:r>
          </a:p>
          <a:p>
            <a:pPr lvl="1"/>
            <a:r>
              <a:rPr lang="en-US" dirty="0"/>
              <a:t>The Word of the Lord remains/abides forever.</a:t>
            </a:r>
          </a:p>
        </p:txBody>
      </p:sp>
    </p:spTree>
    <p:extLst>
      <p:ext uri="{BB962C8B-B14F-4D97-AF65-F5344CB8AC3E}">
        <p14:creationId xmlns:p14="http://schemas.microsoft.com/office/powerpoint/2010/main" val="41011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F2693-8F7D-4944-A428-F7FC241B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 and the Law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071DB-08D4-41FB-8C7D-0C8097D90C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35717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C04F-3049-430A-A37B-934F281F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 </a:t>
            </a:r>
            <a:br>
              <a:rPr lang="en-US" dirty="0"/>
            </a:br>
            <a:r>
              <a:rPr lang="en-US" dirty="0"/>
              <a:t>His Hand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BEFBE-85C4-4E43-9B89-F8D9AA37F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59502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C4F9E-9FCA-4A2F-A6A7-700289CEA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Heralds of </a:t>
            </a:r>
            <a:br>
              <a:rPr lang="en-US" dirty="0"/>
            </a:br>
            <a:r>
              <a:rPr lang="en-US" dirty="0"/>
              <a:t>the Light</a:t>
            </a:r>
          </a:p>
        </p:txBody>
      </p:sp>
    </p:spTree>
    <p:extLst>
      <p:ext uri="{BB962C8B-B14F-4D97-AF65-F5344CB8AC3E}">
        <p14:creationId xmlns:p14="http://schemas.microsoft.com/office/powerpoint/2010/main" val="41043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 up of a map&#10;&#10;Description generated with high confidence">
            <a:extLst>
              <a:ext uri="{FF2B5EF4-FFF2-40B4-BE49-F238E27FC236}">
                <a16:creationId xmlns:a16="http://schemas.microsoft.com/office/drawing/2014/main" id="{6FBAB173-8ECD-4AF8-B904-B7CC177314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85460-F244-403E-A82F-AFD0FB3D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Erasmus’s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CBB59-3105-4A6A-BACF-0E8D0F9708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30419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D689-9AE0-4A51-A6AA-EF44C55A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Trent on the Vulgate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8E26C-F7DD-4BBB-A833-725722492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22778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9EA91-88E6-4C48-9A12-C56CAC092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Romans 1:17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97BA-1DC3-4122-99FA-1C04391E79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95377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CCBD2-C951-4B93-B4CE-F4FCEAC4A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Luther’s Arguments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55A77-10DB-4E92-AC27-12E3CEF062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  <p:pic>
        <p:nvPicPr>
          <p:cNvPr id="5" name="Picture 4" descr="A close up of a church&#10;&#10;Description generated with very high confidence">
            <a:extLst>
              <a:ext uri="{FF2B5EF4-FFF2-40B4-BE49-F238E27FC236}">
                <a16:creationId xmlns:a16="http://schemas.microsoft.com/office/drawing/2014/main" id="{7F21C47B-25A2-4DEA-B36C-1CA9EEC733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762000"/>
            <a:ext cx="3669963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6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E56FF0-A5BE-4FD5-9803-A29F878F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Hebrews 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17F913-E431-4552-B2E4-67685EB3E36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 verse 12, what imagery does the writer use to picture the Word of God?</a:t>
            </a:r>
          </a:p>
          <a:p>
            <a:pPr lvl="1"/>
            <a:r>
              <a:rPr lang="en-US" dirty="0"/>
              <a:t>It’s living, active—sharper than a double-edged sword.</a:t>
            </a:r>
          </a:p>
        </p:txBody>
      </p:sp>
    </p:spTree>
    <p:extLst>
      <p:ext uri="{BB962C8B-B14F-4D97-AF65-F5344CB8AC3E}">
        <p14:creationId xmlns:p14="http://schemas.microsoft.com/office/powerpoint/2010/main" val="39331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8F7B9E-8086-4510-B9EC-9C471135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Proverbs 21:1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BE2482-F00B-4651-876D-580687AC9D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27074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E56FF0-A5BE-4FD5-9803-A29F878F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Hebrews 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17F913-E431-4552-B2E4-67685EB3E36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can the Word do (v. 12)?</a:t>
            </a:r>
          </a:p>
          <a:p>
            <a:pPr lvl="1"/>
            <a:r>
              <a:rPr lang="en-US" dirty="0"/>
              <a:t>Reveal the divisions of soul and spirit; interact with our thoughts and intentions</a:t>
            </a:r>
          </a:p>
        </p:txBody>
      </p:sp>
    </p:spTree>
    <p:extLst>
      <p:ext uri="{BB962C8B-B14F-4D97-AF65-F5344CB8AC3E}">
        <p14:creationId xmlns:p14="http://schemas.microsoft.com/office/powerpoint/2010/main" val="40625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E56FF0-A5BE-4FD5-9803-A29F878F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Hebrews 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17F913-E431-4552-B2E4-67685EB3E36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Can anyone hide from this power (v. 13)?</a:t>
            </a:r>
          </a:p>
          <a:p>
            <a:pPr lvl="1"/>
            <a:r>
              <a:rPr lang="en-US" dirty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0519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2BAF-A26C-4176-8981-E92CADE7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 in </a:t>
            </a:r>
            <a:br>
              <a:rPr lang="en-US" dirty="0"/>
            </a:br>
            <a:r>
              <a:rPr lang="en-US" dirty="0"/>
              <a:t>the Word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911DA-D7A7-4730-BFB5-01E5AC794B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  <p:pic>
        <p:nvPicPr>
          <p:cNvPr id="5" name="Picture 4" descr="An old photo of a person&#10;&#10;Description generated with high confidence">
            <a:extLst>
              <a:ext uri="{FF2B5EF4-FFF2-40B4-BE49-F238E27FC236}">
                <a16:creationId xmlns:a16="http://schemas.microsoft.com/office/drawing/2014/main" id="{8E0F11C6-D3B7-49F2-9813-F722DC01A4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024" y="180975"/>
            <a:ext cx="3726176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6C98E-1C4B-4A70-A8F7-2E987469F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you agree with Erasmus’s take on the preconditions for the gospel?</a:t>
            </a:r>
          </a:p>
        </p:txBody>
      </p:sp>
    </p:spTree>
    <p:extLst>
      <p:ext uri="{BB962C8B-B14F-4D97-AF65-F5344CB8AC3E}">
        <p14:creationId xmlns:p14="http://schemas.microsoft.com/office/powerpoint/2010/main" val="32137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0F4E7B-ADFD-4BFF-AB7E-67B548042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your knowledge of the culture in Erasmus’s day, what statements do you think people found surprising?</a:t>
            </a:r>
          </a:p>
        </p:txBody>
      </p:sp>
    </p:spTree>
    <p:extLst>
      <p:ext uri="{BB962C8B-B14F-4D97-AF65-F5344CB8AC3E}">
        <p14:creationId xmlns:p14="http://schemas.microsoft.com/office/powerpoint/2010/main" val="12458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ADD593-63E8-4F3C-9A34-54EA31028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Erasmus seemed to want the words of Scripture to be as common to people as folk songs and traveler’s tales.</a:t>
            </a:r>
          </a:p>
          <a:p>
            <a:endParaRPr lang="en-US" dirty="0"/>
          </a:p>
          <a:p>
            <a:r>
              <a:rPr lang="en-US" dirty="0"/>
              <a:t>Why do you think that some would find that idea disrespectful?</a:t>
            </a:r>
          </a:p>
        </p:txBody>
      </p:sp>
    </p:spTree>
    <p:extLst>
      <p:ext uri="{BB962C8B-B14F-4D97-AF65-F5344CB8AC3E}">
        <p14:creationId xmlns:p14="http://schemas.microsoft.com/office/powerpoint/2010/main" val="6420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596F90-4E66-418B-94F1-B5EA9377B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did you think of Erasmus’s last point—the one comparing statues of Christ to His depiction in the Word? </a:t>
            </a:r>
          </a:p>
        </p:txBody>
      </p:sp>
    </p:spTree>
    <p:extLst>
      <p:ext uri="{BB962C8B-B14F-4D97-AF65-F5344CB8AC3E}">
        <p14:creationId xmlns:p14="http://schemas.microsoft.com/office/powerpoint/2010/main" val="19805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D062-0B5C-44DB-A7DA-B00BD011C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 78:1–4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D0BCD-4BFE-454D-85C4-616AAB433A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Final Note:</a:t>
            </a:r>
          </a:p>
        </p:txBody>
      </p:sp>
    </p:spTree>
    <p:extLst>
      <p:ext uri="{BB962C8B-B14F-4D97-AF65-F5344CB8AC3E}">
        <p14:creationId xmlns:p14="http://schemas.microsoft.com/office/powerpoint/2010/main" val="129640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99AC43-358E-4FD3-A7AB-011BFCAA2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think God has blessed His children through our current government? </a:t>
            </a:r>
          </a:p>
        </p:txBody>
      </p:sp>
    </p:spTree>
    <p:extLst>
      <p:ext uri="{BB962C8B-B14F-4D97-AF65-F5344CB8AC3E}">
        <p14:creationId xmlns:p14="http://schemas.microsoft.com/office/powerpoint/2010/main" val="16304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042945-533E-4E15-AAC7-EBA9DAD33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Romans 13:1–7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7BF60-6E36-40B4-9A77-B95CC322A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15901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3CD37B-CD8C-474C-909E-07DD2F56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 119:145–160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EE4716-0A76-455E-A312-D9FB60640DA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would you describe the psalmist’s attitude toward God’s law?</a:t>
            </a:r>
          </a:p>
          <a:p>
            <a:pPr marL="315468" lvl="1" indent="0">
              <a:buNone/>
            </a:pPr>
            <a:r>
              <a:rPr lang="en-US" dirty="0"/>
              <a:t>Confidence, hope, faith</a:t>
            </a:r>
          </a:p>
        </p:txBody>
      </p:sp>
    </p:spTree>
    <p:extLst>
      <p:ext uri="{BB962C8B-B14F-4D97-AF65-F5344CB8AC3E}">
        <p14:creationId xmlns:p14="http://schemas.microsoft.com/office/powerpoint/2010/main" val="41725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3CD37B-CD8C-474C-909E-07DD2F56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 119:145–160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EE4716-0A76-455E-A312-D9FB60640DA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 evil people react toward these same commands (vv. 150, 155)?</a:t>
            </a:r>
          </a:p>
          <a:p>
            <a:pPr marL="315468" lvl="1" indent="0">
              <a:buNone/>
            </a:pPr>
            <a:r>
              <a:rPr lang="en-US" dirty="0"/>
              <a:t>They are far from the law/statutes. </a:t>
            </a:r>
          </a:p>
        </p:txBody>
      </p:sp>
    </p:spTree>
    <p:extLst>
      <p:ext uri="{BB962C8B-B14F-4D97-AF65-F5344CB8AC3E}">
        <p14:creationId xmlns:p14="http://schemas.microsoft.com/office/powerpoint/2010/main" val="29180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3CD37B-CD8C-474C-909E-07DD2F56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 119:145–160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EE4716-0A76-455E-A312-D9FB60640DA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does this psalm claim about God’s Word (vv. 152, 160)?</a:t>
            </a:r>
          </a:p>
          <a:p>
            <a:pPr marL="315468" lvl="1" indent="0">
              <a:buNone/>
            </a:pPr>
            <a:r>
              <a:rPr lang="en-US" dirty="0"/>
              <a:t>They are true, and they will endure forever.</a:t>
            </a:r>
          </a:p>
        </p:txBody>
      </p:sp>
    </p:spTree>
    <p:extLst>
      <p:ext uri="{BB962C8B-B14F-4D97-AF65-F5344CB8AC3E}">
        <p14:creationId xmlns:p14="http://schemas.microsoft.com/office/powerpoint/2010/main" val="853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C5074E-C023-4E1A-9EB6-7404553C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 17:15–19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AF6FB-F93E-4AC2-8D99-F5FBDE5C9C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18603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99AC43-358E-4FD3-A7AB-011BFCAA2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 these passages teach us about God’s power?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Job 34:16–20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Psalm 2:1­–4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Acts 2:22­–24</a:t>
            </a:r>
          </a:p>
        </p:txBody>
      </p:sp>
    </p:spTree>
    <p:extLst>
      <p:ext uri="{BB962C8B-B14F-4D97-AF65-F5344CB8AC3E}">
        <p14:creationId xmlns:p14="http://schemas.microsoft.com/office/powerpoint/2010/main" val="13363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74E541-EDF0-4CA1-B654-9D6DBB29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 Alfred’s Handbook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2A712-480C-409D-AE1D-4F5B5893C8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</p:spTree>
    <p:extLst>
      <p:ext uri="{BB962C8B-B14F-4D97-AF65-F5344CB8AC3E}">
        <p14:creationId xmlns:p14="http://schemas.microsoft.com/office/powerpoint/2010/main" val="32903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19" y="133350"/>
            <a:ext cx="7000562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08642E-6 L 0 -0.9395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E35650-2373-4871-8228-D1610CA9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Alfred the Great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FF9409-D90E-4FB2-91C1-91EC403FA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29619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C83E8-353A-4E68-9729-2902F8143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did you think of Alfred’s “handbook”?</a:t>
            </a:r>
          </a:p>
        </p:txBody>
      </p:sp>
    </p:spTree>
    <p:extLst>
      <p:ext uri="{BB962C8B-B14F-4D97-AF65-F5344CB8AC3E}">
        <p14:creationId xmlns:p14="http://schemas.microsoft.com/office/powerpoint/2010/main" val="33411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5EDB3-9B91-4959-A45F-4E2E230AF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 you think is the difference between learning the “flowers” of Scripture and studying the broad framework?</a:t>
            </a:r>
          </a:p>
        </p:txBody>
      </p:sp>
    </p:spTree>
    <p:extLst>
      <p:ext uri="{BB962C8B-B14F-4D97-AF65-F5344CB8AC3E}">
        <p14:creationId xmlns:p14="http://schemas.microsoft.com/office/powerpoint/2010/main" val="15755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14D291-3D2C-4271-8CF1-75EC882CF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would Alfred want to translate Scripture from Latin into West Saxon?</a:t>
            </a:r>
          </a:p>
        </p:txBody>
      </p:sp>
    </p:spTree>
    <p:extLst>
      <p:ext uri="{BB962C8B-B14F-4D97-AF65-F5344CB8AC3E}">
        <p14:creationId xmlns:p14="http://schemas.microsoft.com/office/powerpoint/2010/main" val="38918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83D466-641C-403D-A272-3051CB60E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think a Latin translation of the Bible was valuable during this time?</a:t>
            </a:r>
          </a:p>
        </p:txBody>
      </p:sp>
    </p:spTree>
    <p:extLst>
      <p:ext uri="{BB962C8B-B14F-4D97-AF65-F5344CB8AC3E}">
        <p14:creationId xmlns:p14="http://schemas.microsoft.com/office/powerpoint/2010/main" val="28749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1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49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AFF7-1741-4122-9BB6-8B34FE364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Christendom Divided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8F550-7590-4843-A85F-CB8261DDE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9</a:t>
            </a:r>
          </a:p>
        </p:txBody>
      </p:sp>
    </p:spTree>
    <p:extLst>
      <p:ext uri="{BB962C8B-B14F-4D97-AF65-F5344CB8AC3E}">
        <p14:creationId xmlns:p14="http://schemas.microsoft.com/office/powerpoint/2010/main" val="41245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19" y="285750"/>
            <a:ext cx="7000562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0 -0.9987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BECA29-A23C-4A6D-8CE6-48A3E1BCE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16, 1054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1AA66-7779-4E4D-90ED-D272304870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25377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8D5699-5D08-4623-BB19-246153E8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Alcuin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C41C3-2B1A-40ED-874D-3FF1A5AA2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18350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close up of a map&#10;&#10;Description generated with high confidence">
            <a:extLst>
              <a:ext uri="{FF2B5EF4-FFF2-40B4-BE49-F238E27FC236}">
                <a16:creationId xmlns:a16="http://schemas.microsoft.com/office/drawing/2014/main" id="{62A9C885-0B89-4808-8183-4CC0DFBF20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921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C7E41E-0DD3-4536-B75D-EFF53665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Christians Disagree</a:t>
            </a:r>
          </a:p>
        </p:txBody>
      </p:sp>
    </p:spTree>
    <p:extLst>
      <p:ext uri="{BB962C8B-B14F-4D97-AF65-F5344CB8AC3E}">
        <p14:creationId xmlns:p14="http://schemas.microsoft.com/office/powerpoint/2010/main" val="10650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D542C1-25D8-4812-A68A-AC548428F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Galatians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0C7CC-E793-4577-A43D-1859FF2192F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Why did Peter suddenly stop eating with the Gentiles (v. 12)?</a:t>
            </a:r>
          </a:p>
          <a:p>
            <a:pPr lvl="1"/>
            <a:r>
              <a:rPr lang="en-US" dirty="0"/>
              <a:t>He feared those who promoted Jewish customs as a necessary part of Christianity. </a:t>
            </a:r>
          </a:p>
        </p:txBody>
      </p:sp>
    </p:spTree>
    <p:extLst>
      <p:ext uri="{BB962C8B-B14F-4D97-AF65-F5344CB8AC3E}">
        <p14:creationId xmlns:p14="http://schemas.microsoft.com/office/powerpoint/2010/main" val="23250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D542C1-25D8-4812-A68A-AC548428F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Galatians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0C7CC-E793-4577-A43D-1859FF2192F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How did this decision in </a:t>
            </a:r>
            <a:r>
              <a:rPr lang="en-US" dirty="0" err="1"/>
              <a:t>uence</a:t>
            </a:r>
            <a:r>
              <a:rPr lang="en-US" dirty="0"/>
              <a:t> others (v. 13)?</a:t>
            </a:r>
          </a:p>
          <a:p>
            <a:pPr lvl="1"/>
            <a:r>
              <a:rPr lang="en-US" dirty="0"/>
              <a:t>Other Jews and even Barnabas joined his hypocrisy. </a:t>
            </a:r>
          </a:p>
        </p:txBody>
      </p:sp>
    </p:spTree>
    <p:extLst>
      <p:ext uri="{BB962C8B-B14F-4D97-AF65-F5344CB8AC3E}">
        <p14:creationId xmlns:p14="http://schemas.microsoft.com/office/powerpoint/2010/main" val="11376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D542C1-25D8-4812-A68A-AC548428F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Galatians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0C7CC-E793-4577-A43D-1859FF2192F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Read verse 14 and state in your own words why Peter’s actions were wrong.</a:t>
            </a:r>
          </a:p>
          <a:p>
            <a:pPr lvl="1"/>
            <a:r>
              <a:rPr lang="en-US" dirty="0"/>
              <a:t>His behavior contradicted the gospel, which removes barriers between Jews and Gentiles. Why should Peter show preference to a group because of their ethnicity, especially when he ignored Jewish customs before?</a:t>
            </a:r>
          </a:p>
        </p:txBody>
      </p:sp>
    </p:spTree>
    <p:extLst>
      <p:ext uri="{BB962C8B-B14F-4D97-AF65-F5344CB8AC3E}">
        <p14:creationId xmlns:p14="http://schemas.microsoft.com/office/powerpoint/2010/main" val="40347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B0106F-3276-4B8E-BB41-C7646DF4B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Acts 10:9–16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376C5E-001D-4AC3-8978-EB0D93653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7514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8FE0-F93E-42B7-B843-D71643AA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 vs. Uniformity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CF3EA-42E4-416C-8618-9B3AE7F0F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5791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6075CA-A95B-4044-BD97-07CFC4C1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Christians Fight</a:t>
            </a:r>
          </a:p>
        </p:txBody>
      </p:sp>
    </p:spTree>
    <p:extLst>
      <p:ext uri="{BB962C8B-B14F-4D97-AF65-F5344CB8AC3E}">
        <p14:creationId xmlns:p14="http://schemas.microsoft.com/office/powerpoint/2010/main" val="411587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F0A1B7-E24C-4453-B1A2-516E04F4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Conflict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3A793-3560-4226-A4B6-EFACBEC339C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1 Corinthians 1:10–13</a:t>
            </a:r>
          </a:p>
          <a:p>
            <a:pPr marL="484632" lvl="1" indent="-640080"/>
            <a:r>
              <a:rPr lang="en-US" dirty="0"/>
              <a:t>B. Tribalism</a:t>
            </a:r>
            <a:r>
              <a:rPr lang="en-US" b="0" dirty="0"/>
              <a:t>—Holding to a name or group blindly, without understanding doctrine</a:t>
            </a:r>
          </a:p>
        </p:txBody>
      </p:sp>
    </p:spTree>
    <p:extLst>
      <p:ext uri="{BB962C8B-B14F-4D97-AF65-F5344CB8AC3E}">
        <p14:creationId xmlns:p14="http://schemas.microsoft.com/office/powerpoint/2010/main" val="37823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F0A1B7-E24C-4453-B1A2-516E04F4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Conflict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3A793-3560-4226-A4B6-EFACBEC339C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Colossians 2:16–19</a:t>
            </a:r>
          </a:p>
          <a:p>
            <a:pPr marL="484632" lvl="1" indent="-640080"/>
            <a:r>
              <a:rPr lang="en-US" dirty="0"/>
              <a:t>A. Ritualism and Asceticism</a:t>
            </a:r>
            <a:r>
              <a:rPr lang="en-US" b="0" dirty="0"/>
              <a:t>—Insisting that certain traditions are as important as Scripture; viewing suffering as a form of spiritual discipline</a:t>
            </a:r>
          </a:p>
        </p:txBody>
      </p:sp>
    </p:spTree>
    <p:extLst>
      <p:ext uri="{BB962C8B-B14F-4D97-AF65-F5344CB8AC3E}">
        <p14:creationId xmlns:p14="http://schemas.microsoft.com/office/powerpoint/2010/main" val="398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0F4B89-2030-4076-8471-3CCBB478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Bede the Venerable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A9F389-C452-412B-BBA7-FEEF2E1A66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8534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F0A1B7-E24C-4453-B1A2-516E04F4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Conflict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3A793-3560-4226-A4B6-EFACBEC339C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Titus 3:9</a:t>
            </a:r>
          </a:p>
          <a:p>
            <a:pPr marL="484632" lvl="1" indent="-640080"/>
            <a:r>
              <a:rPr lang="en-US" dirty="0"/>
              <a:t>C. Combativeness—</a:t>
            </a:r>
            <a:r>
              <a:rPr lang="en-US" b="0" dirty="0"/>
              <a:t>Arguing over absurd, insignificant points and theological mysteries</a:t>
            </a:r>
          </a:p>
        </p:txBody>
      </p:sp>
    </p:spTree>
    <p:extLst>
      <p:ext uri="{BB962C8B-B14F-4D97-AF65-F5344CB8AC3E}">
        <p14:creationId xmlns:p14="http://schemas.microsoft.com/office/powerpoint/2010/main" val="19593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F0A1B7-E24C-4453-B1A2-516E04F4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Conflict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3A793-3560-4226-A4B6-EFACBEC339C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James 4:1–10</a:t>
            </a:r>
          </a:p>
          <a:p>
            <a:pPr marL="484632" lvl="1" indent="-640080"/>
            <a:r>
              <a:rPr lang="en-US" dirty="0"/>
              <a:t>D. Pride and Greed</a:t>
            </a:r>
            <a:r>
              <a:rPr lang="en-US" b="0" dirty="0"/>
              <a:t>—Allowing ambition and the desire for wealth to replace the worship of God</a:t>
            </a:r>
          </a:p>
        </p:txBody>
      </p:sp>
    </p:spTree>
    <p:extLst>
      <p:ext uri="{BB962C8B-B14F-4D97-AF65-F5344CB8AC3E}">
        <p14:creationId xmlns:p14="http://schemas.microsoft.com/office/powerpoint/2010/main" val="11291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B6BECF0F-1493-4BC9-8152-05BD3C507A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" y="23710"/>
            <a:ext cx="6324600" cy="50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D1C579-8547-4D0C-92B8-BE1F665B3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Filioque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D80EB-6848-492E-879E-CEC8060F41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42136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C8B6B4-F8B7-47A3-953F-8942B1752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Gregorian and Julian Calendars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E23E61-02EA-40E0-AE64-FCA3D15BF4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357240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8D5E25-EAF1-44E7-8790-6EC42167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Fruits </a:t>
            </a:r>
            <a:br>
              <a:rPr lang="en-US" dirty="0"/>
            </a:br>
            <a:r>
              <a:rPr lang="en-US" dirty="0"/>
              <a:t>of Wisdom</a:t>
            </a:r>
          </a:p>
        </p:txBody>
      </p:sp>
    </p:spTree>
    <p:extLst>
      <p:ext uri="{BB962C8B-B14F-4D97-AF65-F5344CB8AC3E}">
        <p14:creationId xmlns:p14="http://schemas.microsoft.com/office/powerpoint/2010/main" val="24378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7CF8F-989F-493E-98D3-62218E5E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6628-2EF3-4364-809A-BC4A8985110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is the source of envy and selfish ambition (v. 15)?</a:t>
            </a:r>
          </a:p>
          <a:p>
            <a:pPr lvl="1"/>
            <a:r>
              <a:rPr lang="en-US" dirty="0"/>
              <a:t>It is earthly and devilish. It does not come from above. </a:t>
            </a:r>
          </a:p>
        </p:txBody>
      </p:sp>
    </p:spTree>
    <p:extLst>
      <p:ext uri="{BB962C8B-B14F-4D97-AF65-F5344CB8AC3E}">
        <p14:creationId xmlns:p14="http://schemas.microsoft.com/office/powerpoint/2010/main" val="6732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7CF8F-989F-493E-98D3-62218E5E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6628-2EF3-4364-809A-BC4A8985110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According to verse 16, what follows those attitudes?</a:t>
            </a:r>
          </a:p>
          <a:p>
            <a:pPr lvl="1"/>
            <a:r>
              <a:rPr lang="en-US" dirty="0"/>
              <a:t>Disorder/confusion, every kind of vile/evil work </a:t>
            </a:r>
          </a:p>
        </p:txBody>
      </p:sp>
    </p:spTree>
    <p:extLst>
      <p:ext uri="{BB962C8B-B14F-4D97-AF65-F5344CB8AC3E}">
        <p14:creationId xmlns:p14="http://schemas.microsoft.com/office/powerpoint/2010/main" val="266153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6628-2EF3-4364-809A-BC4A89851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true, godly wisdom reveal itself in us? Note verses 13 and 17, and explain in your own words.</a:t>
            </a:r>
          </a:p>
        </p:txBody>
      </p:sp>
    </p:spTree>
    <p:extLst>
      <p:ext uri="{BB962C8B-B14F-4D97-AF65-F5344CB8AC3E}">
        <p14:creationId xmlns:p14="http://schemas.microsoft.com/office/powerpoint/2010/main" val="34074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B7CF8F-989F-493E-98D3-62218E5E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6628-2EF3-4364-809A-BC4A8985110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results from this wisdom?</a:t>
            </a:r>
          </a:p>
          <a:p>
            <a:pPr lvl="1"/>
            <a:r>
              <a:rPr lang="en-US" dirty="0"/>
              <a:t>Righteousness grown in peace </a:t>
            </a:r>
          </a:p>
        </p:txBody>
      </p:sp>
    </p:spTree>
    <p:extLst>
      <p:ext uri="{BB962C8B-B14F-4D97-AF65-F5344CB8AC3E}">
        <p14:creationId xmlns:p14="http://schemas.microsoft.com/office/powerpoint/2010/main" val="6186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382B8-5BEA-4FEC-A59B-CADC333B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responsibilities do we have toward civil authorities? </a:t>
            </a:r>
          </a:p>
        </p:txBody>
      </p:sp>
    </p:spTree>
    <p:extLst>
      <p:ext uri="{BB962C8B-B14F-4D97-AF65-F5344CB8AC3E}">
        <p14:creationId xmlns:p14="http://schemas.microsoft.com/office/powerpoint/2010/main" val="39596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7E39D-80B6-4EE9-91BC-F7DD9394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4E986-5D77-42FE-9868-357CFA9C2E2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If we wish to pursue God’s calling for believers, what attitudes should we maintain (vv. 2–3)? </a:t>
            </a:r>
          </a:p>
          <a:p>
            <a:pPr lvl="1"/>
            <a:r>
              <a:rPr lang="en-US" dirty="0"/>
              <a:t>Humility, meekness/gentleness, longsuffering/patience, love, and an eagerness to preserve unity. </a:t>
            </a:r>
          </a:p>
        </p:txBody>
      </p:sp>
    </p:spTree>
    <p:extLst>
      <p:ext uri="{BB962C8B-B14F-4D97-AF65-F5344CB8AC3E}">
        <p14:creationId xmlns:p14="http://schemas.microsoft.com/office/powerpoint/2010/main" val="1906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F6B9D-E49B-4F98-96C8-2049877C2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Paul’s list of essentials seem too simple or short? </a:t>
            </a:r>
          </a:p>
        </p:txBody>
      </p:sp>
    </p:spTree>
    <p:extLst>
      <p:ext uri="{BB962C8B-B14F-4D97-AF65-F5344CB8AC3E}">
        <p14:creationId xmlns:p14="http://schemas.microsoft.com/office/powerpoint/2010/main" val="31619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4E781B-609C-4F34-929C-7B3DA7026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things did you suggest that every Christian should believe?</a:t>
            </a:r>
          </a:p>
        </p:txBody>
      </p:sp>
    </p:spTree>
    <p:extLst>
      <p:ext uri="{BB962C8B-B14F-4D97-AF65-F5344CB8AC3E}">
        <p14:creationId xmlns:p14="http://schemas.microsoft.com/office/powerpoint/2010/main" val="40528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A9692D-1499-4F1A-83AB-3C4F68840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positions / practices could Christians disagree about—yet remain followers of Christ?</a:t>
            </a:r>
          </a:p>
        </p:txBody>
      </p:sp>
    </p:spTree>
    <p:extLst>
      <p:ext uri="{BB962C8B-B14F-4D97-AF65-F5344CB8AC3E}">
        <p14:creationId xmlns:p14="http://schemas.microsoft.com/office/powerpoint/2010/main" val="31561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8ED5F4-E662-47CD-8E30-67BFFE58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Hymn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 err="1"/>
              <a:t>Kassia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B5C89-4410-463B-9036-0AD506292A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  <p:pic>
        <p:nvPicPr>
          <p:cNvPr id="6" name="Picture 5" descr="A person taking a selfie&#10;&#10;Description generated with high confidence">
            <a:extLst>
              <a:ext uri="{FF2B5EF4-FFF2-40B4-BE49-F238E27FC236}">
                <a16:creationId xmlns:a16="http://schemas.microsoft.com/office/drawing/2014/main" id="{69DA1E75-E33E-4D90-A47B-FE63F52F1A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80975"/>
            <a:ext cx="354657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F013D0-4EA0-4524-8138-109B8967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Penitential Hymn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845EE3-596E-4AB7-B162-9D4861E524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30278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ACDB9-5EE1-4511-AD3C-C79785B09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 Luke 7:36–50 and </a:t>
            </a:r>
            <a:br>
              <a:rPr lang="en-US" dirty="0"/>
            </a:br>
            <a:r>
              <a:rPr lang="en-US" dirty="0"/>
              <a:t>John 12:1–8.</a:t>
            </a:r>
          </a:p>
          <a:p>
            <a:endParaRPr lang="en-US" dirty="0"/>
          </a:p>
          <a:p>
            <a:r>
              <a:rPr lang="en-US" dirty="0"/>
              <a:t>Do you think </a:t>
            </a:r>
            <a:r>
              <a:rPr lang="en-US" dirty="0" err="1"/>
              <a:t>Kassia</a:t>
            </a:r>
            <a:r>
              <a:rPr lang="en-US" dirty="0"/>
              <a:t> captures the meaning of Scripture? Why or why not? </a:t>
            </a:r>
          </a:p>
        </p:txBody>
      </p:sp>
    </p:spTree>
    <p:extLst>
      <p:ext uri="{BB962C8B-B14F-4D97-AF65-F5344CB8AC3E}">
        <p14:creationId xmlns:p14="http://schemas.microsoft.com/office/powerpoint/2010/main" val="17844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A3C4A5-ADEB-465B-B637-95F5CC2AF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what purpose would an assembly sing these lyrics during a service?</a:t>
            </a:r>
          </a:p>
        </p:txBody>
      </p:sp>
    </p:spTree>
    <p:extLst>
      <p:ext uri="{BB962C8B-B14F-4D97-AF65-F5344CB8AC3E}">
        <p14:creationId xmlns:p14="http://schemas.microsoft.com/office/powerpoint/2010/main" val="217800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F6B9D-E49B-4F98-96C8-2049877C2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think it might be helpful for people to acknowledge their sin—or at least their sinful nature—during a service?</a:t>
            </a:r>
          </a:p>
        </p:txBody>
      </p:sp>
    </p:spTree>
    <p:extLst>
      <p:ext uri="{BB962C8B-B14F-4D97-AF65-F5344CB8AC3E}">
        <p14:creationId xmlns:p14="http://schemas.microsoft.com/office/powerpoint/2010/main" val="7754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F6B9D-E49B-4F98-96C8-2049877C2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 the imagery </a:t>
            </a:r>
            <a:r>
              <a:rPr lang="en-US" dirty="0" err="1"/>
              <a:t>Kassia</a:t>
            </a:r>
            <a:r>
              <a:rPr lang="en-US" dirty="0"/>
              <a:t> uses. Why would she compare tears and rain?</a:t>
            </a:r>
          </a:p>
        </p:txBody>
      </p:sp>
    </p:spTree>
    <p:extLst>
      <p:ext uri="{BB962C8B-B14F-4D97-AF65-F5344CB8AC3E}">
        <p14:creationId xmlns:p14="http://schemas.microsoft.com/office/powerpoint/2010/main" val="138313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005846-3CE7-441D-826F-C5602047A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God Watching Over History</a:t>
            </a:r>
          </a:p>
        </p:txBody>
      </p:sp>
    </p:spTree>
    <p:extLst>
      <p:ext uri="{BB962C8B-B14F-4D97-AF65-F5344CB8AC3E}">
        <p14:creationId xmlns:p14="http://schemas.microsoft.com/office/powerpoint/2010/main" val="6187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50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8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AFF7-1741-4122-9BB6-8B34FE364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Crusades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8F550-7590-4843-A85F-CB8261DDE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10</a:t>
            </a:r>
          </a:p>
        </p:txBody>
      </p:sp>
    </p:spTree>
    <p:extLst>
      <p:ext uri="{BB962C8B-B14F-4D97-AF65-F5344CB8AC3E}">
        <p14:creationId xmlns:p14="http://schemas.microsoft.com/office/powerpoint/2010/main" val="283333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354" y="285750"/>
            <a:ext cx="7449292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0 -0.9691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1668E7-9999-4C9E-889A-B52AB25C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II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C1420-AB73-4F3B-894A-B4E5BAED2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75199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AA7A75B-4F57-4687-AFF7-F73CCC5E7A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963C81-7A77-4FCF-901D-C93CEFE30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Crusade</a:t>
            </a:r>
          </a:p>
        </p:txBody>
      </p:sp>
    </p:spTree>
    <p:extLst>
      <p:ext uri="{BB962C8B-B14F-4D97-AF65-F5344CB8AC3E}">
        <p14:creationId xmlns:p14="http://schemas.microsoft.com/office/powerpoint/2010/main" val="33600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4B06-CF30-4274-B520-6FEA4FCBC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Christians and Warfare</a:t>
            </a:r>
          </a:p>
        </p:txBody>
      </p:sp>
    </p:spTree>
    <p:extLst>
      <p:ext uri="{BB962C8B-B14F-4D97-AF65-F5344CB8AC3E}">
        <p14:creationId xmlns:p14="http://schemas.microsoft.com/office/powerpoint/2010/main" val="29152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0B519-31B7-4ADB-82EA-0A1E775D2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think of passages in the New Testament that encourage peace?</a:t>
            </a:r>
          </a:p>
        </p:txBody>
      </p:sp>
    </p:spTree>
    <p:extLst>
      <p:ext uri="{BB962C8B-B14F-4D97-AF65-F5344CB8AC3E}">
        <p14:creationId xmlns:p14="http://schemas.microsoft.com/office/powerpoint/2010/main" val="2317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D76B3A-8D53-4520-8E48-DA26AF3C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Warfare in the </a:t>
            </a:r>
            <a:br>
              <a:rPr lang="en-US" dirty="0"/>
            </a:br>
            <a:r>
              <a:rPr lang="en-US" dirty="0"/>
              <a:t>Old Testament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31151-0B56-4B26-92DF-2372A6BAC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9505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382B8-5BEA-4FEC-A59B-CADC333B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parts of our current civilization can be used for the good of God’s kingdom? </a:t>
            </a:r>
          </a:p>
        </p:txBody>
      </p:sp>
    </p:spTree>
    <p:extLst>
      <p:ext uri="{BB962C8B-B14F-4D97-AF65-F5344CB8AC3E}">
        <p14:creationId xmlns:p14="http://schemas.microsoft.com/office/powerpoint/2010/main" val="394020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CF8DC5-D66A-4207-AC12-A17B901CC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Peter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334B0E-A2D5-4444-9D9E-323A55C419C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According to verse 14, what does God allow government officials to do?</a:t>
            </a:r>
          </a:p>
          <a:p>
            <a:pPr lvl="1"/>
            <a:r>
              <a:rPr lang="en-US" dirty="0"/>
              <a:t>Punish those who do evil and praise those who do good.</a:t>
            </a:r>
          </a:p>
        </p:txBody>
      </p:sp>
    </p:spTree>
    <p:extLst>
      <p:ext uri="{BB962C8B-B14F-4D97-AF65-F5344CB8AC3E}">
        <p14:creationId xmlns:p14="http://schemas.microsoft.com/office/powerpoint/2010/main" val="41403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0C211-0643-4332-85EE-3AA712B68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should believers generally respond when someone does them wrong?</a:t>
            </a:r>
          </a:p>
        </p:txBody>
      </p:sp>
    </p:spTree>
    <p:extLst>
      <p:ext uri="{BB962C8B-B14F-4D97-AF65-F5344CB8AC3E}">
        <p14:creationId xmlns:p14="http://schemas.microsoft.com/office/powerpoint/2010/main" val="3681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A2FC2-50D3-4080-8523-C959C7456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this mean we allow ourselves to suffer harm for no good reason?</a:t>
            </a:r>
          </a:p>
          <a:p>
            <a:endParaRPr lang="en-US" dirty="0"/>
          </a:p>
          <a:p>
            <a:r>
              <a:rPr lang="en-US" dirty="0"/>
              <a:t>When should we prevent harm and pursue justice?</a:t>
            </a:r>
          </a:p>
        </p:txBody>
      </p:sp>
    </p:spTree>
    <p:extLst>
      <p:ext uri="{BB962C8B-B14F-4D97-AF65-F5344CB8AC3E}">
        <p14:creationId xmlns:p14="http://schemas.microsoft.com/office/powerpoint/2010/main" val="292531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A262B7-A4C0-481B-8759-E06372FBD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we gain by responding to mistreatment with kindness? What opportunities open to us?</a:t>
            </a:r>
          </a:p>
        </p:txBody>
      </p:sp>
    </p:spTree>
    <p:extLst>
      <p:ext uri="{BB962C8B-B14F-4D97-AF65-F5344CB8AC3E}">
        <p14:creationId xmlns:p14="http://schemas.microsoft.com/office/powerpoint/2010/main" val="294926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F655-2932-428A-80A9-CE7287A29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Christian Soldiers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626F9-3017-43F3-8959-E44B1ABD45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did Jesus say about the centurion who sought His help (Matt. 8:10)?</a:t>
            </a:r>
          </a:p>
          <a:p>
            <a:pPr lvl="1"/>
            <a:r>
              <a:rPr lang="en-US" dirty="0"/>
              <a:t>Jesus had not met anyone in Israel with greater faith. </a:t>
            </a:r>
          </a:p>
        </p:txBody>
      </p:sp>
    </p:spTree>
    <p:extLst>
      <p:ext uri="{BB962C8B-B14F-4D97-AF65-F5344CB8AC3E}">
        <p14:creationId xmlns:p14="http://schemas.microsoft.com/office/powerpoint/2010/main" val="23771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FACCE-DA0B-4A6B-B537-2DA40FA3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Christian Soldiers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A3434-3B8A-4B70-8E84-8AA5415BBD6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did the conversion of the centurion Cornelius prove to the believers in Jerusalem </a:t>
            </a:r>
            <a:br>
              <a:rPr lang="en-US" dirty="0"/>
            </a:br>
            <a:r>
              <a:rPr lang="en-US" dirty="0"/>
              <a:t>(Acts 10:45; 11:18)?</a:t>
            </a:r>
          </a:p>
          <a:p>
            <a:pPr lvl="1"/>
            <a:r>
              <a:rPr lang="en-US" dirty="0"/>
              <a:t>That God saves and offers His Spirit to Gentiles as well as Jews </a:t>
            </a:r>
          </a:p>
        </p:txBody>
      </p:sp>
    </p:spTree>
    <p:extLst>
      <p:ext uri="{BB962C8B-B14F-4D97-AF65-F5344CB8AC3E}">
        <p14:creationId xmlns:p14="http://schemas.microsoft.com/office/powerpoint/2010/main" val="36260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A871B4-A6AB-4E30-BF36-1BD2C1A47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think Jewish Christians would be surprised that God would save a Roman centurion?</a:t>
            </a:r>
          </a:p>
        </p:txBody>
      </p:sp>
    </p:spTree>
    <p:extLst>
      <p:ext uri="{BB962C8B-B14F-4D97-AF65-F5344CB8AC3E}">
        <p14:creationId xmlns:p14="http://schemas.microsoft.com/office/powerpoint/2010/main" val="41934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E5B0-28EC-4185-B066-144C479D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Luke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F7025-C93E-4BFD-B7E0-F4C2BA5B727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instruction does John specifically give soldiers (v. 14)?</a:t>
            </a:r>
          </a:p>
          <a:p>
            <a:pPr lvl="1"/>
            <a:r>
              <a:rPr lang="en-US" dirty="0"/>
              <a:t>Do not use your power to extort or mistreat people. Don’t accuse people falsely. Be content with your wages. </a:t>
            </a:r>
          </a:p>
        </p:txBody>
      </p:sp>
    </p:spTree>
    <p:extLst>
      <p:ext uri="{BB962C8B-B14F-4D97-AF65-F5344CB8AC3E}">
        <p14:creationId xmlns:p14="http://schemas.microsoft.com/office/powerpoint/2010/main" val="15825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E5B0-28EC-4185-B066-144C479D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Luke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F7025-C93E-4BFD-B7E0-F4C2BA5B727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 warning soldiers against the abuse of power, does John command them to quit the military?</a:t>
            </a:r>
          </a:p>
          <a:p>
            <a:pPr lvl="1"/>
            <a:r>
              <a:rPr lang="en-US" dirty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41986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C936-600D-40FA-B211-13E54ACB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Augustine’s </a:t>
            </a:r>
            <a:br>
              <a:rPr lang="en-US" dirty="0"/>
            </a:br>
            <a:r>
              <a:rPr lang="en-US" i="1" dirty="0"/>
              <a:t>Just War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9EBAD-ED3A-4378-A3A1-A2E3CE67F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0509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3B46FF-0AE1-48D3-A56D-65E21B04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 103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D85D5-AEA4-4918-ADF5-021A52FE018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Why does God not immediately judge us (vv. 10–14)?</a:t>
            </a:r>
          </a:p>
          <a:p>
            <a:pPr marL="315468" lvl="1" indent="0">
              <a:buNone/>
            </a:pPr>
            <a:r>
              <a:rPr lang="en-US" dirty="0"/>
              <a:t>He shows compassion, especially to those that fear Him. He understands our weakness.</a:t>
            </a:r>
          </a:p>
        </p:txBody>
      </p:sp>
    </p:spTree>
    <p:extLst>
      <p:ext uri="{BB962C8B-B14F-4D97-AF65-F5344CB8AC3E}">
        <p14:creationId xmlns:p14="http://schemas.microsoft.com/office/powerpoint/2010/main" val="24378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F781-2DAA-4F57-A9E6-BD9F486C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Europe to Jerusalem</a:t>
            </a:r>
          </a:p>
        </p:txBody>
      </p:sp>
    </p:spTree>
    <p:extLst>
      <p:ext uri="{BB962C8B-B14F-4D97-AF65-F5344CB8AC3E}">
        <p14:creationId xmlns:p14="http://schemas.microsoft.com/office/powerpoint/2010/main" val="12112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94D6A-FAB4-4B7F-ADF6-078D8FAF55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Knights Templar</a:t>
            </a:r>
          </a:p>
        </p:txBody>
      </p:sp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F93B502C-2B2A-48D7-BDB1-1BF37F5901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1588143"/>
            <a:ext cx="62865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41A4-B0C5-488B-850D-7E893A92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Crusades Come to Europe </a:t>
            </a:r>
          </a:p>
        </p:txBody>
      </p:sp>
    </p:spTree>
    <p:extLst>
      <p:ext uri="{BB962C8B-B14F-4D97-AF65-F5344CB8AC3E}">
        <p14:creationId xmlns:p14="http://schemas.microsoft.com/office/powerpoint/2010/main" val="999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93E5C-E591-4D18-9EB7-0D684E9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3CE4D-40D8-4D3F-9C9E-B71924D0A7D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Why did Jesus warn Peter to put away his sword (v. 52)?</a:t>
            </a:r>
          </a:p>
          <a:p>
            <a:pPr lvl="1"/>
            <a:r>
              <a:rPr lang="en-US" dirty="0"/>
              <a:t>People who take up the sword will die by the sword. </a:t>
            </a:r>
          </a:p>
        </p:txBody>
      </p:sp>
    </p:spTree>
    <p:extLst>
      <p:ext uri="{BB962C8B-B14F-4D97-AF65-F5344CB8AC3E}">
        <p14:creationId xmlns:p14="http://schemas.microsoft.com/office/powerpoint/2010/main" val="32301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9554-FAF3-45D9-85DD-B0FEA769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Truths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B0711-BC72-4B2D-822E-F0C6BD2DA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853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A7D9-FDDC-4E7E-B8E1-FFC05199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Christians and Deadly Force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C8EB2-4F80-4A1D-8FD2-F18EF41E58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8951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630B8-F328-40CF-8653-C65D8E1053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400" dirty="0"/>
              <a:t>Innocent III and the Albigensian Crusade</a:t>
            </a:r>
          </a:p>
        </p:txBody>
      </p:sp>
      <p:pic>
        <p:nvPicPr>
          <p:cNvPr id="5" name="Picture 4" descr="A person holding a guitar&#10;&#10;Description generated with high confidence">
            <a:extLst>
              <a:ext uri="{FF2B5EF4-FFF2-40B4-BE49-F238E27FC236}">
                <a16:creationId xmlns:a16="http://schemas.microsoft.com/office/drawing/2014/main" id="{0D7AA57C-E19F-446D-A454-7725D9F4C8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389" y="1521860"/>
            <a:ext cx="5035223" cy="34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0B8D1-8314-49E5-8A4F-86369979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Third Crusade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37E6C-3937-4732-84B8-D7CE0B7098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0670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44AD-C7C5-4FCF-A463-C65C7E96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9992C-3473-4C01-AF06-37E1A487DCA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Where do we find strength </a:t>
            </a:r>
            <a:br>
              <a:rPr lang="en-US" dirty="0"/>
            </a:br>
            <a:r>
              <a:rPr lang="en-US" dirty="0"/>
              <a:t>(v. 10)?</a:t>
            </a:r>
          </a:p>
          <a:p>
            <a:pPr lvl="1"/>
            <a:r>
              <a:rPr lang="en-US" dirty="0"/>
              <a:t>In the Lord—in His power</a:t>
            </a:r>
          </a:p>
        </p:txBody>
      </p:sp>
    </p:spTree>
    <p:extLst>
      <p:ext uri="{BB962C8B-B14F-4D97-AF65-F5344CB8AC3E}">
        <p14:creationId xmlns:p14="http://schemas.microsoft.com/office/powerpoint/2010/main" val="283149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44AD-C7C5-4FCF-A463-C65C7E96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9992C-3473-4C01-AF06-37E1A487DCA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Is the warfare of Christians primarily physical or spiritual </a:t>
            </a:r>
            <a:br>
              <a:rPr lang="en-US" dirty="0"/>
            </a:br>
            <a:r>
              <a:rPr lang="en-US" dirty="0"/>
              <a:t>(v. 12)?</a:t>
            </a:r>
          </a:p>
          <a:p>
            <a:pPr lvl="1"/>
            <a:r>
              <a:rPr lang="en-US" dirty="0"/>
              <a:t>Spiritual </a:t>
            </a:r>
          </a:p>
        </p:txBody>
      </p:sp>
    </p:spTree>
    <p:extLst>
      <p:ext uri="{BB962C8B-B14F-4D97-AF65-F5344CB8AC3E}">
        <p14:creationId xmlns:p14="http://schemas.microsoft.com/office/powerpoint/2010/main" val="35047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Basic Styl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>
          <a:defRPr sz="2400" b="0" i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Animated Q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>
          <a:defRPr sz="2400" b="0" i="1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2555</Words>
  <Application>Microsoft Office PowerPoint</Application>
  <PresentationFormat>On-screen Show (16:9)</PresentationFormat>
  <Paragraphs>388</Paragraphs>
  <Slides>217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217</vt:i4>
      </vt:variant>
    </vt:vector>
  </HeadingPairs>
  <TitlesOfParts>
    <vt:vector size="223" baseType="lpstr">
      <vt:lpstr>Verdana</vt:lpstr>
      <vt:lpstr>Palatino Linotype</vt:lpstr>
      <vt:lpstr>Arial</vt:lpstr>
      <vt:lpstr>Trebuchet MS</vt:lpstr>
      <vt:lpstr>Basic Styles</vt:lpstr>
      <vt:lpstr>Animated QA</vt:lpstr>
      <vt:lpstr>PowerPoint Presentation</vt:lpstr>
      <vt:lpstr>Light for the  Dark Ages</vt:lpstr>
      <vt:lpstr>PowerPoint Presentation</vt:lpstr>
      <vt:lpstr>Alcuin</vt:lpstr>
      <vt:lpstr>Bede the Venerable</vt:lpstr>
      <vt:lpstr>PowerPoint Presentation</vt:lpstr>
      <vt:lpstr>The God Watching Over History</vt:lpstr>
      <vt:lpstr>PowerPoint Presentation</vt:lpstr>
      <vt:lpstr>Psalm 103</vt:lpstr>
      <vt:lpstr>Psalm 103</vt:lpstr>
      <vt:lpstr>Psalm 103</vt:lpstr>
      <vt:lpstr>Psalm 103</vt:lpstr>
      <vt:lpstr>PowerPoint Presentation</vt:lpstr>
      <vt:lpstr>PowerPoint Presentation</vt:lpstr>
      <vt:lpstr>The Fall and  Rise of Rome</vt:lpstr>
      <vt:lpstr>PowerPoint Presentation</vt:lpstr>
      <vt:lpstr>Fall of the Old</vt:lpstr>
      <vt:lpstr>PowerPoint Presentation</vt:lpstr>
      <vt:lpstr>Rise of the New</vt:lpstr>
      <vt:lpstr>Saving the Books</vt:lpstr>
      <vt:lpstr>Proverbs 21:1</vt:lpstr>
      <vt:lpstr>PowerPoint Presentation</vt:lpstr>
      <vt:lpstr>Romans 13:1–7</vt:lpstr>
      <vt:lpstr>Psalm 119:145–160</vt:lpstr>
      <vt:lpstr>Psalm 119:145–160</vt:lpstr>
      <vt:lpstr>Psalm 119:145–160</vt:lpstr>
      <vt:lpstr>John 17:15–19</vt:lpstr>
      <vt:lpstr>PowerPoint Presentation</vt:lpstr>
      <vt:lpstr>King Alfred’s Handbook</vt:lpstr>
      <vt:lpstr>Alfred the Great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Christendom Divided</vt:lpstr>
      <vt:lpstr>PowerPoint Presentation</vt:lpstr>
      <vt:lpstr>July 16, 1054</vt:lpstr>
      <vt:lpstr>PowerPoint Presentation</vt:lpstr>
      <vt:lpstr>When Christians Disagree</vt:lpstr>
      <vt:lpstr>Galatians 2</vt:lpstr>
      <vt:lpstr>Galatians 2</vt:lpstr>
      <vt:lpstr>Galatians 2</vt:lpstr>
      <vt:lpstr>Acts 10:9–16</vt:lpstr>
      <vt:lpstr>Unity vs. Uniformity</vt:lpstr>
      <vt:lpstr>When Christians Fight</vt:lpstr>
      <vt:lpstr>Causes of Conflict</vt:lpstr>
      <vt:lpstr>Causes of Conflict</vt:lpstr>
      <vt:lpstr>Causes of Conflict</vt:lpstr>
      <vt:lpstr>Causes of Conflict</vt:lpstr>
      <vt:lpstr>PowerPoint Presentation</vt:lpstr>
      <vt:lpstr>Filioque</vt:lpstr>
      <vt:lpstr>Gregorian and Julian Calendars</vt:lpstr>
      <vt:lpstr>The Fruits  of Wisdom</vt:lpstr>
      <vt:lpstr>James 3</vt:lpstr>
      <vt:lpstr>James 3</vt:lpstr>
      <vt:lpstr>PowerPoint Presentation</vt:lpstr>
      <vt:lpstr>James 3</vt:lpstr>
      <vt:lpstr>Ephesians 4</vt:lpstr>
      <vt:lpstr>PowerPoint Presentation</vt:lpstr>
      <vt:lpstr>PowerPoint Presentation</vt:lpstr>
      <vt:lpstr>PowerPoint Presentation</vt:lpstr>
      <vt:lpstr>A Hymn  of Kassia</vt:lpstr>
      <vt:lpstr>Penitential Hymn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Crusades</vt:lpstr>
      <vt:lpstr>PowerPoint Presentation</vt:lpstr>
      <vt:lpstr>Urban II</vt:lpstr>
      <vt:lpstr>PowerPoint Presentation</vt:lpstr>
      <vt:lpstr>Defining a Crusade</vt:lpstr>
      <vt:lpstr>Christians and Warfare</vt:lpstr>
      <vt:lpstr>PowerPoint Presentation</vt:lpstr>
      <vt:lpstr>Warfare in the  Old Testament</vt:lpstr>
      <vt:lpstr>1 Peter 2</vt:lpstr>
      <vt:lpstr>PowerPoint Presentation</vt:lpstr>
      <vt:lpstr>PowerPoint Presentation</vt:lpstr>
      <vt:lpstr>PowerPoint Presentation</vt:lpstr>
      <vt:lpstr>Christian Soldiers</vt:lpstr>
      <vt:lpstr>Christian Soldiers</vt:lpstr>
      <vt:lpstr>PowerPoint Presentation</vt:lpstr>
      <vt:lpstr>Luke 3</vt:lpstr>
      <vt:lpstr>Luke 3</vt:lpstr>
      <vt:lpstr>Augustine’s  Just War</vt:lpstr>
      <vt:lpstr>From Europe to Jerusalem</vt:lpstr>
      <vt:lpstr>PowerPoint Presentation</vt:lpstr>
      <vt:lpstr>The Crusades Come to Europe </vt:lpstr>
      <vt:lpstr>Matthew 26</vt:lpstr>
      <vt:lpstr>General Truths</vt:lpstr>
      <vt:lpstr>Christians and Deadly Force</vt:lpstr>
      <vt:lpstr>PowerPoint Presentation</vt:lpstr>
      <vt:lpstr>The Third Crusade</vt:lpstr>
      <vt:lpstr>Ephesians 6</vt:lpstr>
      <vt:lpstr>Ephesians 6</vt:lpstr>
      <vt:lpstr>Ephesians 6</vt:lpstr>
      <vt:lpstr>A Call for  Crusade</vt:lpstr>
      <vt:lpstr>Urban II’s Call</vt:lpstr>
      <vt:lpstr>PowerPoint Presentation</vt:lpstr>
      <vt:lpstr>PowerPoint Presentation</vt:lpstr>
      <vt:lpstr>PowerPoint Presentation</vt:lpstr>
      <vt:lpstr>The Dangers of Misdirected Faith</vt:lpstr>
      <vt:lpstr>PowerPoint Presentation</vt:lpstr>
      <vt:lpstr>Urban II’s Call</vt:lpstr>
      <vt:lpstr>PowerPoint Presentation</vt:lpstr>
      <vt:lpstr>PowerPoint Presentation</vt:lpstr>
      <vt:lpstr>Out of the Cloister</vt:lpstr>
      <vt:lpstr>PowerPoint Presentation</vt:lpstr>
      <vt:lpstr>Dominic de Guzmán</vt:lpstr>
      <vt:lpstr>Divisions Between  the Church and the People: Wealth</vt:lpstr>
      <vt:lpstr>Wealthy Believers</vt:lpstr>
      <vt:lpstr>Wealthy Believers</vt:lpstr>
      <vt:lpstr>Wealthy Believers</vt:lpstr>
      <vt:lpstr>James 2:1–9</vt:lpstr>
      <vt:lpstr>Divisions Between  the Church and the People: Education and  Privilege</vt:lpstr>
      <vt:lpstr>Privilege and Christianity</vt:lpstr>
      <vt:lpstr>1 Corinthians 8</vt:lpstr>
      <vt:lpstr>1 Corinthians 8</vt:lpstr>
      <vt:lpstr>Privilege and Christianity</vt:lpstr>
      <vt:lpstr>Wealth, Power,  and Evil</vt:lpstr>
      <vt:lpstr>Rise of the Mendicant Orders</vt:lpstr>
      <vt:lpstr>Benedict of Nursia</vt:lpstr>
      <vt:lpstr>Urbanization</vt:lpstr>
      <vt:lpstr>Legacy of the Mendicant Orders</vt:lpstr>
      <vt:lpstr>The Duty to  Reach Out</vt:lpstr>
      <vt:lpstr>Matthew 25</vt:lpstr>
      <vt:lpstr>Matthew 25</vt:lpstr>
      <vt:lpstr>PowerPoint Presentation</vt:lpstr>
      <vt:lpstr>The Rule  of Francis</vt:lpstr>
      <vt:lpstr>PowerPoint Presentation</vt:lpstr>
      <vt:lpstr>The Rule of Francis</vt:lpstr>
      <vt:lpstr>PowerPoint Presentation</vt:lpstr>
      <vt:lpstr>The Rule of Francis</vt:lpstr>
      <vt:lpstr>PowerPoint Presentation</vt:lpstr>
      <vt:lpstr>PowerPoint Presentation</vt:lpstr>
      <vt:lpstr>Simple Messages</vt:lpstr>
      <vt:lpstr>PowerPoint Presentation</vt:lpstr>
      <vt:lpstr>A Turbulent Darkness</vt:lpstr>
      <vt:lpstr>PowerPoint Presentation</vt:lpstr>
      <vt:lpstr>The Fourteenth Century</vt:lpstr>
      <vt:lpstr>Dark Tales</vt:lpstr>
      <vt:lpstr>The Bubonic Plague</vt:lpstr>
      <vt:lpstr>Quarantine</vt:lpstr>
      <vt:lpstr>Joan of Arc</vt:lpstr>
      <vt:lpstr>Signs of the End</vt:lpstr>
      <vt:lpstr>Where Was  the Church?</vt:lpstr>
      <vt:lpstr>The Avignon Papacy</vt:lpstr>
      <vt:lpstr>The Babylonian Captivity</vt:lpstr>
      <vt:lpstr>Petrarca’s Letter</vt:lpstr>
      <vt:lpstr>PowerPoint Presentation</vt:lpstr>
      <vt:lpstr>PowerPoint Presentation</vt:lpstr>
      <vt:lpstr>PowerPoint Presentation</vt:lpstr>
      <vt:lpstr>Matthew 23</vt:lpstr>
      <vt:lpstr>Matthew 23</vt:lpstr>
      <vt:lpstr>Matthew 23</vt:lpstr>
      <vt:lpstr>Matthew 23</vt:lpstr>
      <vt:lpstr>PowerPoint Presentation</vt:lpstr>
      <vt:lpstr>The Western Schism</vt:lpstr>
      <vt:lpstr>Catherine of Siena</vt:lpstr>
      <vt:lpstr>Political Popes</vt:lpstr>
      <vt:lpstr>PowerPoint Presentation</vt:lpstr>
      <vt:lpstr>PowerPoint Presentation</vt:lpstr>
      <vt:lpstr>PowerPoint Presentation</vt:lpstr>
      <vt:lpstr>Conflicts Today</vt:lpstr>
      <vt:lpstr>Henry Knighton on Wycliffe</vt:lpstr>
      <vt:lpstr>Sparks of the Reformation</vt:lpstr>
      <vt:lpstr>John Wycliffe</vt:lpstr>
      <vt:lpstr>John Hus</vt:lpstr>
      <vt:lpstr>Indulgences</vt:lpstr>
      <vt:lpstr>PowerPoint Presentation</vt:lpstr>
      <vt:lpstr>A Final Goodbye</vt:lpstr>
      <vt:lpstr>PowerPoint Presentation</vt:lpstr>
      <vt:lpstr>PowerPoint Presentation</vt:lpstr>
      <vt:lpstr>PowerPoint Presentation</vt:lpstr>
      <vt:lpstr>PowerPoint Presentation</vt:lpstr>
      <vt:lpstr>The Light  of the Word</vt:lpstr>
      <vt:lpstr>PowerPoint Presentation</vt:lpstr>
      <vt:lpstr>Martin V</vt:lpstr>
      <vt:lpstr>The Hussite Wars</vt:lpstr>
      <vt:lpstr>Following  the Light</vt:lpstr>
      <vt:lpstr>1 John 1</vt:lpstr>
      <vt:lpstr>John 1:1–5</vt:lpstr>
      <vt:lpstr>1 John 1</vt:lpstr>
      <vt:lpstr>Luke 11</vt:lpstr>
      <vt:lpstr>Luke 11</vt:lpstr>
      <vt:lpstr>Luke 11</vt:lpstr>
      <vt:lpstr>Luke 11</vt:lpstr>
      <vt:lpstr>Obstacles to Study</vt:lpstr>
      <vt:lpstr>Darkness  Before Dawn</vt:lpstr>
      <vt:lpstr>Julius II</vt:lpstr>
      <vt:lpstr>Julius Excluded from Heaven</vt:lpstr>
      <vt:lpstr>Religious Corruption</vt:lpstr>
      <vt:lpstr>The Word Rises</vt:lpstr>
      <vt:lpstr>Outsourcing  Our Beliefs</vt:lpstr>
      <vt:lpstr>Promise of the Word</vt:lpstr>
      <vt:lpstr>Promise of the Word</vt:lpstr>
      <vt:lpstr>Christ and the Law</vt:lpstr>
      <vt:lpstr>Looking for  His Hand</vt:lpstr>
      <vt:lpstr>Heralds of  the Light</vt:lpstr>
      <vt:lpstr>PowerPoint Presentation</vt:lpstr>
      <vt:lpstr>Erasmus’s Sources</vt:lpstr>
      <vt:lpstr>Trent on the Vulgate</vt:lpstr>
      <vt:lpstr>Romans 1:17</vt:lpstr>
      <vt:lpstr>Luther’s Arguments</vt:lpstr>
      <vt:lpstr>Hebrews 4</vt:lpstr>
      <vt:lpstr>Hebrews 4</vt:lpstr>
      <vt:lpstr>Hebrews 4</vt:lpstr>
      <vt:lpstr>Christ in  the Word</vt:lpstr>
      <vt:lpstr>PowerPoint Presentation</vt:lpstr>
      <vt:lpstr>PowerPoint Presentation</vt:lpstr>
      <vt:lpstr>PowerPoint Presentation</vt:lpstr>
      <vt:lpstr>PowerPoint Presentation</vt:lpstr>
      <vt:lpstr>Psalm 78:1–4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2018-10-05T13:33:34Z</dcterms:created>
  <dcterms:modified xsi:type="dcterms:W3CDTF">2018-10-09T18:52:49Z</dcterms:modified>
</cp:coreProperties>
</file>