
<file path=[Content_Types].xml><?xml version="1.0" encoding="utf-8"?>
<Types xmlns="http://schemas.openxmlformats.org/package/2006/content-types">
  <Override PartName="/ppt/slides/slide47.xml" ContentType="application/vnd.openxmlformats-officedocument.presentationml.slide+xml"/>
  <Override PartName="/ppt/slides/slide58.xml" ContentType="application/vnd.openxmlformats-officedocument.presentationml.slide+xml"/>
  <Override PartName="/ppt/slides/slide94.xml" ContentType="application/vnd.openxmlformats-officedocument.presentationml.slide+xml"/>
  <Override PartName="/ppt/slides/slide142.xml" ContentType="application/vnd.openxmlformats-officedocument.presentationml.slide+xml"/>
  <Override PartName="/ppt/slides/slide229.xml" ContentType="application/vnd.openxmlformats-officedocument.presentationml.slide+xml"/>
  <Override PartName="/ppt/slides/slide36.xml" ContentType="application/vnd.openxmlformats-officedocument.presentationml.slide+xml"/>
  <Override PartName="/ppt/slides/slide83.xml" ContentType="application/vnd.openxmlformats-officedocument.presentationml.slide+xml"/>
  <Override PartName="/ppt/slides/slide120.xml" ContentType="application/vnd.openxmlformats-officedocument.presentationml.slide+xml"/>
  <Override PartName="/ppt/slides/slide131.xml" ContentType="application/vnd.openxmlformats-officedocument.presentationml.slide+xml"/>
  <Override PartName="/ppt/slides/slide218.xml" ContentType="application/vnd.openxmlformats-officedocument.presentationml.slide+xml"/>
  <Override PartName="/ppt/slides/slide265.xml" ContentType="application/vnd.openxmlformats-officedocument.presentationml.slide+xml"/>
  <Override PartName="/ppt/slides/slide25.xml" ContentType="application/vnd.openxmlformats-officedocument.presentationml.slide+xml"/>
  <Override PartName="/ppt/slides/slide72.xml" ContentType="application/vnd.openxmlformats-officedocument.presentationml.slide+xml"/>
  <Override PartName="/ppt/slides/slide207.xml" ContentType="application/vnd.openxmlformats-officedocument.presentationml.slide+xml"/>
  <Override PartName="/ppt/slides/slide254.xml" ContentType="application/vnd.openxmlformats-officedocument.presentationml.slid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slides/slide232.xml" ContentType="application/vnd.openxmlformats-officedocument.presentationml.slide+xml"/>
  <Override PartName="/ppt/slides/slide243.xml" ContentType="application/vnd.openxmlformats-officedocument.presentationml.slide+xml"/>
  <Override PartName="/ppt/notesMasters/notesMaster1.xml" ContentType="application/vnd.openxmlformats-officedocument.presentationml.notesMaster+xml"/>
  <Override PartName="/ppt/slides/slide169.xml" ContentType="application/vnd.openxmlformats-officedocument.presentationml.slide+xml"/>
  <Override PartName="/ppt/slides/slide221.xml" ContentType="application/vnd.openxmlformats-officedocument.presentationml.slide+xml"/>
  <Override PartName="/ppt/tableStyles.xml" ContentType="application/vnd.openxmlformats-officedocument.presentationml.tableStyles+xml"/>
  <Override PartName="/ppt/slides/slide147.xml" ContentType="application/vnd.openxmlformats-officedocument.presentationml.slide+xml"/>
  <Override PartName="/ppt/slides/slide158.xml" ContentType="application/vnd.openxmlformats-officedocument.presentationml.slide+xml"/>
  <Override PartName="/ppt/slides/slide194.xml" ContentType="application/vnd.openxmlformats-officedocument.presentationml.slide+xml"/>
  <Override PartName="/ppt/slides/slide210.xml" ContentType="application/vnd.openxmlformats-officedocument.presentationml.slide+xml"/>
  <Override PartName="/ppt/slides/slide99.xml" ContentType="application/vnd.openxmlformats-officedocument.presentationml.slide+xml"/>
  <Override PartName="/ppt/slides/slide136.xml" ContentType="application/vnd.openxmlformats-officedocument.presentationml.slide+xml"/>
  <Override PartName="/ppt/slides/slide183.xml" ContentType="application/vnd.openxmlformats-officedocument.presentationml.slide+xml"/>
  <Override PartName="/ppt/slides/slide77.xml" ContentType="application/vnd.openxmlformats-officedocument.presentationml.slide+xml"/>
  <Override PartName="/ppt/slides/slide88.xml" ContentType="application/vnd.openxmlformats-officedocument.presentationml.slide+xml"/>
  <Override PartName="/ppt/slides/slide125.xml" ContentType="application/vnd.openxmlformats-officedocument.presentationml.slide+xml"/>
  <Override PartName="/ppt/slides/slide172.xml" ContentType="application/vnd.openxmlformats-officedocument.presentationml.slide+xml"/>
  <Override PartName="/ppt/slides/slide259.xml" ContentType="application/vnd.openxmlformats-officedocument.presentationml.slide+xml"/>
  <Override PartName="/ppt/slides/slide5.xml" ContentType="application/vnd.openxmlformats-officedocument.presentationml.slide+xml"/>
  <Override PartName="/ppt/slides/slide19.xml" ContentType="application/vnd.openxmlformats-officedocument.presentationml.slide+xml"/>
  <Override PartName="/ppt/slides/slide66.xml" ContentType="application/vnd.openxmlformats-officedocument.presentationml.slide+xml"/>
  <Override PartName="/ppt/slides/slide103.xml" ContentType="application/vnd.openxmlformats-officedocument.presentationml.slide+xml"/>
  <Override PartName="/ppt/slides/slide114.xml" ContentType="application/vnd.openxmlformats-officedocument.presentationml.slide+xml"/>
  <Override PartName="/ppt/slides/slide150.xml" ContentType="application/vnd.openxmlformats-officedocument.presentationml.slide+xml"/>
  <Override PartName="/ppt/slides/slide161.xml" ContentType="application/vnd.openxmlformats-officedocument.presentationml.slide+xml"/>
  <Override PartName="/ppt/slides/slide248.xml" ContentType="application/vnd.openxmlformats-officedocument.presentationml.slide+xml"/>
  <Default Extension="png" ContentType="image/png"/>
  <Override PartName="/ppt/slides/slide55.xml" ContentType="application/vnd.openxmlformats-officedocument.presentationml.slide+xml"/>
  <Override PartName="/ppt/slides/slide237.xml" ContentType="application/vnd.openxmlformats-officedocument.presentationml.slide+xml"/>
  <Override PartName="/ppt/theme/theme2.xml" ContentType="application/vnd.openxmlformats-officedocument.theme+xml"/>
  <Override PartName="/ppt/slides/slide33.xml" ContentType="application/vnd.openxmlformats-officedocument.presentationml.slide+xml"/>
  <Override PartName="/ppt/slides/slide44.xml" ContentType="application/vnd.openxmlformats-officedocument.presentationml.slide+xml"/>
  <Override PartName="/ppt/slides/slide80.xml" ContentType="application/vnd.openxmlformats-officedocument.presentationml.slide+xml"/>
  <Override PartName="/ppt/slides/slide91.xml" ContentType="application/vnd.openxmlformats-officedocument.presentationml.slide+xml"/>
  <Override PartName="/ppt/slides/slide215.xml" ContentType="application/vnd.openxmlformats-officedocument.presentationml.slide+xml"/>
  <Override PartName="/ppt/slides/slide226.xml" ContentType="application/vnd.openxmlformats-officedocument.presentationml.slide+xml"/>
  <Override PartName="/ppt/slides/slide262.xml" ContentType="application/vnd.openxmlformats-officedocument.presentationml.slide+xml"/>
  <Override PartName="/ppt/presentation.xml" ContentType="application/vnd.openxmlformats-officedocument.presentationml.presentation.main+xml"/>
  <Override PartName="/ppt/slides/slide22.xml" ContentType="application/vnd.openxmlformats-officedocument.presentationml.slide+xml"/>
  <Override PartName="/ppt/slides/slide199.xml" ContentType="application/vnd.openxmlformats-officedocument.presentationml.slide+xml"/>
  <Override PartName="/ppt/slides/slide204.xml" ContentType="application/vnd.openxmlformats-officedocument.presentationml.slide+xml"/>
  <Override PartName="/ppt/slides/slide251.xml" ContentType="application/vnd.openxmlformats-officedocument.presentationml.slide+xml"/>
  <Override PartName="/docProps/app.xml" ContentType="application/vnd.openxmlformats-officedocument.extended-properties+xml"/>
  <Override PartName="/ppt/slides/slide11.xml" ContentType="application/vnd.openxmlformats-officedocument.presentationml.slide+xml"/>
  <Override PartName="/ppt/slides/slide188.xml" ContentType="application/vnd.openxmlformats-officedocument.presentationml.slide+xml"/>
  <Override PartName="/ppt/slides/slide240.xml" ContentType="application/vnd.openxmlformats-officedocument.presentationml.slide+xml"/>
  <Override PartName="/ppt/slides/slide119.xml" ContentType="application/vnd.openxmlformats-officedocument.presentationml.slide+xml"/>
  <Override PartName="/ppt/slides/slide166.xml" ContentType="application/vnd.openxmlformats-officedocument.presentationml.slide+xml"/>
  <Override PartName="/ppt/slides/slide177.xml" ContentType="application/vnd.openxmlformats-officedocument.presentationml.slide+xml"/>
  <Override PartName="/ppt/slides/slide108.xml" ContentType="application/vnd.openxmlformats-officedocument.presentationml.slide+xml"/>
  <Override PartName="/ppt/slides/slide155.xml" ContentType="application/vnd.openxmlformats-officedocument.presentationml.slide+xml"/>
  <Override PartName="/ppt/slides/slide49.xml" ContentType="application/vnd.openxmlformats-officedocument.presentationml.slide+xml"/>
  <Override PartName="/ppt/slides/slide96.xml" ContentType="application/vnd.openxmlformats-officedocument.presentationml.slide+xml"/>
  <Override PartName="/ppt/slides/slide144.xml" ContentType="application/vnd.openxmlformats-officedocument.presentationml.slide+xml"/>
  <Override PartName="/ppt/slides/slide191.xml" ContentType="application/vnd.openxmlformats-officedocument.presentationml.slide+xml"/>
  <Override PartName="/ppt/slides/slide38.xml" ContentType="application/vnd.openxmlformats-officedocument.presentationml.slide+xml"/>
  <Override PartName="/ppt/slides/slide85.xml" ContentType="application/vnd.openxmlformats-officedocument.presentationml.slide+xml"/>
  <Override PartName="/ppt/slides/slide122.xml" ContentType="application/vnd.openxmlformats-officedocument.presentationml.slide+xml"/>
  <Override PartName="/ppt/slides/slide133.xml" ContentType="application/vnd.openxmlformats-officedocument.presentationml.slide+xml"/>
  <Override PartName="/ppt/slides/slide180.xml" ContentType="application/vnd.openxmlformats-officedocument.presentationml.slide+xml"/>
  <Override PartName="/ppt/slides/slide267.xml" ContentType="application/vnd.openxmlformats-officedocument.presentationml.slide+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s/slide92.xml" ContentType="application/vnd.openxmlformats-officedocument.presentationml.slide+xml"/>
  <Override PartName="/ppt/slides/slide111.xml" ContentType="application/vnd.openxmlformats-officedocument.presentationml.slide+xml"/>
  <Override PartName="/ppt/slides/slide140.xml" ContentType="application/vnd.openxmlformats-officedocument.presentationml.slide+xml"/>
  <Override PartName="/ppt/slides/slide209.xml" ContentType="application/vnd.openxmlformats-officedocument.presentationml.slide+xml"/>
  <Override PartName="/ppt/slides/slide227.xml" ContentType="application/vnd.openxmlformats-officedocument.presentationml.slide+xml"/>
  <Override PartName="/ppt/slides/slide256.xml" ContentType="application/vnd.openxmlformats-officedocument.presentationml.slide+xml"/>
  <Override PartName="/ppt/slideLayouts/slideLayout4.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81.xml" ContentType="application/vnd.openxmlformats-officedocument.presentationml.slide+xml"/>
  <Override PartName="/ppt/slides/slide100.xml" ContentType="application/vnd.openxmlformats-officedocument.presentationml.slide+xml"/>
  <Override PartName="/ppt/slides/slide216.xml" ContentType="application/vnd.openxmlformats-officedocument.presentationml.slide+xml"/>
  <Override PartName="/ppt/slides/slide234.xml" ContentType="application/vnd.openxmlformats-officedocument.presentationml.slide+xml"/>
  <Override PartName="/ppt/slides/slide245.xml" ContentType="application/vnd.openxmlformats-officedocument.presentationml.slide+xml"/>
  <Override PartName="/ppt/slides/slide263.xml" ContentType="application/vnd.openxmlformats-officedocument.presentationml.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slides/slide189.xml" ContentType="application/vnd.openxmlformats-officedocument.presentationml.slide+xml"/>
  <Override PartName="/ppt/slides/slide205.xml" ContentType="application/vnd.openxmlformats-officedocument.presentationml.slide+xml"/>
  <Override PartName="/ppt/slides/slide223.xml" ContentType="application/vnd.openxmlformats-officedocument.presentationml.slide+xml"/>
  <Override PartName="/ppt/slides/slide241.xml" ContentType="application/vnd.openxmlformats-officedocument.presentationml.slide+xml"/>
  <Override PartName="/ppt/slides/slide252.xml" ContentType="application/vnd.openxmlformats-officedocument.presentationml.slide+xml"/>
  <Override PartName="/ppt/slides/slide12.xml" ContentType="application/vnd.openxmlformats-officedocument.presentationml.slide+xml"/>
  <Override PartName="/ppt/slides/slide30.xml" ContentType="application/vnd.openxmlformats-officedocument.presentationml.slide+xml"/>
  <Override PartName="/ppt/slides/slide149.xml" ContentType="application/vnd.openxmlformats-officedocument.presentationml.slide+xml"/>
  <Override PartName="/ppt/slides/slide178.xml" ContentType="application/vnd.openxmlformats-officedocument.presentationml.slide+xml"/>
  <Override PartName="/ppt/slides/slide196.xml" ContentType="application/vnd.openxmlformats-officedocument.presentationml.slide+xml"/>
  <Override PartName="/ppt/slides/slide212.xml" ContentType="application/vnd.openxmlformats-officedocument.presentationml.slide+xml"/>
  <Override PartName="/ppt/slides/slide230.xml" ContentType="application/vnd.openxmlformats-officedocument.presentationml.slide+xml"/>
  <Override PartName="/ppt/slides/slide138.xml" ContentType="application/vnd.openxmlformats-officedocument.presentationml.slide+xml"/>
  <Override PartName="/ppt/slides/slide167.xml" ContentType="application/vnd.openxmlformats-officedocument.presentationml.slide+xml"/>
  <Override PartName="/ppt/slides/slide185.xml" ContentType="application/vnd.openxmlformats-officedocument.presentationml.slide+xml"/>
  <Override PartName="/ppt/slides/slide201.xml" ContentType="application/vnd.openxmlformats-officedocument.presentationml.slide+xml"/>
  <Override PartName="/ppt/slides/slide79.xml" ContentType="application/vnd.openxmlformats-officedocument.presentationml.slide+xml"/>
  <Override PartName="/ppt/slides/slide109.xml" ContentType="application/vnd.openxmlformats-officedocument.presentationml.slide+xml"/>
  <Override PartName="/ppt/slides/slide127.xml" ContentType="application/vnd.openxmlformats-officedocument.presentationml.slide+xml"/>
  <Override PartName="/ppt/slides/slide145.xml" ContentType="application/vnd.openxmlformats-officedocument.presentationml.slide+xml"/>
  <Override PartName="/ppt/slides/slide156.xml" ContentType="application/vnd.openxmlformats-officedocument.presentationml.slide+xml"/>
  <Override PartName="/ppt/slides/slide174.xml" ContentType="application/vnd.openxmlformats-officedocument.presentationml.slide+xml"/>
  <Override PartName="/ppt/slides/slide192.xml" ContentType="application/vnd.openxmlformats-officedocument.presentationml.slide+xml"/>
  <Override PartName="/ppt/slides/slide7.xml" ContentType="application/vnd.openxmlformats-officedocument.presentationml.slide+xml"/>
  <Override PartName="/ppt/slides/slide68.xml" ContentType="application/vnd.openxmlformats-officedocument.presentationml.slide+xml"/>
  <Override PartName="/ppt/slides/slide97.xml" ContentType="application/vnd.openxmlformats-officedocument.presentationml.slide+xml"/>
  <Override PartName="/ppt/slides/slide116.xml" ContentType="application/vnd.openxmlformats-officedocument.presentationml.slide+xml"/>
  <Override PartName="/ppt/slides/slide134.xml" ContentType="application/vnd.openxmlformats-officedocument.presentationml.slide+xml"/>
  <Override PartName="/ppt/slides/slide163.xml" ContentType="application/vnd.openxmlformats-officedocument.presentationml.slide+xml"/>
  <Override PartName="/ppt/slides/slide181.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slides/slide105.xml" ContentType="application/vnd.openxmlformats-officedocument.presentationml.slide+xml"/>
  <Override PartName="/ppt/slides/slide123.xml" ContentType="application/vnd.openxmlformats-officedocument.presentationml.slide+xml"/>
  <Override PartName="/ppt/slides/slide141.xml" ContentType="application/vnd.openxmlformats-officedocument.presentationml.slide+xml"/>
  <Override PartName="/ppt/slides/slide152.xml" ContentType="application/vnd.openxmlformats-officedocument.presentationml.slide+xml"/>
  <Override PartName="/ppt/slides/slide170.xml" ContentType="application/vnd.openxmlformats-officedocument.presentationml.slide+xml"/>
  <Override PartName="/ppt/slides/slide239.xml" ContentType="application/vnd.openxmlformats-officedocument.presentationml.slide+xml"/>
  <Override PartName="/ppt/slides/slide257.xml" ContentType="application/vnd.openxmlformats-officedocument.presentationml.slide+xml"/>
  <Override PartName="/ppt/slides/slide268.xml" ContentType="application/vnd.openxmlformats-officedocument.presentationml.slide+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s/slide64.xml" ContentType="application/vnd.openxmlformats-officedocument.presentationml.slide+xml"/>
  <Override PartName="/ppt/slides/slide93.xml" ContentType="application/vnd.openxmlformats-officedocument.presentationml.slide+xml"/>
  <Override PartName="/ppt/slides/slide101.xml" ContentType="application/vnd.openxmlformats-officedocument.presentationml.slide+xml"/>
  <Override PartName="/ppt/slides/slide112.xml" ContentType="application/vnd.openxmlformats-officedocument.presentationml.slide+xml"/>
  <Override PartName="/ppt/slides/slide130.xml" ContentType="application/vnd.openxmlformats-officedocument.presentationml.slide+xml"/>
  <Override PartName="/ppt/slides/slide217.xml" ContentType="application/vnd.openxmlformats-officedocument.presentationml.slide+xml"/>
  <Override PartName="/ppt/slides/slide228.xml" ContentType="application/vnd.openxmlformats-officedocument.presentationml.slide+xml"/>
  <Override PartName="/ppt/slides/slide246.xml" ContentType="application/vnd.openxmlformats-officedocument.presentationml.slide+xml"/>
  <Override PartName="/ppt/slides/slide264.xml" ContentType="application/vnd.openxmlformats-officedocument.presentationml.slide+xml"/>
  <Override PartName="/ppt/slideLayouts/slideLayout5.xml" ContentType="application/vnd.openxmlformats-officedocument.presentationml.slideLayout+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Override PartName="/ppt/slides/slide71.xml" ContentType="application/vnd.openxmlformats-officedocument.presentationml.slide+xml"/>
  <Override PartName="/ppt/slides/slide82.xml" ContentType="application/vnd.openxmlformats-officedocument.presentationml.slide+xml"/>
  <Override PartName="/ppt/slides/slide206.xml" ContentType="application/vnd.openxmlformats-officedocument.presentationml.slide+xml"/>
  <Override PartName="/ppt/slides/slide235.xml" ContentType="application/vnd.openxmlformats-officedocument.presentationml.slide+xml"/>
  <Override PartName="/ppt/slides/slide253.xml" ContentType="application/vnd.openxmlformats-officedocument.presentationml.slide+xml"/>
  <Default Extension="jpeg" ContentType="image/jpeg"/>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60.xml" ContentType="application/vnd.openxmlformats-officedocument.presentationml.slide+xml"/>
  <Override PartName="/ppt/slides/slide213.xml" ContentType="application/vnd.openxmlformats-officedocument.presentationml.slide+xml"/>
  <Override PartName="/ppt/slides/slide224.xml" ContentType="application/vnd.openxmlformats-officedocument.presentationml.slide+xml"/>
  <Override PartName="/ppt/slides/slide242.xml" ContentType="application/vnd.openxmlformats-officedocument.presentationml.slide+xml"/>
  <Override PartName="/ppt/slides/slide260.xml" ContentType="application/vnd.openxmlformats-officedocument.presentationml.slide+xml"/>
  <Override PartName="/ppt/slideLayouts/slideLayout1.xml" ContentType="application/vnd.openxmlformats-officedocument.presentationml.slideLayout+xml"/>
  <Override PartName="/ppt/slides/slide20.xml" ContentType="application/vnd.openxmlformats-officedocument.presentationml.slide+xml"/>
  <Override PartName="/ppt/slides/slide168.xml" ContentType="application/vnd.openxmlformats-officedocument.presentationml.slide+xml"/>
  <Override PartName="/ppt/slides/slide179.xml" ContentType="application/vnd.openxmlformats-officedocument.presentationml.slide+xml"/>
  <Override PartName="/ppt/slides/slide197.xml" ContentType="application/vnd.openxmlformats-officedocument.presentationml.slide+xml"/>
  <Override PartName="/ppt/slides/slide202.xml" ContentType="application/vnd.openxmlformats-officedocument.presentationml.slide+xml"/>
  <Override PartName="/ppt/slides/slide231.xml" ContentType="application/vnd.openxmlformats-officedocument.presentationml.slide+xml"/>
  <Override PartName="/ppt/slides/slide139.xml" ContentType="application/vnd.openxmlformats-officedocument.presentationml.slide+xml"/>
  <Override PartName="/ppt/slides/slide157.xml" ContentType="application/vnd.openxmlformats-officedocument.presentationml.slide+xml"/>
  <Override PartName="/ppt/slides/slide186.xml" ContentType="application/vnd.openxmlformats-officedocument.presentationml.slide+xml"/>
  <Override PartName="/ppt/slides/slide220.xml" ContentType="application/vnd.openxmlformats-officedocument.presentationml.slide+xml"/>
  <Override PartName="/ppt/slides/slide98.xml" ContentType="application/vnd.openxmlformats-officedocument.presentationml.slide+xml"/>
  <Override PartName="/ppt/slides/slide117.xml" ContentType="application/vnd.openxmlformats-officedocument.presentationml.slide+xml"/>
  <Override PartName="/ppt/slides/slide128.xml" ContentType="application/vnd.openxmlformats-officedocument.presentationml.slide+xml"/>
  <Override PartName="/ppt/slides/slide146.xml" ContentType="application/vnd.openxmlformats-officedocument.presentationml.slide+xml"/>
  <Override PartName="/ppt/slides/slide164.xml" ContentType="application/vnd.openxmlformats-officedocument.presentationml.slide+xml"/>
  <Override PartName="/ppt/slides/slide175.xml" ContentType="application/vnd.openxmlformats-officedocument.presentationml.slide+xml"/>
  <Override PartName="/ppt/slides/slide193.xml" ContentType="application/vnd.openxmlformats-officedocument.presentationml.slide+xml"/>
  <Override PartName="/ppt/slides/slide8.xml" ContentType="application/vnd.openxmlformats-officedocument.presentationml.slide+xml"/>
  <Override PartName="/ppt/slides/slide69.xml" ContentType="application/vnd.openxmlformats-officedocument.presentationml.slide+xml"/>
  <Override PartName="/ppt/slides/slide87.xml" ContentType="application/vnd.openxmlformats-officedocument.presentationml.slide+xml"/>
  <Override PartName="/ppt/slides/slide106.xml" ContentType="application/vnd.openxmlformats-officedocument.presentationml.slide+xml"/>
  <Override PartName="/ppt/slides/slide124.xml" ContentType="application/vnd.openxmlformats-officedocument.presentationml.slide+xml"/>
  <Override PartName="/ppt/slides/slide135.xml" ContentType="application/vnd.openxmlformats-officedocument.presentationml.slide+xml"/>
  <Override PartName="/ppt/slides/slide153.xml" ContentType="application/vnd.openxmlformats-officedocument.presentationml.slide+xml"/>
  <Override PartName="/ppt/slides/slide171.xml" ContentType="application/vnd.openxmlformats-officedocument.presentationml.slide+xml"/>
  <Override PartName="/ppt/slides/slide182.xml" ContentType="application/vnd.openxmlformats-officedocument.presentationml.slide+xml"/>
  <Override PartName="/ppt/slides/slide29.xml" ContentType="application/vnd.openxmlformats-officedocument.presentationml.slide+xml"/>
  <Override PartName="/ppt/slides/slide76.xml" ContentType="application/vnd.openxmlformats-officedocument.presentationml.slide+xml"/>
  <Override PartName="/ppt/slides/slide113.xml" ContentType="application/vnd.openxmlformats-officedocument.presentationml.slide+xml"/>
  <Override PartName="/ppt/slides/slide160.xml" ContentType="application/vnd.openxmlformats-officedocument.presentationml.slide+xml"/>
  <Override PartName="/ppt/slides/slide258.xml" ContentType="application/vnd.openxmlformats-officedocument.presentationml.slide+xml"/>
  <Override PartName="/ppt/slides/slide4.xml" ContentType="application/vnd.openxmlformats-officedocument.presentationml.slide+xml"/>
  <Override PartName="/ppt/slides/slide18.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102.xml" ContentType="application/vnd.openxmlformats-officedocument.presentationml.slide+xml"/>
  <Override PartName="/ppt/slides/slide236.xml" ContentType="application/vnd.openxmlformats-officedocument.presentationml.slide+xml"/>
  <Override PartName="/ppt/slides/slide247.xml" ContentType="application/vnd.openxmlformats-officedocument.presentationml.slide+xml"/>
  <Override PartName="/ppt/slideLayouts/slideLayout6.xml" ContentType="application/vnd.openxmlformats-officedocument.presentationml.slideLayout+xml"/>
  <Override PartName="/ppt/slides/slide43.xml" ContentType="application/vnd.openxmlformats-officedocument.presentationml.slide+xml"/>
  <Override PartName="/ppt/slides/slide90.xml" ContentType="application/vnd.openxmlformats-officedocument.presentationml.slide+xml"/>
  <Override PartName="/ppt/slides/slide225.xml" ContentType="application/vnd.openxmlformats-officedocument.presentationml.slide+xml"/>
  <Override PartName="/ppt/theme/theme1.xml" ContentType="application/vnd.openxmlformats-officedocument.theme+xml"/>
  <Override PartName="/ppt/slides/slide32.xml" ContentType="application/vnd.openxmlformats-officedocument.presentationml.slide+xml"/>
  <Override PartName="/ppt/slides/slide214.xml" ContentType="application/vnd.openxmlformats-officedocument.presentationml.slide+xml"/>
  <Override PartName="/ppt/slides/slide261.xml" ContentType="application/vnd.openxmlformats-officedocument.presentationml.slide+xml"/>
  <Default Extension="fntdata" ContentType="application/x-fontdata"/>
  <Override PartName="/ppt/slides/slide10.xml" ContentType="application/vnd.openxmlformats-officedocument.presentationml.slide+xml"/>
  <Override PartName="/ppt/slides/slide21.xml" ContentType="application/vnd.openxmlformats-officedocument.presentationml.slide+xml"/>
  <Override PartName="/ppt/slides/slide187.xml" ContentType="application/vnd.openxmlformats-officedocument.presentationml.slide+xml"/>
  <Override PartName="/ppt/slides/slide198.xml" ContentType="application/vnd.openxmlformats-officedocument.presentationml.slide+xml"/>
  <Override PartName="/ppt/slides/slide203.xml" ContentType="application/vnd.openxmlformats-officedocument.presentationml.slide+xml"/>
  <Override PartName="/ppt/slides/slide250.xml" ContentType="application/vnd.openxmlformats-officedocument.presentationml.slide+xml"/>
  <Override PartName="/ppt/slides/slide129.xml" ContentType="application/vnd.openxmlformats-officedocument.presentationml.slide+xml"/>
  <Override PartName="/ppt/slides/slide176.xml" ContentType="application/vnd.openxmlformats-officedocument.presentationml.slide+xml"/>
  <Override PartName="/ppt/slides/slide118.xml" ContentType="application/vnd.openxmlformats-officedocument.presentationml.slide+xml"/>
  <Override PartName="/ppt/slides/slide165.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slides/slide107.xml" ContentType="application/vnd.openxmlformats-officedocument.presentationml.slide+xml"/>
  <Override PartName="/ppt/slides/slide143.xml" ContentType="application/vnd.openxmlformats-officedocument.presentationml.slide+xml"/>
  <Override PartName="/ppt/slides/slide154.xml" ContentType="application/vnd.openxmlformats-officedocument.presentationml.slide+xml"/>
  <Override PartName="/ppt/slides/slide190.xml" ContentType="application/vnd.openxmlformats-officedocument.presentationml.slide+xml"/>
  <Override PartName="/ppt/viewProps.xml" ContentType="application/vnd.openxmlformats-officedocument.presentationml.viewProps+xml"/>
  <Override PartName="/ppt/slides/slide48.xml" ContentType="application/vnd.openxmlformats-officedocument.presentationml.slide+xml"/>
  <Override PartName="/ppt/slides/slide95.xml" ContentType="application/vnd.openxmlformats-officedocument.presentationml.slide+xml"/>
  <Override PartName="/ppt/slides/slide132.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slides/slide121.xml" ContentType="application/vnd.openxmlformats-officedocument.presentationml.slide+xml"/>
  <Override PartName="/ppt/slides/slide208.xml" ContentType="application/vnd.openxmlformats-officedocument.presentationml.slide+xml"/>
  <Override PartName="/ppt/slides/slide219.xml" ContentType="application/vnd.openxmlformats-officedocument.presentationml.slide+xml"/>
  <Override PartName="/ppt/slides/slide255.xml" ContentType="application/vnd.openxmlformats-officedocument.presentationml.slide+xml"/>
  <Override PartName="/ppt/slides/slide266.xml" ContentType="application/vnd.openxmlformats-officedocument.presentationml.slide+xml"/>
  <Override PartName="/ppt/presProps.xml" ContentType="application/vnd.openxmlformats-officedocument.presentationml.presProps+xml"/>
  <Override PartName="/ppt/slides/slide1.xml" ContentType="application/vnd.openxmlformats-officedocument.presentationml.slide+xml"/>
  <Override PartName="/ppt/slides/slide15.xml" ContentType="application/vnd.openxmlformats-officedocument.presentationml.slide+xml"/>
  <Override PartName="/ppt/slides/slide62.xml" ContentType="application/vnd.openxmlformats-officedocument.presentationml.slide+xml"/>
  <Override PartName="/ppt/slides/slide110.xml" ContentType="application/vnd.openxmlformats-officedocument.presentationml.slide+xml"/>
  <Override PartName="/ppt/slides/slide244.xml" ContentType="application/vnd.openxmlformats-officedocument.presentationml.slide+xml"/>
  <Override PartName="/ppt/slideLayouts/slideLayout3.xml" ContentType="application/vnd.openxmlformats-officedocument.presentationml.slideLayout+xml"/>
  <Override PartName="/ppt/slides/slide51.xml" ContentType="application/vnd.openxmlformats-officedocument.presentationml.slide+xml"/>
  <Override PartName="/ppt/slides/slide233.xml" ContentType="application/vnd.openxmlformats-officedocument.presentationml.slide+xml"/>
  <Override PartName="/ppt/slides/slide40.xml" ContentType="application/vnd.openxmlformats-officedocument.presentationml.slide+xml"/>
  <Override PartName="/ppt/slides/slide159.xml" ContentType="application/vnd.openxmlformats-officedocument.presentationml.slide+xml"/>
  <Override PartName="/ppt/slides/slide211.xml" ContentType="application/vnd.openxmlformats-officedocument.presentationml.slide+xml"/>
  <Override PartName="/ppt/slides/slide222.xml" ContentType="application/vnd.openxmlformats-officedocument.presentationml.slide+xml"/>
  <Override PartName="/ppt/slides/slide148.xml" ContentType="application/vnd.openxmlformats-officedocument.presentationml.slide+xml"/>
  <Override PartName="/ppt/slides/slide195.xml" ContentType="application/vnd.openxmlformats-officedocument.presentationml.slide+xml"/>
  <Override PartName="/ppt/slides/slide200.xml" ContentType="application/vnd.openxmlformats-officedocument.presentationml.slide+xml"/>
  <Override PartName="/ppt/slides/slide89.xml" ContentType="application/vnd.openxmlformats-officedocument.presentationml.slide+xml"/>
  <Override PartName="/ppt/slides/slide126.xml" ContentType="application/vnd.openxmlformats-officedocument.presentationml.slide+xml"/>
  <Override PartName="/ppt/slides/slide137.xml" ContentType="application/vnd.openxmlformats-officedocument.presentationml.slide+xml"/>
  <Override PartName="/ppt/slides/slide173.xml" ContentType="application/vnd.openxmlformats-officedocument.presentationml.slide+xml"/>
  <Override PartName="/ppt/slides/slide184.xml" ContentType="application/vnd.openxmlformats-officedocument.presentationml.slide+xml"/>
  <Override PartName="/ppt/slides/slide78.xml" ContentType="application/vnd.openxmlformats-officedocument.presentationml.slide+xml"/>
  <Override PartName="/ppt/slides/slide115.xml" ContentType="application/vnd.openxmlformats-officedocument.presentationml.slide+xml"/>
  <Override PartName="/ppt/slides/slide162.xml" ContentType="application/vnd.openxmlformats-officedocument.presentationml.slide+xml"/>
  <Override PartName="/docProps/core.xml" ContentType="application/vnd.openxmlformats-package.core-properties+xml"/>
  <Override PartName="/ppt/slides/slide6.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104.xml" ContentType="application/vnd.openxmlformats-officedocument.presentationml.slide+xml"/>
  <Override PartName="/ppt/slides/slide151.xml" ContentType="application/vnd.openxmlformats-officedocument.presentationml.slide+xml"/>
  <Override PartName="/ppt/slides/slide238.xml" ContentType="application/vnd.openxmlformats-officedocument.presentationml.slide+xml"/>
  <Override PartName="/ppt/slides/slide249.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1"/>
  </p:sldMasterIdLst>
  <p:notesMasterIdLst>
    <p:notesMasterId r:id="rId270"/>
  </p:notesMasterIdLst>
  <p:sldIdLst>
    <p:sldId id="256" r:id="rId2"/>
    <p:sldId id="277" r:id="rId3"/>
    <p:sldId id="280" r:id="rId4"/>
    <p:sldId id="281" r:id="rId5"/>
    <p:sldId id="278" r:id="rId6"/>
    <p:sldId id="531" r:id="rId7"/>
    <p:sldId id="282" r:id="rId8"/>
    <p:sldId id="283" r:id="rId9"/>
    <p:sldId id="285" r:id="rId10"/>
    <p:sldId id="286" r:id="rId11"/>
    <p:sldId id="287" r:id="rId12"/>
    <p:sldId id="532" r:id="rId13"/>
    <p:sldId id="288" r:id="rId14"/>
    <p:sldId id="289" r:id="rId15"/>
    <p:sldId id="290" r:id="rId16"/>
    <p:sldId id="291" r:id="rId17"/>
    <p:sldId id="292" r:id="rId18"/>
    <p:sldId id="293" r:id="rId19"/>
    <p:sldId id="294" r:id="rId20"/>
    <p:sldId id="295" r:id="rId21"/>
    <p:sldId id="296" r:id="rId22"/>
    <p:sldId id="297" r:id="rId23"/>
    <p:sldId id="298" r:id="rId24"/>
    <p:sldId id="299" r:id="rId25"/>
    <p:sldId id="306" r:id="rId26"/>
    <p:sldId id="301" r:id="rId27"/>
    <p:sldId id="302" r:id="rId28"/>
    <p:sldId id="303" r:id="rId29"/>
    <p:sldId id="304" r:id="rId30"/>
    <p:sldId id="316" r:id="rId31"/>
    <p:sldId id="308" r:id="rId32"/>
    <p:sldId id="309" r:id="rId33"/>
    <p:sldId id="310" r:id="rId34"/>
    <p:sldId id="311" r:id="rId35"/>
    <p:sldId id="312" r:id="rId36"/>
    <p:sldId id="258" r:id="rId37"/>
    <p:sldId id="261" r:id="rId38"/>
    <p:sldId id="313" r:id="rId39"/>
    <p:sldId id="314" r:id="rId40"/>
    <p:sldId id="315" r:id="rId41"/>
    <p:sldId id="317" r:id="rId42"/>
    <p:sldId id="318" r:id="rId43"/>
    <p:sldId id="319" r:id="rId44"/>
    <p:sldId id="320" r:id="rId45"/>
    <p:sldId id="321" r:id="rId46"/>
    <p:sldId id="322" r:id="rId47"/>
    <p:sldId id="323" r:id="rId48"/>
    <p:sldId id="324" r:id="rId49"/>
    <p:sldId id="325" r:id="rId50"/>
    <p:sldId id="326" r:id="rId51"/>
    <p:sldId id="327" r:id="rId52"/>
    <p:sldId id="328" r:id="rId53"/>
    <p:sldId id="329" r:id="rId54"/>
    <p:sldId id="330" r:id="rId55"/>
    <p:sldId id="331" r:id="rId56"/>
    <p:sldId id="332" r:id="rId57"/>
    <p:sldId id="333" r:id="rId58"/>
    <p:sldId id="334" r:id="rId59"/>
    <p:sldId id="335" r:id="rId60"/>
    <p:sldId id="336" r:id="rId61"/>
    <p:sldId id="337" r:id="rId62"/>
    <p:sldId id="338" r:id="rId63"/>
    <p:sldId id="339" r:id="rId64"/>
    <p:sldId id="340" r:id="rId65"/>
    <p:sldId id="341" r:id="rId66"/>
    <p:sldId id="342" r:id="rId67"/>
    <p:sldId id="343" r:id="rId68"/>
    <p:sldId id="269" r:id="rId69"/>
    <p:sldId id="262" r:id="rId70"/>
    <p:sldId id="344" r:id="rId71"/>
    <p:sldId id="345" r:id="rId72"/>
    <p:sldId id="346" r:id="rId73"/>
    <p:sldId id="347" r:id="rId74"/>
    <p:sldId id="348" r:id="rId75"/>
    <p:sldId id="349" r:id="rId76"/>
    <p:sldId id="350" r:id="rId77"/>
    <p:sldId id="352" r:id="rId78"/>
    <p:sldId id="351" r:id="rId79"/>
    <p:sldId id="353" r:id="rId80"/>
    <p:sldId id="354" r:id="rId81"/>
    <p:sldId id="355" r:id="rId82"/>
    <p:sldId id="356" r:id="rId83"/>
    <p:sldId id="357" r:id="rId84"/>
    <p:sldId id="358" r:id="rId85"/>
    <p:sldId id="359" r:id="rId86"/>
    <p:sldId id="360" r:id="rId87"/>
    <p:sldId id="362" r:id="rId88"/>
    <p:sldId id="363" r:id="rId89"/>
    <p:sldId id="364" r:id="rId90"/>
    <p:sldId id="365" r:id="rId91"/>
    <p:sldId id="366" r:id="rId92"/>
    <p:sldId id="367" r:id="rId93"/>
    <p:sldId id="368" r:id="rId94"/>
    <p:sldId id="369" r:id="rId95"/>
    <p:sldId id="370" r:id="rId96"/>
    <p:sldId id="371" r:id="rId97"/>
    <p:sldId id="372" r:id="rId98"/>
    <p:sldId id="373" r:id="rId99"/>
    <p:sldId id="374" r:id="rId100"/>
    <p:sldId id="375" r:id="rId101"/>
    <p:sldId id="376" r:id="rId102"/>
    <p:sldId id="377" r:id="rId103"/>
    <p:sldId id="378" r:id="rId104"/>
    <p:sldId id="379" r:id="rId105"/>
    <p:sldId id="380" r:id="rId106"/>
    <p:sldId id="381" r:id="rId107"/>
    <p:sldId id="382" r:id="rId108"/>
    <p:sldId id="383" r:id="rId109"/>
    <p:sldId id="270" r:id="rId110"/>
    <p:sldId id="263" r:id="rId111"/>
    <p:sldId id="384" r:id="rId112"/>
    <p:sldId id="385" r:id="rId113"/>
    <p:sldId id="386" r:id="rId114"/>
    <p:sldId id="387" r:id="rId115"/>
    <p:sldId id="388" r:id="rId116"/>
    <p:sldId id="389" r:id="rId117"/>
    <p:sldId id="390" r:id="rId118"/>
    <p:sldId id="391" r:id="rId119"/>
    <p:sldId id="392" r:id="rId120"/>
    <p:sldId id="393" r:id="rId121"/>
    <p:sldId id="394" r:id="rId122"/>
    <p:sldId id="395" r:id="rId123"/>
    <p:sldId id="396" r:id="rId124"/>
    <p:sldId id="397" r:id="rId125"/>
    <p:sldId id="398" r:id="rId126"/>
    <p:sldId id="399" r:id="rId127"/>
    <p:sldId id="400" r:id="rId128"/>
    <p:sldId id="401" r:id="rId129"/>
    <p:sldId id="402" r:id="rId130"/>
    <p:sldId id="403" r:id="rId131"/>
    <p:sldId id="404" r:id="rId132"/>
    <p:sldId id="405" r:id="rId133"/>
    <p:sldId id="406" r:id="rId134"/>
    <p:sldId id="407" r:id="rId135"/>
    <p:sldId id="408" r:id="rId136"/>
    <p:sldId id="409" r:id="rId137"/>
    <p:sldId id="410" r:id="rId138"/>
    <p:sldId id="411" r:id="rId139"/>
    <p:sldId id="271" r:id="rId140"/>
    <p:sldId id="264" r:id="rId141"/>
    <p:sldId id="412" r:id="rId142"/>
    <p:sldId id="413" r:id="rId143"/>
    <p:sldId id="414" r:id="rId144"/>
    <p:sldId id="415" r:id="rId145"/>
    <p:sldId id="416" r:id="rId146"/>
    <p:sldId id="417" r:id="rId147"/>
    <p:sldId id="418" r:id="rId148"/>
    <p:sldId id="419" r:id="rId149"/>
    <p:sldId id="420" r:id="rId150"/>
    <p:sldId id="421" r:id="rId151"/>
    <p:sldId id="422" r:id="rId152"/>
    <p:sldId id="423" r:id="rId153"/>
    <p:sldId id="424" r:id="rId154"/>
    <p:sldId id="425" r:id="rId155"/>
    <p:sldId id="426" r:id="rId156"/>
    <p:sldId id="427" r:id="rId157"/>
    <p:sldId id="428" r:id="rId158"/>
    <p:sldId id="429" r:id="rId159"/>
    <p:sldId id="430" r:id="rId160"/>
    <p:sldId id="431" r:id="rId161"/>
    <p:sldId id="432" r:id="rId162"/>
    <p:sldId id="433" r:id="rId163"/>
    <p:sldId id="434" r:id="rId164"/>
    <p:sldId id="435" r:id="rId165"/>
    <p:sldId id="436" r:id="rId166"/>
    <p:sldId id="437" r:id="rId167"/>
    <p:sldId id="438" r:id="rId168"/>
    <p:sldId id="439" r:id="rId169"/>
    <p:sldId id="440" r:id="rId170"/>
    <p:sldId id="445" r:id="rId171"/>
    <p:sldId id="446" r:id="rId172"/>
    <p:sldId id="447" r:id="rId173"/>
    <p:sldId id="448" r:id="rId174"/>
    <p:sldId id="449" r:id="rId175"/>
    <p:sldId id="450" r:id="rId176"/>
    <p:sldId id="451" r:id="rId177"/>
    <p:sldId id="272" r:id="rId178"/>
    <p:sldId id="265" r:id="rId179"/>
    <p:sldId id="441" r:id="rId180"/>
    <p:sldId id="442" r:id="rId181"/>
    <p:sldId id="443" r:id="rId182"/>
    <p:sldId id="444" r:id="rId183"/>
    <p:sldId id="452" r:id="rId184"/>
    <p:sldId id="453" r:id="rId185"/>
    <p:sldId id="454" r:id="rId186"/>
    <p:sldId id="455" r:id="rId187"/>
    <p:sldId id="456" r:id="rId188"/>
    <p:sldId id="457" r:id="rId189"/>
    <p:sldId id="458" r:id="rId190"/>
    <p:sldId id="459" r:id="rId191"/>
    <p:sldId id="460" r:id="rId192"/>
    <p:sldId id="461" r:id="rId193"/>
    <p:sldId id="462" r:id="rId194"/>
    <p:sldId id="463" r:id="rId195"/>
    <p:sldId id="533" r:id="rId196"/>
    <p:sldId id="464" r:id="rId197"/>
    <p:sldId id="465" r:id="rId198"/>
    <p:sldId id="466" r:id="rId199"/>
    <p:sldId id="467" r:id="rId200"/>
    <p:sldId id="468" r:id="rId201"/>
    <p:sldId id="469" r:id="rId202"/>
    <p:sldId id="470" r:id="rId203"/>
    <p:sldId id="471" r:id="rId204"/>
    <p:sldId id="472" r:id="rId205"/>
    <p:sldId id="473" r:id="rId206"/>
    <p:sldId id="474" r:id="rId207"/>
    <p:sldId id="475" r:id="rId208"/>
    <p:sldId id="273" r:id="rId209"/>
    <p:sldId id="266" r:id="rId210"/>
    <p:sldId id="476" r:id="rId211"/>
    <p:sldId id="477" r:id="rId212"/>
    <p:sldId id="478" r:id="rId213"/>
    <p:sldId id="479" r:id="rId214"/>
    <p:sldId id="480" r:id="rId215"/>
    <p:sldId id="481" r:id="rId216"/>
    <p:sldId id="482" r:id="rId217"/>
    <p:sldId id="483" r:id="rId218"/>
    <p:sldId id="484" r:id="rId219"/>
    <p:sldId id="485" r:id="rId220"/>
    <p:sldId id="486" r:id="rId221"/>
    <p:sldId id="487" r:id="rId222"/>
    <p:sldId id="488" r:id="rId223"/>
    <p:sldId id="489" r:id="rId224"/>
    <p:sldId id="490" r:id="rId225"/>
    <p:sldId id="491" r:id="rId226"/>
    <p:sldId id="493" r:id="rId227"/>
    <p:sldId id="494" r:id="rId228"/>
    <p:sldId id="495" r:id="rId229"/>
    <p:sldId id="496" r:id="rId230"/>
    <p:sldId id="497" r:id="rId231"/>
    <p:sldId id="274" r:id="rId232"/>
    <p:sldId id="267" r:id="rId233"/>
    <p:sldId id="498" r:id="rId234"/>
    <p:sldId id="499" r:id="rId235"/>
    <p:sldId id="500" r:id="rId236"/>
    <p:sldId id="501" r:id="rId237"/>
    <p:sldId id="502" r:id="rId238"/>
    <p:sldId id="503" r:id="rId239"/>
    <p:sldId id="504" r:id="rId240"/>
    <p:sldId id="505" r:id="rId241"/>
    <p:sldId id="506" r:id="rId242"/>
    <p:sldId id="507" r:id="rId243"/>
    <p:sldId id="508" r:id="rId244"/>
    <p:sldId id="509" r:id="rId245"/>
    <p:sldId id="510" r:id="rId246"/>
    <p:sldId id="511" r:id="rId247"/>
    <p:sldId id="512" r:id="rId248"/>
    <p:sldId id="513" r:id="rId249"/>
    <p:sldId id="514" r:id="rId250"/>
    <p:sldId id="515" r:id="rId251"/>
    <p:sldId id="516" r:id="rId252"/>
    <p:sldId id="517" r:id="rId253"/>
    <p:sldId id="518" r:id="rId254"/>
    <p:sldId id="519" r:id="rId255"/>
    <p:sldId id="520" r:id="rId256"/>
    <p:sldId id="521" r:id="rId257"/>
    <p:sldId id="522" r:id="rId258"/>
    <p:sldId id="523" r:id="rId259"/>
    <p:sldId id="524" r:id="rId260"/>
    <p:sldId id="525" r:id="rId261"/>
    <p:sldId id="526" r:id="rId262"/>
    <p:sldId id="527" r:id="rId263"/>
    <p:sldId id="275" r:id="rId264"/>
    <p:sldId id="268" r:id="rId265"/>
    <p:sldId id="528" r:id="rId266"/>
    <p:sldId id="529" r:id="rId267"/>
    <p:sldId id="530" r:id="rId268"/>
    <p:sldId id="276" r:id="rId269"/>
  </p:sldIdLst>
  <p:sldSz cx="9144000" cy="5143500" type="screen16x9"/>
  <p:notesSz cx="6858000" cy="9144000"/>
  <p:embeddedFontLst>
    <p:embeddedFont>
      <p:font typeface="Merriweather Sans ExtraBold" pitchFamily="2" charset="0"/>
      <p:bold r:id="rId271"/>
    </p:embeddedFont>
    <p:embeddedFont>
      <p:font typeface="Merriweather Sans Bold" pitchFamily="2" charset="0"/>
      <p:bold r:id="rId272"/>
    </p:embeddedFont>
    <p:embeddedFont>
      <p:font typeface="Merriweather Sans" pitchFamily="2" charset="0"/>
      <p:regular r:id="rId273"/>
      <p:bold r:id="rId274"/>
      <p:italic r:id="rId275"/>
      <p:boldItalic r:id="rId276"/>
    </p:embeddedFont>
    <p:embeddedFont>
      <p:font typeface="Merriweather Sans Light" pitchFamily="2" charset="0"/>
      <p:regular r:id="rId277"/>
    </p:embeddedFont>
    <p:embeddedFont>
      <p:font typeface="Merriweather Sans Regular" pitchFamily="2" charset="0"/>
      <p:regular r:id="rId278"/>
    </p:embeddedFont>
    <p:embeddedFont>
      <p:font typeface="Calibri" pitchFamily="34" charset="0"/>
      <p:regular r:id="rId279"/>
      <p:bold r:id="rId280"/>
      <p:italic r:id="rId281"/>
      <p:boldItalic r:id="rId282"/>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xmlns="">
        <p14:section name="Default Section" id="{8FE3AAAC-4411-934E-BBBD-EC4A541E1808}">
          <p14:sldIdLst>
            <p14:sldId id="256"/>
            <p14:sldId id="277"/>
            <p14:sldId id="280"/>
            <p14:sldId id="281"/>
            <p14:sldId id="278"/>
            <p14:sldId id="531"/>
            <p14:sldId id="282"/>
            <p14:sldId id="283"/>
            <p14:sldId id="285"/>
            <p14:sldId id="286"/>
            <p14:sldId id="287"/>
            <p14:sldId id="532"/>
            <p14:sldId id="288"/>
            <p14:sldId id="289"/>
            <p14:sldId id="290"/>
            <p14:sldId id="291"/>
            <p14:sldId id="292"/>
            <p14:sldId id="293"/>
            <p14:sldId id="294"/>
            <p14:sldId id="295"/>
            <p14:sldId id="296"/>
            <p14:sldId id="297"/>
            <p14:sldId id="298"/>
            <p14:sldId id="299"/>
            <p14:sldId id="306"/>
            <p14:sldId id="301"/>
            <p14:sldId id="302"/>
            <p14:sldId id="303"/>
            <p14:sldId id="304"/>
            <p14:sldId id="316"/>
            <p14:sldId id="308"/>
            <p14:sldId id="309"/>
            <p14:sldId id="310"/>
            <p14:sldId id="311"/>
            <p14:sldId id="312"/>
            <p14:sldId id="258"/>
            <p14:sldId id="261"/>
            <p14:sldId id="313"/>
            <p14:sldId id="314"/>
            <p14:sldId id="315"/>
            <p14:sldId id="317"/>
            <p14:sldId id="318"/>
            <p14:sldId id="319"/>
            <p14:sldId id="320"/>
            <p14:sldId id="321"/>
            <p14:sldId id="322"/>
            <p14:sldId id="323"/>
            <p14:sldId id="324"/>
            <p14:sldId id="325"/>
            <p14:sldId id="326"/>
            <p14:sldId id="327"/>
            <p14:sldId id="328"/>
            <p14:sldId id="329"/>
            <p14:sldId id="330"/>
            <p14:sldId id="331"/>
            <p14:sldId id="332"/>
            <p14:sldId id="333"/>
            <p14:sldId id="334"/>
            <p14:sldId id="335"/>
            <p14:sldId id="336"/>
            <p14:sldId id="337"/>
            <p14:sldId id="338"/>
            <p14:sldId id="339"/>
            <p14:sldId id="340"/>
            <p14:sldId id="341"/>
            <p14:sldId id="342"/>
            <p14:sldId id="343"/>
            <p14:sldId id="269"/>
            <p14:sldId id="262"/>
            <p14:sldId id="344"/>
            <p14:sldId id="345"/>
            <p14:sldId id="346"/>
            <p14:sldId id="347"/>
            <p14:sldId id="348"/>
            <p14:sldId id="349"/>
            <p14:sldId id="350"/>
            <p14:sldId id="352"/>
            <p14:sldId id="351"/>
            <p14:sldId id="353"/>
            <p14:sldId id="354"/>
            <p14:sldId id="355"/>
            <p14:sldId id="356"/>
            <p14:sldId id="357"/>
            <p14:sldId id="358"/>
            <p14:sldId id="359"/>
            <p14:sldId id="360"/>
            <p14:sldId id="362"/>
            <p14:sldId id="363"/>
            <p14:sldId id="364"/>
            <p14:sldId id="365"/>
            <p14:sldId id="366"/>
            <p14:sldId id="367"/>
            <p14:sldId id="368"/>
            <p14:sldId id="369"/>
            <p14:sldId id="370"/>
            <p14:sldId id="371"/>
            <p14:sldId id="372"/>
            <p14:sldId id="373"/>
            <p14:sldId id="374"/>
            <p14:sldId id="375"/>
            <p14:sldId id="376"/>
            <p14:sldId id="377"/>
            <p14:sldId id="378"/>
            <p14:sldId id="379"/>
            <p14:sldId id="380"/>
            <p14:sldId id="381"/>
            <p14:sldId id="382"/>
            <p14:sldId id="383"/>
            <p14:sldId id="270"/>
            <p14:sldId id="263"/>
            <p14:sldId id="384"/>
            <p14:sldId id="385"/>
            <p14:sldId id="386"/>
            <p14:sldId id="387"/>
            <p14:sldId id="388"/>
            <p14:sldId id="389"/>
            <p14:sldId id="390"/>
            <p14:sldId id="391"/>
            <p14:sldId id="392"/>
            <p14:sldId id="393"/>
            <p14:sldId id="394"/>
            <p14:sldId id="395"/>
            <p14:sldId id="396"/>
            <p14:sldId id="397"/>
            <p14:sldId id="398"/>
            <p14:sldId id="399"/>
            <p14:sldId id="400"/>
            <p14:sldId id="401"/>
            <p14:sldId id="402"/>
            <p14:sldId id="403"/>
            <p14:sldId id="404"/>
            <p14:sldId id="405"/>
            <p14:sldId id="406"/>
            <p14:sldId id="407"/>
            <p14:sldId id="408"/>
            <p14:sldId id="409"/>
            <p14:sldId id="410"/>
            <p14:sldId id="411"/>
            <p14:sldId id="271"/>
            <p14:sldId id="264"/>
            <p14:sldId id="412"/>
            <p14:sldId id="413"/>
            <p14:sldId id="414"/>
            <p14:sldId id="415"/>
            <p14:sldId id="416"/>
            <p14:sldId id="417"/>
            <p14:sldId id="418"/>
            <p14:sldId id="419"/>
            <p14:sldId id="420"/>
            <p14:sldId id="421"/>
            <p14:sldId id="422"/>
            <p14:sldId id="423"/>
            <p14:sldId id="424"/>
            <p14:sldId id="425"/>
            <p14:sldId id="426"/>
            <p14:sldId id="427"/>
            <p14:sldId id="428"/>
            <p14:sldId id="429"/>
            <p14:sldId id="430"/>
            <p14:sldId id="431"/>
            <p14:sldId id="432"/>
            <p14:sldId id="433"/>
            <p14:sldId id="434"/>
            <p14:sldId id="435"/>
            <p14:sldId id="436"/>
            <p14:sldId id="437"/>
            <p14:sldId id="438"/>
            <p14:sldId id="439"/>
            <p14:sldId id="440"/>
            <p14:sldId id="445"/>
            <p14:sldId id="446"/>
            <p14:sldId id="447"/>
            <p14:sldId id="448"/>
            <p14:sldId id="449"/>
            <p14:sldId id="450"/>
            <p14:sldId id="451"/>
            <p14:sldId id="272"/>
            <p14:sldId id="265"/>
            <p14:sldId id="441"/>
            <p14:sldId id="442"/>
            <p14:sldId id="443"/>
            <p14:sldId id="444"/>
            <p14:sldId id="452"/>
            <p14:sldId id="453"/>
            <p14:sldId id="454"/>
            <p14:sldId id="455"/>
            <p14:sldId id="456"/>
            <p14:sldId id="457"/>
            <p14:sldId id="458"/>
            <p14:sldId id="459"/>
            <p14:sldId id="460"/>
            <p14:sldId id="461"/>
            <p14:sldId id="462"/>
            <p14:sldId id="463"/>
            <p14:sldId id="533"/>
            <p14:sldId id="464"/>
            <p14:sldId id="465"/>
            <p14:sldId id="466"/>
            <p14:sldId id="467"/>
            <p14:sldId id="468"/>
            <p14:sldId id="469"/>
            <p14:sldId id="470"/>
            <p14:sldId id="471"/>
            <p14:sldId id="472"/>
            <p14:sldId id="473"/>
            <p14:sldId id="474"/>
            <p14:sldId id="475"/>
            <p14:sldId id="273"/>
            <p14:sldId id="266"/>
            <p14:sldId id="476"/>
            <p14:sldId id="477"/>
            <p14:sldId id="478"/>
            <p14:sldId id="479"/>
            <p14:sldId id="480"/>
            <p14:sldId id="481"/>
            <p14:sldId id="482"/>
            <p14:sldId id="483"/>
            <p14:sldId id="484"/>
            <p14:sldId id="485"/>
            <p14:sldId id="486"/>
            <p14:sldId id="487"/>
            <p14:sldId id="488"/>
            <p14:sldId id="489"/>
            <p14:sldId id="490"/>
            <p14:sldId id="491"/>
            <p14:sldId id="493"/>
            <p14:sldId id="494"/>
            <p14:sldId id="495"/>
            <p14:sldId id="496"/>
            <p14:sldId id="497"/>
            <p14:sldId id="274"/>
            <p14:sldId id="267"/>
            <p14:sldId id="498"/>
            <p14:sldId id="499"/>
            <p14:sldId id="500"/>
            <p14:sldId id="501"/>
            <p14:sldId id="502"/>
            <p14:sldId id="503"/>
            <p14:sldId id="504"/>
            <p14:sldId id="505"/>
            <p14:sldId id="506"/>
            <p14:sldId id="507"/>
            <p14:sldId id="508"/>
            <p14:sldId id="509"/>
            <p14:sldId id="510"/>
            <p14:sldId id="511"/>
            <p14:sldId id="512"/>
            <p14:sldId id="513"/>
            <p14:sldId id="514"/>
            <p14:sldId id="515"/>
            <p14:sldId id="516"/>
            <p14:sldId id="517"/>
            <p14:sldId id="518"/>
            <p14:sldId id="519"/>
            <p14:sldId id="520"/>
            <p14:sldId id="521"/>
            <p14:sldId id="522"/>
            <p14:sldId id="523"/>
            <p14:sldId id="524"/>
            <p14:sldId id="525"/>
            <p14:sldId id="526"/>
            <p14:sldId id="527"/>
            <p14:sldId id="275"/>
            <p14:sldId id="268"/>
            <p14:sldId id="528"/>
            <p14:sldId id="529"/>
            <p14:sldId id="530"/>
            <p14:sldId id="276"/>
          </p14:sldIdLst>
        </p14:section>
      </p14:sectionLst>
    </p:ext>
    <p:ext uri="{EFAFB233-063F-42B5-8137-9DF3F51BA10A}">
      <p15:sldGuideLst xmlns:p15="http://schemas.microsoft.com/office/powerpoint/2012/main" xmlns="">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42392A"/>
    <a:srgbClr val="F6F1E6"/>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D7AC3CCA-C797-4891-BE02-D94E43425B78}" styleName="Medium Style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569" autoAdjust="0"/>
    <p:restoredTop sz="86856" autoAdjust="0"/>
  </p:normalViewPr>
  <p:slideViewPr>
    <p:cSldViewPr>
      <p:cViewPr>
        <p:scale>
          <a:sx n="88" d="100"/>
          <a:sy n="88" d="100"/>
        </p:scale>
        <p:origin x="-624" y="-318"/>
      </p:cViewPr>
      <p:guideLst>
        <p:guide orient="horz" pos="1620"/>
        <p:guide pos="2880"/>
      </p:guideLst>
    </p:cSldViewPr>
  </p:slideViewPr>
  <p:outlineViewPr>
    <p:cViewPr>
      <p:scale>
        <a:sx n="33" d="100"/>
        <a:sy n="33" d="100"/>
      </p:scale>
      <p:origin x="0" y="0"/>
    </p:cViewPr>
  </p:outlin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63" Type="http://schemas.openxmlformats.org/officeDocument/2006/relationships/slide" Target="slides/slide62.xml"/><Relationship Id="rId84" Type="http://schemas.openxmlformats.org/officeDocument/2006/relationships/slide" Target="slides/slide83.xml"/><Relationship Id="rId138" Type="http://schemas.openxmlformats.org/officeDocument/2006/relationships/slide" Target="slides/slide137.xml"/><Relationship Id="rId159" Type="http://schemas.openxmlformats.org/officeDocument/2006/relationships/slide" Target="slides/slide158.xml"/><Relationship Id="rId170" Type="http://schemas.openxmlformats.org/officeDocument/2006/relationships/slide" Target="slides/slide169.xml"/><Relationship Id="rId191" Type="http://schemas.openxmlformats.org/officeDocument/2006/relationships/slide" Target="slides/slide190.xml"/><Relationship Id="rId205" Type="http://schemas.openxmlformats.org/officeDocument/2006/relationships/slide" Target="slides/slide204.xml"/><Relationship Id="rId226" Type="http://schemas.openxmlformats.org/officeDocument/2006/relationships/slide" Target="slides/slide225.xml"/><Relationship Id="rId247" Type="http://schemas.openxmlformats.org/officeDocument/2006/relationships/slide" Target="slides/slide246.xml"/><Relationship Id="rId107" Type="http://schemas.openxmlformats.org/officeDocument/2006/relationships/slide" Target="slides/slide106.xml"/><Relationship Id="rId268" Type="http://schemas.openxmlformats.org/officeDocument/2006/relationships/slide" Target="slides/slide267.xml"/><Relationship Id="rId11" Type="http://schemas.openxmlformats.org/officeDocument/2006/relationships/slide" Target="slides/slide10.xml"/><Relationship Id="rId32" Type="http://schemas.openxmlformats.org/officeDocument/2006/relationships/slide" Target="slides/slide31.xml"/><Relationship Id="rId53" Type="http://schemas.openxmlformats.org/officeDocument/2006/relationships/slide" Target="slides/slide52.xml"/><Relationship Id="rId74" Type="http://schemas.openxmlformats.org/officeDocument/2006/relationships/slide" Target="slides/slide73.xml"/><Relationship Id="rId128" Type="http://schemas.openxmlformats.org/officeDocument/2006/relationships/slide" Target="slides/slide127.xml"/><Relationship Id="rId149" Type="http://schemas.openxmlformats.org/officeDocument/2006/relationships/slide" Target="slides/slide148.xml"/><Relationship Id="rId5" Type="http://schemas.openxmlformats.org/officeDocument/2006/relationships/slide" Target="slides/slide4.xml"/><Relationship Id="rId95" Type="http://schemas.openxmlformats.org/officeDocument/2006/relationships/slide" Target="slides/slide94.xml"/><Relationship Id="rId160" Type="http://schemas.openxmlformats.org/officeDocument/2006/relationships/slide" Target="slides/slide159.xml"/><Relationship Id="rId181" Type="http://schemas.openxmlformats.org/officeDocument/2006/relationships/slide" Target="slides/slide180.xml"/><Relationship Id="rId216" Type="http://schemas.openxmlformats.org/officeDocument/2006/relationships/slide" Target="slides/slide215.xml"/><Relationship Id="rId237" Type="http://schemas.openxmlformats.org/officeDocument/2006/relationships/slide" Target="slides/slide236.xml"/><Relationship Id="rId258" Type="http://schemas.openxmlformats.org/officeDocument/2006/relationships/slide" Target="slides/slide257.xml"/><Relationship Id="rId279" Type="http://schemas.openxmlformats.org/officeDocument/2006/relationships/font" Target="fonts/font9.fntdata"/><Relationship Id="rId22" Type="http://schemas.openxmlformats.org/officeDocument/2006/relationships/slide" Target="slides/slide21.xml"/><Relationship Id="rId43" Type="http://schemas.openxmlformats.org/officeDocument/2006/relationships/slide" Target="slides/slide42.xml"/><Relationship Id="rId64" Type="http://schemas.openxmlformats.org/officeDocument/2006/relationships/slide" Target="slides/slide63.xml"/><Relationship Id="rId118" Type="http://schemas.openxmlformats.org/officeDocument/2006/relationships/slide" Target="slides/slide117.xml"/><Relationship Id="rId139" Type="http://schemas.openxmlformats.org/officeDocument/2006/relationships/slide" Target="slides/slide138.xml"/><Relationship Id="rId85" Type="http://schemas.openxmlformats.org/officeDocument/2006/relationships/slide" Target="slides/slide84.xml"/><Relationship Id="rId150" Type="http://schemas.openxmlformats.org/officeDocument/2006/relationships/slide" Target="slides/slide149.xml"/><Relationship Id="rId171" Type="http://schemas.openxmlformats.org/officeDocument/2006/relationships/slide" Target="slides/slide170.xml"/><Relationship Id="rId192" Type="http://schemas.openxmlformats.org/officeDocument/2006/relationships/slide" Target="slides/slide191.xml"/><Relationship Id="rId206" Type="http://schemas.openxmlformats.org/officeDocument/2006/relationships/slide" Target="slides/slide205.xml"/><Relationship Id="rId227" Type="http://schemas.openxmlformats.org/officeDocument/2006/relationships/slide" Target="slides/slide226.xml"/><Relationship Id="rId248" Type="http://schemas.openxmlformats.org/officeDocument/2006/relationships/slide" Target="slides/slide247.xml"/><Relationship Id="rId269" Type="http://schemas.openxmlformats.org/officeDocument/2006/relationships/slide" Target="slides/slide268.xml"/><Relationship Id="rId12" Type="http://schemas.openxmlformats.org/officeDocument/2006/relationships/slide" Target="slides/slide11.xml"/><Relationship Id="rId33" Type="http://schemas.openxmlformats.org/officeDocument/2006/relationships/slide" Target="slides/slide32.xml"/><Relationship Id="rId108" Type="http://schemas.openxmlformats.org/officeDocument/2006/relationships/slide" Target="slides/slide107.xml"/><Relationship Id="rId129" Type="http://schemas.openxmlformats.org/officeDocument/2006/relationships/slide" Target="slides/slide128.xml"/><Relationship Id="rId280" Type="http://schemas.openxmlformats.org/officeDocument/2006/relationships/font" Target="fonts/font10.fntdata"/><Relationship Id="rId54" Type="http://schemas.openxmlformats.org/officeDocument/2006/relationships/slide" Target="slides/slide53.xml"/><Relationship Id="rId75" Type="http://schemas.openxmlformats.org/officeDocument/2006/relationships/slide" Target="slides/slide74.xml"/><Relationship Id="rId96" Type="http://schemas.openxmlformats.org/officeDocument/2006/relationships/slide" Target="slides/slide95.xml"/><Relationship Id="rId140" Type="http://schemas.openxmlformats.org/officeDocument/2006/relationships/slide" Target="slides/slide139.xml"/><Relationship Id="rId161" Type="http://schemas.openxmlformats.org/officeDocument/2006/relationships/slide" Target="slides/slide160.xml"/><Relationship Id="rId182" Type="http://schemas.openxmlformats.org/officeDocument/2006/relationships/slide" Target="slides/slide181.xml"/><Relationship Id="rId217" Type="http://schemas.openxmlformats.org/officeDocument/2006/relationships/slide" Target="slides/slide216.xml"/><Relationship Id="rId6" Type="http://schemas.openxmlformats.org/officeDocument/2006/relationships/slide" Target="slides/slide5.xml"/><Relationship Id="rId238" Type="http://schemas.openxmlformats.org/officeDocument/2006/relationships/slide" Target="slides/slide237.xml"/><Relationship Id="rId259" Type="http://schemas.openxmlformats.org/officeDocument/2006/relationships/slide" Target="slides/slide258.xml"/><Relationship Id="rId23" Type="http://schemas.openxmlformats.org/officeDocument/2006/relationships/slide" Target="slides/slide22.xml"/><Relationship Id="rId119" Type="http://schemas.openxmlformats.org/officeDocument/2006/relationships/slide" Target="slides/slide118.xml"/><Relationship Id="rId270" Type="http://schemas.openxmlformats.org/officeDocument/2006/relationships/notesMaster" Target="notesMasters/notesMaster1.xml"/><Relationship Id="rId44" Type="http://schemas.openxmlformats.org/officeDocument/2006/relationships/slide" Target="slides/slide43.xml"/><Relationship Id="rId65" Type="http://schemas.openxmlformats.org/officeDocument/2006/relationships/slide" Target="slides/slide64.xml"/><Relationship Id="rId86" Type="http://schemas.openxmlformats.org/officeDocument/2006/relationships/slide" Target="slides/slide85.xml"/><Relationship Id="rId130" Type="http://schemas.openxmlformats.org/officeDocument/2006/relationships/slide" Target="slides/slide129.xml"/><Relationship Id="rId151" Type="http://schemas.openxmlformats.org/officeDocument/2006/relationships/slide" Target="slides/slide150.xml"/><Relationship Id="rId172" Type="http://schemas.openxmlformats.org/officeDocument/2006/relationships/slide" Target="slides/slide171.xml"/><Relationship Id="rId193" Type="http://schemas.openxmlformats.org/officeDocument/2006/relationships/slide" Target="slides/slide192.xml"/><Relationship Id="rId207" Type="http://schemas.openxmlformats.org/officeDocument/2006/relationships/slide" Target="slides/slide206.xml"/><Relationship Id="rId228" Type="http://schemas.openxmlformats.org/officeDocument/2006/relationships/slide" Target="slides/slide227.xml"/><Relationship Id="rId249" Type="http://schemas.openxmlformats.org/officeDocument/2006/relationships/slide" Target="slides/slide24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260" Type="http://schemas.openxmlformats.org/officeDocument/2006/relationships/slide" Target="slides/slide259.xml"/><Relationship Id="rId265" Type="http://schemas.openxmlformats.org/officeDocument/2006/relationships/slide" Target="slides/slide264.xml"/><Relationship Id="rId281" Type="http://schemas.openxmlformats.org/officeDocument/2006/relationships/font" Target="fonts/font11.fntdata"/><Relationship Id="rId286" Type="http://schemas.openxmlformats.org/officeDocument/2006/relationships/tableStyles" Target="tableStyles.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141" Type="http://schemas.openxmlformats.org/officeDocument/2006/relationships/slide" Target="slides/slide140.xml"/><Relationship Id="rId146" Type="http://schemas.openxmlformats.org/officeDocument/2006/relationships/slide" Target="slides/slide145.xml"/><Relationship Id="rId167" Type="http://schemas.openxmlformats.org/officeDocument/2006/relationships/slide" Target="slides/slide166.xml"/><Relationship Id="rId188" Type="http://schemas.openxmlformats.org/officeDocument/2006/relationships/slide" Target="slides/slide187.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162" Type="http://schemas.openxmlformats.org/officeDocument/2006/relationships/slide" Target="slides/slide161.xml"/><Relationship Id="rId183" Type="http://schemas.openxmlformats.org/officeDocument/2006/relationships/slide" Target="slides/slide182.xml"/><Relationship Id="rId213" Type="http://schemas.openxmlformats.org/officeDocument/2006/relationships/slide" Target="slides/slide212.xml"/><Relationship Id="rId218" Type="http://schemas.openxmlformats.org/officeDocument/2006/relationships/slide" Target="slides/slide217.xml"/><Relationship Id="rId234" Type="http://schemas.openxmlformats.org/officeDocument/2006/relationships/slide" Target="slides/slide233.xml"/><Relationship Id="rId239" Type="http://schemas.openxmlformats.org/officeDocument/2006/relationships/slide" Target="slides/slide238.xml"/><Relationship Id="rId2" Type="http://schemas.openxmlformats.org/officeDocument/2006/relationships/slide" Target="slides/slide1.xml"/><Relationship Id="rId29" Type="http://schemas.openxmlformats.org/officeDocument/2006/relationships/slide" Target="slides/slide28.xml"/><Relationship Id="rId250" Type="http://schemas.openxmlformats.org/officeDocument/2006/relationships/slide" Target="slides/slide249.xml"/><Relationship Id="rId255" Type="http://schemas.openxmlformats.org/officeDocument/2006/relationships/slide" Target="slides/slide254.xml"/><Relationship Id="rId271" Type="http://schemas.openxmlformats.org/officeDocument/2006/relationships/font" Target="fonts/font1.fntdata"/><Relationship Id="rId276" Type="http://schemas.openxmlformats.org/officeDocument/2006/relationships/font" Target="fonts/font6.fntdata"/><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slide" Target="slides/slide135.xml"/><Relationship Id="rId157" Type="http://schemas.openxmlformats.org/officeDocument/2006/relationships/slide" Target="slides/slide156.xml"/><Relationship Id="rId178" Type="http://schemas.openxmlformats.org/officeDocument/2006/relationships/slide" Target="slides/slide177.xml"/><Relationship Id="rId61" Type="http://schemas.openxmlformats.org/officeDocument/2006/relationships/slide" Target="slides/slide60.xml"/><Relationship Id="rId82" Type="http://schemas.openxmlformats.org/officeDocument/2006/relationships/slide" Target="slides/slide81.xml"/><Relationship Id="rId152" Type="http://schemas.openxmlformats.org/officeDocument/2006/relationships/slide" Target="slides/slide151.xml"/><Relationship Id="rId173" Type="http://schemas.openxmlformats.org/officeDocument/2006/relationships/slide" Target="slides/slide172.xml"/><Relationship Id="rId194" Type="http://schemas.openxmlformats.org/officeDocument/2006/relationships/slide" Target="slides/slide193.xml"/><Relationship Id="rId199" Type="http://schemas.openxmlformats.org/officeDocument/2006/relationships/slide" Target="slides/slide198.xml"/><Relationship Id="rId203" Type="http://schemas.openxmlformats.org/officeDocument/2006/relationships/slide" Target="slides/slide202.xml"/><Relationship Id="rId208" Type="http://schemas.openxmlformats.org/officeDocument/2006/relationships/slide" Target="slides/slide207.xml"/><Relationship Id="rId229" Type="http://schemas.openxmlformats.org/officeDocument/2006/relationships/slide" Target="slides/slide228.xml"/><Relationship Id="rId19" Type="http://schemas.openxmlformats.org/officeDocument/2006/relationships/slide" Target="slides/slide18.xml"/><Relationship Id="rId224" Type="http://schemas.openxmlformats.org/officeDocument/2006/relationships/slide" Target="slides/slide223.xml"/><Relationship Id="rId240" Type="http://schemas.openxmlformats.org/officeDocument/2006/relationships/slide" Target="slides/slide239.xml"/><Relationship Id="rId245" Type="http://schemas.openxmlformats.org/officeDocument/2006/relationships/slide" Target="slides/slide244.xml"/><Relationship Id="rId261" Type="http://schemas.openxmlformats.org/officeDocument/2006/relationships/slide" Target="slides/slide260.xml"/><Relationship Id="rId266" Type="http://schemas.openxmlformats.org/officeDocument/2006/relationships/slide" Target="slides/slide265.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slide" Target="slides/slide146.xml"/><Relationship Id="rId168" Type="http://schemas.openxmlformats.org/officeDocument/2006/relationships/slide" Target="slides/slide167.xml"/><Relationship Id="rId282" Type="http://schemas.openxmlformats.org/officeDocument/2006/relationships/font" Target="fonts/font12.fntdata"/><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163" Type="http://schemas.openxmlformats.org/officeDocument/2006/relationships/slide" Target="slides/slide162.xml"/><Relationship Id="rId184" Type="http://schemas.openxmlformats.org/officeDocument/2006/relationships/slide" Target="slides/slide183.xml"/><Relationship Id="rId189" Type="http://schemas.openxmlformats.org/officeDocument/2006/relationships/slide" Target="slides/slide188.xml"/><Relationship Id="rId219" Type="http://schemas.openxmlformats.org/officeDocument/2006/relationships/slide" Target="slides/slide218.xml"/><Relationship Id="rId3" Type="http://schemas.openxmlformats.org/officeDocument/2006/relationships/slide" Target="slides/slide2.xml"/><Relationship Id="rId214" Type="http://schemas.openxmlformats.org/officeDocument/2006/relationships/slide" Target="slides/slide213.xml"/><Relationship Id="rId230" Type="http://schemas.openxmlformats.org/officeDocument/2006/relationships/slide" Target="slides/slide229.xml"/><Relationship Id="rId235" Type="http://schemas.openxmlformats.org/officeDocument/2006/relationships/slide" Target="slides/slide234.xml"/><Relationship Id="rId251" Type="http://schemas.openxmlformats.org/officeDocument/2006/relationships/slide" Target="slides/slide250.xml"/><Relationship Id="rId256" Type="http://schemas.openxmlformats.org/officeDocument/2006/relationships/slide" Target="slides/slide255.xml"/><Relationship Id="rId277" Type="http://schemas.openxmlformats.org/officeDocument/2006/relationships/font" Target="fonts/font7.fntdata"/><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137" Type="http://schemas.openxmlformats.org/officeDocument/2006/relationships/slide" Target="slides/slide136.xml"/><Relationship Id="rId158" Type="http://schemas.openxmlformats.org/officeDocument/2006/relationships/slide" Target="slides/slide157.xml"/><Relationship Id="rId272" Type="http://schemas.openxmlformats.org/officeDocument/2006/relationships/font" Target="fonts/font2.fntdata"/><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slide" Target="slides/slide131.xml"/><Relationship Id="rId153" Type="http://schemas.openxmlformats.org/officeDocument/2006/relationships/slide" Target="slides/slide152.xml"/><Relationship Id="rId174" Type="http://schemas.openxmlformats.org/officeDocument/2006/relationships/slide" Target="slides/slide173.xml"/><Relationship Id="rId179" Type="http://schemas.openxmlformats.org/officeDocument/2006/relationships/slide" Target="slides/slide178.xml"/><Relationship Id="rId195" Type="http://schemas.openxmlformats.org/officeDocument/2006/relationships/slide" Target="slides/slide194.xml"/><Relationship Id="rId209" Type="http://schemas.openxmlformats.org/officeDocument/2006/relationships/slide" Target="slides/slide208.xml"/><Relationship Id="rId190" Type="http://schemas.openxmlformats.org/officeDocument/2006/relationships/slide" Target="slides/slide189.xml"/><Relationship Id="rId204" Type="http://schemas.openxmlformats.org/officeDocument/2006/relationships/slide" Target="slides/slide203.xml"/><Relationship Id="rId220" Type="http://schemas.openxmlformats.org/officeDocument/2006/relationships/slide" Target="slides/slide219.xml"/><Relationship Id="rId225" Type="http://schemas.openxmlformats.org/officeDocument/2006/relationships/slide" Target="slides/slide224.xml"/><Relationship Id="rId241" Type="http://schemas.openxmlformats.org/officeDocument/2006/relationships/slide" Target="slides/slide240.xml"/><Relationship Id="rId246" Type="http://schemas.openxmlformats.org/officeDocument/2006/relationships/slide" Target="slides/slide245.xml"/><Relationship Id="rId267" Type="http://schemas.openxmlformats.org/officeDocument/2006/relationships/slide" Target="slides/slide266.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106" Type="http://schemas.openxmlformats.org/officeDocument/2006/relationships/slide" Target="slides/slide105.xml"/><Relationship Id="rId127" Type="http://schemas.openxmlformats.org/officeDocument/2006/relationships/slide" Target="slides/slide126.xml"/><Relationship Id="rId262" Type="http://schemas.openxmlformats.org/officeDocument/2006/relationships/slide" Target="slides/slide261.xml"/><Relationship Id="rId283" Type="http://schemas.openxmlformats.org/officeDocument/2006/relationships/presProps" Target="presProps.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78" Type="http://schemas.openxmlformats.org/officeDocument/2006/relationships/slide" Target="slides/slide77.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43" Type="http://schemas.openxmlformats.org/officeDocument/2006/relationships/slide" Target="slides/slide142.xml"/><Relationship Id="rId148" Type="http://schemas.openxmlformats.org/officeDocument/2006/relationships/slide" Target="slides/slide147.xml"/><Relationship Id="rId164" Type="http://schemas.openxmlformats.org/officeDocument/2006/relationships/slide" Target="slides/slide163.xml"/><Relationship Id="rId169" Type="http://schemas.openxmlformats.org/officeDocument/2006/relationships/slide" Target="slides/slide168.xml"/><Relationship Id="rId185" Type="http://schemas.openxmlformats.org/officeDocument/2006/relationships/slide" Target="slides/slide184.xml"/><Relationship Id="rId4" Type="http://schemas.openxmlformats.org/officeDocument/2006/relationships/slide" Target="slides/slide3.xml"/><Relationship Id="rId9" Type="http://schemas.openxmlformats.org/officeDocument/2006/relationships/slide" Target="slides/slide8.xml"/><Relationship Id="rId180" Type="http://schemas.openxmlformats.org/officeDocument/2006/relationships/slide" Target="slides/slide179.xml"/><Relationship Id="rId210" Type="http://schemas.openxmlformats.org/officeDocument/2006/relationships/slide" Target="slides/slide209.xml"/><Relationship Id="rId215" Type="http://schemas.openxmlformats.org/officeDocument/2006/relationships/slide" Target="slides/slide214.xml"/><Relationship Id="rId236" Type="http://schemas.openxmlformats.org/officeDocument/2006/relationships/slide" Target="slides/slide235.xml"/><Relationship Id="rId257" Type="http://schemas.openxmlformats.org/officeDocument/2006/relationships/slide" Target="slides/slide256.xml"/><Relationship Id="rId278" Type="http://schemas.openxmlformats.org/officeDocument/2006/relationships/font" Target="fonts/font8.fntdata"/><Relationship Id="rId26" Type="http://schemas.openxmlformats.org/officeDocument/2006/relationships/slide" Target="slides/slide25.xml"/><Relationship Id="rId231" Type="http://schemas.openxmlformats.org/officeDocument/2006/relationships/slide" Target="slides/slide230.xml"/><Relationship Id="rId252" Type="http://schemas.openxmlformats.org/officeDocument/2006/relationships/slide" Target="slides/slide251.xml"/><Relationship Id="rId273" Type="http://schemas.openxmlformats.org/officeDocument/2006/relationships/font" Target="fonts/font3.fntdata"/><Relationship Id="rId47" Type="http://schemas.openxmlformats.org/officeDocument/2006/relationships/slide" Target="slides/slide46.xml"/><Relationship Id="rId68" Type="http://schemas.openxmlformats.org/officeDocument/2006/relationships/slide" Target="slides/slide67.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54" Type="http://schemas.openxmlformats.org/officeDocument/2006/relationships/slide" Target="slides/slide153.xml"/><Relationship Id="rId175" Type="http://schemas.openxmlformats.org/officeDocument/2006/relationships/slide" Target="slides/slide174.xml"/><Relationship Id="rId196" Type="http://schemas.openxmlformats.org/officeDocument/2006/relationships/slide" Target="slides/slide195.xml"/><Relationship Id="rId200" Type="http://schemas.openxmlformats.org/officeDocument/2006/relationships/slide" Target="slides/slide199.xml"/><Relationship Id="rId16" Type="http://schemas.openxmlformats.org/officeDocument/2006/relationships/slide" Target="slides/slide15.xml"/><Relationship Id="rId221" Type="http://schemas.openxmlformats.org/officeDocument/2006/relationships/slide" Target="slides/slide220.xml"/><Relationship Id="rId242" Type="http://schemas.openxmlformats.org/officeDocument/2006/relationships/slide" Target="slides/slide241.xml"/><Relationship Id="rId263" Type="http://schemas.openxmlformats.org/officeDocument/2006/relationships/slide" Target="slides/slide262.xml"/><Relationship Id="rId284" Type="http://schemas.openxmlformats.org/officeDocument/2006/relationships/viewProps" Target="viewProps.xml"/><Relationship Id="rId37" Type="http://schemas.openxmlformats.org/officeDocument/2006/relationships/slide" Target="slides/slide36.xml"/><Relationship Id="rId58" Type="http://schemas.openxmlformats.org/officeDocument/2006/relationships/slide" Target="slides/slide57.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44" Type="http://schemas.openxmlformats.org/officeDocument/2006/relationships/slide" Target="slides/slide143.xml"/><Relationship Id="rId90" Type="http://schemas.openxmlformats.org/officeDocument/2006/relationships/slide" Target="slides/slide89.xml"/><Relationship Id="rId165" Type="http://schemas.openxmlformats.org/officeDocument/2006/relationships/slide" Target="slides/slide164.xml"/><Relationship Id="rId186" Type="http://schemas.openxmlformats.org/officeDocument/2006/relationships/slide" Target="slides/slide185.xml"/><Relationship Id="rId211" Type="http://schemas.openxmlformats.org/officeDocument/2006/relationships/slide" Target="slides/slide210.xml"/><Relationship Id="rId232" Type="http://schemas.openxmlformats.org/officeDocument/2006/relationships/slide" Target="slides/slide231.xml"/><Relationship Id="rId253" Type="http://schemas.openxmlformats.org/officeDocument/2006/relationships/slide" Target="slides/slide252.xml"/><Relationship Id="rId274" Type="http://schemas.openxmlformats.org/officeDocument/2006/relationships/font" Target="fonts/font4.fntdata"/><Relationship Id="rId27" Type="http://schemas.openxmlformats.org/officeDocument/2006/relationships/slide" Target="slides/slide26.xml"/><Relationship Id="rId48" Type="http://schemas.openxmlformats.org/officeDocument/2006/relationships/slide" Target="slides/slide47.xml"/><Relationship Id="rId69" Type="http://schemas.openxmlformats.org/officeDocument/2006/relationships/slide" Target="slides/slide68.xml"/><Relationship Id="rId113" Type="http://schemas.openxmlformats.org/officeDocument/2006/relationships/slide" Target="slides/slide112.xml"/><Relationship Id="rId134" Type="http://schemas.openxmlformats.org/officeDocument/2006/relationships/slide" Target="slides/slide133.xml"/><Relationship Id="rId80" Type="http://schemas.openxmlformats.org/officeDocument/2006/relationships/slide" Target="slides/slide79.xml"/><Relationship Id="rId155" Type="http://schemas.openxmlformats.org/officeDocument/2006/relationships/slide" Target="slides/slide154.xml"/><Relationship Id="rId176" Type="http://schemas.openxmlformats.org/officeDocument/2006/relationships/slide" Target="slides/slide175.xml"/><Relationship Id="rId197" Type="http://schemas.openxmlformats.org/officeDocument/2006/relationships/slide" Target="slides/slide196.xml"/><Relationship Id="rId201" Type="http://schemas.openxmlformats.org/officeDocument/2006/relationships/slide" Target="slides/slide200.xml"/><Relationship Id="rId222" Type="http://schemas.openxmlformats.org/officeDocument/2006/relationships/slide" Target="slides/slide221.xml"/><Relationship Id="rId243" Type="http://schemas.openxmlformats.org/officeDocument/2006/relationships/slide" Target="slides/slide242.xml"/><Relationship Id="rId264" Type="http://schemas.openxmlformats.org/officeDocument/2006/relationships/slide" Target="slides/slide263.xml"/><Relationship Id="rId285" Type="http://schemas.openxmlformats.org/officeDocument/2006/relationships/theme" Target="theme/theme1.xml"/><Relationship Id="rId17" Type="http://schemas.openxmlformats.org/officeDocument/2006/relationships/slide" Target="slides/slide16.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24" Type="http://schemas.openxmlformats.org/officeDocument/2006/relationships/slide" Target="slides/slide123.xml"/><Relationship Id="rId70" Type="http://schemas.openxmlformats.org/officeDocument/2006/relationships/slide" Target="slides/slide69.xml"/><Relationship Id="rId91" Type="http://schemas.openxmlformats.org/officeDocument/2006/relationships/slide" Target="slides/slide90.xml"/><Relationship Id="rId145" Type="http://schemas.openxmlformats.org/officeDocument/2006/relationships/slide" Target="slides/slide144.xml"/><Relationship Id="rId166" Type="http://schemas.openxmlformats.org/officeDocument/2006/relationships/slide" Target="slides/slide165.xml"/><Relationship Id="rId187" Type="http://schemas.openxmlformats.org/officeDocument/2006/relationships/slide" Target="slides/slide186.xml"/><Relationship Id="rId1" Type="http://schemas.openxmlformats.org/officeDocument/2006/relationships/slideMaster" Target="slideMasters/slideMaster1.xml"/><Relationship Id="rId212" Type="http://schemas.openxmlformats.org/officeDocument/2006/relationships/slide" Target="slides/slide211.xml"/><Relationship Id="rId233" Type="http://schemas.openxmlformats.org/officeDocument/2006/relationships/slide" Target="slides/slide232.xml"/><Relationship Id="rId254" Type="http://schemas.openxmlformats.org/officeDocument/2006/relationships/slide" Target="slides/slide253.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275" Type="http://schemas.openxmlformats.org/officeDocument/2006/relationships/font" Target="fonts/font5.fntdata"/><Relationship Id="rId60" Type="http://schemas.openxmlformats.org/officeDocument/2006/relationships/slide" Target="slides/slide59.xml"/><Relationship Id="rId81" Type="http://schemas.openxmlformats.org/officeDocument/2006/relationships/slide" Target="slides/slide80.xml"/><Relationship Id="rId135" Type="http://schemas.openxmlformats.org/officeDocument/2006/relationships/slide" Target="slides/slide134.xml"/><Relationship Id="rId156" Type="http://schemas.openxmlformats.org/officeDocument/2006/relationships/slide" Target="slides/slide155.xml"/><Relationship Id="rId177" Type="http://schemas.openxmlformats.org/officeDocument/2006/relationships/slide" Target="slides/slide176.xml"/><Relationship Id="rId198" Type="http://schemas.openxmlformats.org/officeDocument/2006/relationships/slide" Target="slides/slide197.xml"/><Relationship Id="rId202" Type="http://schemas.openxmlformats.org/officeDocument/2006/relationships/slide" Target="slides/slide201.xml"/><Relationship Id="rId223" Type="http://schemas.openxmlformats.org/officeDocument/2006/relationships/slide" Target="slides/slide222.xml"/><Relationship Id="rId244" Type="http://schemas.openxmlformats.org/officeDocument/2006/relationships/slide" Target="slides/slide24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1096A22-878C-44FD-A811-BAC384802EB8}" type="datetimeFigureOut">
              <a:rPr lang="en-US" smtClean="0"/>
              <a:pPr/>
              <a:t>6/9/2014</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050A3C8-F9AF-495C-B259-C721909C4ADA}" type="slidenum">
              <a:rPr lang="en-US" smtClean="0"/>
              <a:pPr/>
              <a:t>‹#›</a:t>
            </a:fld>
            <a:endParaRPr lang="en-US" dirty="0"/>
          </a:p>
        </p:txBody>
      </p:sp>
    </p:spTree>
    <p:extLst>
      <p:ext uri="{BB962C8B-B14F-4D97-AF65-F5344CB8AC3E}">
        <p14:creationId xmlns:p14="http://schemas.microsoft.com/office/powerpoint/2010/main" xmlns="" val="266610519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609600" y="1276350"/>
            <a:ext cx="7772400" cy="2514600"/>
          </a:xfrm>
        </p:spPr>
        <p:txBody>
          <a:bodyPr/>
          <a:lstStyle>
            <a:lvl1pPr>
              <a:lnSpc>
                <a:spcPct val="85000"/>
              </a:lnSpc>
              <a:defRPr sz="7200" b="1" baseline="0">
                <a:solidFill>
                  <a:srgbClr val="F6F1E6"/>
                </a:solidFill>
                <a:latin typeface="Merriweather Sans ExtraBold" pitchFamily="2" charset="0"/>
              </a:defRPr>
            </a:lvl1pPr>
          </a:lstStyle>
          <a:p>
            <a:r>
              <a:rPr lang="en-US" dirty="0" smtClean="0"/>
              <a:t>Lesson Title Goes Here</a:t>
            </a:r>
            <a:endParaRPr lang="en-US" dirty="0"/>
          </a:p>
        </p:txBody>
      </p:sp>
      <p:sp>
        <p:nvSpPr>
          <p:cNvPr id="3" name="Subtitle 2"/>
          <p:cNvSpPr>
            <a:spLocks noGrp="1"/>
          </p:cNvSpPr>
          <p:nvPr>
            <p:ph type="subTitle" idx="1" hasCustomPrompt="1"/>
          </p:nvPr>
        </p:nvSpPr>
        <p:spPr>
          <a:xfrm>
            <a:off x="1371600" y="876300"/>
            <a:ext cx="6400800" cy="476250"/>
          </a:xfrm>
        </p:spPr>
        <p:txBody>
          <a:bodyPr anchor="b">
            <a:normAutofit/>
          </a:bodyPr>
          <a:lstStyle>
            <a:lvl1pPr marL="0" indent="0" algn="ctr">
              <a:buNone/>
              <a:defRPr sz="2400" b="0" spc="600" baseline="0">
                <a:solidFill>
                  <a:srgbClr val="F6F1E6"/>
                </a:solidFill>
                <a:latin typeface="Merriweather Sans light" pitchFamily="2"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LESSON 13</a:t>
            </a:r>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ody Content Slid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7200" y="361950"/>
            <a:ext cx="8229600" cy="1066800"/>
          </a:xfrm>
        </p:spPr>
        <p:txBody>
          <a:bodyPr/>
          <a:lstStyle>
            <a:lvl1pPr>
              <a:lnSpc>
                <a:spcPct val="90000"/>
              </a:lnSpc>
              <a:defRPr sz="4500" baseline="0">
                <a:solidFill>
                  <a:srgbClr val="42392A"/>
                </a:solidFill>
                <a:latin typeface="Merriweather Sans ExtraBold" pitchFamily="2" charset="0"/>
              </a:defRPr>
            </a:lvl1pPr>
          </a:lstStyle>
          <a:p>
            <a:r>
              <a:rPr lang="en-US" dirty="0" smtClean="0"/>
              <a:t>Body Content Slide</a:t>
            </a:r>
            <a:endParaRPr lang="en-US" dirty="0"/>
          </a:p>
        </p:txBody>
      </p:sp>
      <p:sp>
        <p:nvSpPr>
          <p:cNvPr id="3" name="Content Placeholder 2"/>
          <p:cNvSpPr>
            <a:spLocks noGrp="1"/>
          </p:cNvSpPr>
          <p:nvPr>
            <p:ph idx="1" hasCustomPrompt="1"/>
          </p:nvPr>
        </p:nvSpPr>
        <p:spPr>
          <a:xfrm>
            <a:off x="1257300" y="1615678"/>
            <a:ext cx="6629400" cy="3318272"/>
          </a:xfrm>
        </p:spPr>
        <p:txBody>
          <a:bodyPr/>
          <a:lstStyle>
            <a:lvl1pPr>
              <a:spcBef>
                <a:spcPts val="1800"/>
              </a:spcBef>
              <a:spcAft>
                <a:spcPts val="0"/>
              </a:spcAft>
              <a:defRPr>
                <a:latin typeface="Merriweather Sans Bold" pitchFamily="2" charset="0"/>
              </a:defRPr>
            </a:lvl1pPr>
            <a:lvl5pPr>
              <a:buFont typeface="Arial" pitchFamily="34" charset="0"/>
              <a:buChar char="•"/>
              <a:defRPr/>
            </a:lvl5pPr>
          </a:lstStyle>
          <a:p>
            <a:pPr lvl="0"/>
            <a:r>
              <a:rPr lang="en-US" dirty="0" smtClean="0"/>
              <a:t>First level</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Example Sentenc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7200" y="361950"/>
            <a:ext cx="8229600" cy="1066800"/>
          </a:xfrm>
        </p:spPr>
        <p:txBody>
          <a:bodyPr/>
          <a:lstStyle>
            <a:lvl1pPr>
              <a:lnSpc>
                <a:spcPct val="90000"/>
              </a:lnSpc>
              <a:defRPr sz="4500" baseline="0">
                <a:solidFill>
                  <a:srgbClr val="42392A"/>
                </a:solidFill>
                <a:latin typeface="Merriweather Sans ExtraBold" pitchFamily="2" charset="0"/>
              </a:defRPr>
            </a:lvl1pPr>
          </a:lstStyle>
          <a:p>
            <a:r>
              <a:rPr lang="en-US" dirty="0" smtClean="0"/>
              <a:t>Example Sentence Slide</a:t>
            </a:r>
            <a:endParaRPr lang="en-US" dirty="0"/>
          </a:p>
        </p:txBody>
      </p:sp>
      <p:sp>
        <p:nvSpPr>
          <p:cNvPr id="5" name="Text Placeholder 4"/>
          <p:cNvSpPr>
            <a:spLocks noGrp="1"/>
          </p:cNvSpPr>
          <p:nvPr>
            <p:ph type="body" sz="quarter" idx="10" hasCustomPrompt="1"/>
          </p:nvPr>
        </p:nvSpPr>
        <p:spPr>
          <a:xfrm>
            <a:off x="457200" y="1581150"/>
            <a:ext cx="8229600" cy="3276600"/>
          </a:xfrm>
        </p:spPr>
        <p:txBody>
          <a:bodyPr anchor="t">
            <a:normAutofit/>
          </a:bodyPr>
          <a:lstStyle>
            <a:lvl1pPr marL="457200" indent="-457200">
              <a:lnSpc>
                <a:spcPct val="150000"/>
              </a:lnSpc>
              <a:spcBef>
                <a:spcPts val="1200"/>
              </a:spcBef>
              <a:buNone/>
              <a:defRPr sz="3600" b="0" baseline="0">
                <a:latin typeface="Merriweather Sans" pitchFamily="2" charset="0"/>
              </a:defRPr>
            </a:lvl1pPr>
          </a:lstStyle>
          <a:p>
            <a:pPr lvl="0"/>
            <a:r>
              <a:rPr lang="en-US" dirty="0" smtClean="0"/>
              <a:t>This is where an example sentence might go.</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Graphic Slid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7200" y="361950"/>
            <a:ext cx="8229600" cy="1066800"/>
          </a:xfrm>
        </p:spPr>
        <p:txBody>
          <a:bodyPr/>
          <a:lstStyle>
            <a:lvl1pPr>
              <a:lnSpc>
                <a:spcPct val="90000"/>
              </a:lnSpc>
              <a:defRPr sz="4500" baseline="0">
                <a:solidFill>
                  <a:srgbClr val="42392A"/>
                </a:solidFill>
                <a:latin typeface="Merriweather Sans ExtraBold" pitchFamily="2" charset="0"/>
              </a:defRPr>
            </a:lvl1pPr>
          </a:lstStyle>
          <a:p>
            <a:r>
              <a:rPr lang="en-US" dirty="0" smtClean="0"/>
              <a:t>Graphic Slide</a:t>
            </a:r>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Quote Slide">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6" name="Content Placeholder 2"/>
          <p:cNvSpPr>
            <a:spLocks noGrp="1"/>
          </p:cNvSpPr>
          <p:nvPr>
            <p:ph idx="1" hasCustomPrompt="1"/>
          </p:nvPr>
        </p:nvSpPr>
        <p:spPr>
          <a:xfrm>
            <a:off x="1257300" y="514350"/>
            <a:ext cx="6629400" cy="3505200"/>
          </a:xfrm>
        </p:spPr>
        <p:txBody>
          <a:bodyPr anchor="ctr">
            <a:noAutofit/>
          </a:bodyPr>
          <a:lstStyle>
            <a:lvl1pPr algn="ctr">
              <a:buNone/>
              <a:defRPr sz="3200" b="0" baseline="0">
                <a:solidFill>
                  <a:srgbClr val="F6F1E6"/>
                </a:solidFill>
                <a:latin typeface="Merriweather Sans ExtraBold" pitchFamily="2" charset="0"/>
              </a:defRPr>
            </a:lvl1pPr>
          </a:lstStyle>
          <a:p>
            <a:pPr lvl="0"/>
            <a:r>
              <a:rPr lang="en-US" dirty="0" smtClean="0"/>
              <a:t>“The best way to become acquainted with a subject is to write about it.”</a:t>
            </a:r>
            <a:endParaRPr lang="en-US" dirty="0"/>
          </a:p>
        </p:txBody>
      </p:sp>
      <p:sp>
        <p:nvSpPr>
          <p:cNvPr id="4" name="Content Placeholder 2"/>
          <p:cNvSpPr>
            <a:spLocks noGrp="1"/>
          </p:cNvSpPr>
          <p:nvPr>
            <p:ph idx="10" hasCustomPrompt="1"/>
          </p:nvPr>
        </p:nvSpPr>
        <p:spPr>
          <a:xfrm>
            <a:off x="3276600" y="4019550"/>
            <a:ext cx="4953000" cy="685800"/>
          </a:xfrm>
        </p:spPr>
        <p:txBody>
          <a:bodyPr anchor="ctr">
            <a:normAutofit/>
          </a:bodyPr>
          <a:lstStyle>
            <a:lvl1pPr marL="342900" marR="0" indent="-342900" algn="r" defTabSz="914400" rtl="0" eaLnBrk="1" fontAlgn="auto" latinLnBrk="0" hangingPunct="1">
              <a:lnSpc>
                <a:spcPct val="100000"/>
              </a:lnSpc>
              <a:spcBef>
                <a:spcPct val="20000"/>
              </a:spcBef>
              <a:spcAft>
                <a:spcPts val="0"/>
              </a:spcAft>
              <a:buClrTx/>
              <a:buSzTx/>
              <a:buFont typeface="Arial" pitchFamily="34" charset="0"/>
              <a:buNone/>
              <a:tabLst/>
              <a:defRPr lang="en-US" sz="2800" smtClean="0"/>
            </a:lvl1pPr>
          </a:lstStyle>
          <a:p>
            <a:pPr marL="342900" marR="0" lvl="0" indent="-342900" algn="r" defTabSz="914400" rtl="0" eaLnBrk="1" fontAlgn="auto" latinLnBrk="0" hangingPunct="1">
              <a:lnSpc>
                <a:spcPct val="100000"/>
              </a:lnSpc>
              <a:spcBef>
                <a:spcPct val="20000"/>
              </a:spcBef>
              <a:spcAft>
                <a:spcPts val="0"/>
              </a:spcAft>
              <a:buClrTx/>
              <a:buSzTx/>
              <a:buFont typeface="Arial" pitchFamily="34" charset="0"/>
              <a:buNone/>
              <a:tabLst/>
              <a:defRPr/>
            </a:pPr>
            <a:r>
              <a:rPr lang="en-US" dirty="0" smtClean="0"/>
              <a:t>—Benjamin Disraeli</a:t>
            </a:r>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End Break">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8" cstate="print">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514350"/>
            <a:ext cx="8229600" cy="609600"/>
          </a:xfrm>
          <a:prstGeom prst="rect">
            <a:avLst/>
          </a:prstGeom>
        </p:spPr>
        <p:txBody>
          <a:bodyPr vert="horz" lIns="91440" tIns="45720" rIns="91440" bIns="45720" rtlCol="0" anchor="ctr">
            <a:noAutofit/>
          </a:bodyPr>
          <a:lstStyle/>
          <a:p>
            <a:r>
              <a:rPr lang="en-US" dirty="0" smtClean="0"/>
              <a:t>Header</a:t>
            </a:r>
            <a:endParaRPr lang="en-US" dirty="0"/>
          </a:p>
        </p:txBody>
      </p:sp>
      <p:sp>
        <p:nvSpPr>
          <p:cNvPr id="3" name="Text Placeholder 2"/>
          <p:cNvSpPr>
            <a:spLocks noGrp="1"/>
          </p:cNvSpPr>
          <p:nvPr>
            <p:ph type="body" idx="1"/>
          </p:nvPr>
        </p:nvSpPr>
        <p:spPr>
          <a:xfrm>
            <a:off x="1257300" y="1200150"/>
            <a:ext cx="6629400" cy="3470672"/>
          </a:xfrm>
          <a:prstGeom prst="rect">
            <a:avLst/>
          </a:prstGeom>
        </p:spPr>
        <p:txBody>
          <a:bodyPr vert="horz" lIns="91440" tIns="45720" rIns="91440" bIns="45720" rtlCol="0">
            <a:normAutofit/>
          </a:bodyPr>
          <a:lstStyle/>
          <a:p>
            <a:pPr lvl="0"/>
            <a:r>
              <a:rPr lang="en-US" dirty="0" smtClean="0"/>
              <a:t>First line of the slide</a:t>
            </a:r>
          </a:p>
          <a:p>
            <a:pPr lvl="1"/>
            <a:r>
              <a:rPr lang="en-US" dirty="0" smtClean="0"/>
              <a:t>Second line of the slide</a:t>
            </a:r>
          </a:p>
          <a:p>
            <a:pPr lvl="2"/>
            <a:r>
              <a:rPr lang="en-US" dirty="0" smtClean="0"/>
              <a:t>Third line of the slide</a:t>
            </a:r>
          </a:p>
          <a:p>
            <a:pPr lvl="3"/>
            <a:r>
              <a:rPr lang="en-US" dirty="0" smtClean="0"/>
              <a:t>Fourth line of the slide</a:t>
            </a:r>
          </a:p>
          <a:p>
            <a:pPr lvl="4"/>
            <a:r>
              <a:rPr lang="en-US" dirty="0" smtClean="0"/>
              <a:t>Fifth and lowest line of the slide</a:t>
            </a:r>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9" r:id="rId3"/>
    <p:sldLayoutId id="2147483657" r:id="rId4"/>
    <p:sldLayoutId id="2147483654" r:id="rId5"/>
    <p:sldLayoutId id="2147483656" r:id="rId6"/>
  </p:sldLayoutIdLst>
  <p:txStyles>
    <p:titleStyle>
      <a:lvl1pPr algn="ctr" defTabSz="914400" rtl="0" eaLnBrk="1" latinLnBrk="0" hangingPunct="1">
        <a:lnSpc>
          <a:spcPct val="80000"/>
        </a:lnSpc>
        <a:spcBef>
          <a:spcPct val="0"/>
        </a:spcBef>
        <a:buNone/>
        <a:defRPr sz="4500" kern="1200">
          <a:solidFill>
            <a:srgbClr val="42392A"/>
          </a:solidFill>
          <a:latin typeface="Merriweather Sans ExtraBold" pitchFamily="2" charset="0"/>
          <a:ea typeface="+mj-ea"/>
          <a:cs typeface="+mj-cs"/>
        </a:defRPr>
      </a:lvl1pPr>
    </p:titleStyle>
    <p:bodyStyle>
      <a:lvl1pPr marL="342900" indent="-342900" algn="l" defTabSz="914400" rtl="0" eaLnBrk="1" latinLnBrk="0" hangingPunct="1">
        <a:spcBef>
          <a:spcPct val="20000"/>
        </a:spcBef>
        <a:buFont typeface="Arial" pitchFamily="34" charset="0"/>
        <a:buChar char="•"/>
        <a:defRPr sz="2800" b="1" i="0" kern="1200" baseline="0">
          <a:solidFill>
            <a:srgbClr val="42392A"/>
          </a:solidFill>
          <a:latin typeface="Merriweather Sans Bold" pitchFamily="2" charset="0"/>
          <a:ea typeface="+mn-ea"/>
          <a:cs typeface="+mn-cs"/>
        </a:defRPr>
      </a:lvl1pPr>
      <a:lvl2pPr marL="658368" indent="-285750" algn="l" defTabSz="914400" rtl="0" eaLnBrk="1" latinLnBrk="0" hangingPunct="1">
        <a:spcBef>
          <a:spcPct val="20000"/>
        </a:spcBef>
        <a:buFont typeface="Arial" pitchFamily="34" charset="0"/>
        <a:buChar char="–"/>
        <a:defRPr sz="2400" kern="1200" baseline="0">
          <a:solidFill>
            <a:srgbClr val="42392A"/>
          </a:solidFill>
          <a:latin typeface="Merriweather Sans" pitchFamily="2" charset="0"/>
          <a:ea typeface="+mn-ea"/>
          <a:cs typeface="+mn-cs"/>
        </a:defRPr>
      </a:lvl2pPr>
      <a:lvl3pPr marL="896112" indent="-228600" algn="l" defTabSz="914400" rtl="0" eaLnBrk="1" latinLnBrk="0" hangingPunct="1">
        <a:spcBef>
          <a:spcPct val="20000"/>
        </a:spcBef>
        <a:buFont typeface="Arial" pitchFamily="34" charset="0"/>
        <a:buChar char="•"/>
        <a:defRPr sz="2000" kern="1200" baseline="0">
          <a:solidFill>
            <a:srgbClr val="42392A"/>
          </a:solidFill>
          <a:latin typeface="Merriweather Sans light" pitchFamily="2" charset="0"/>
          <a:ea typeface="+mn-ea"/>
          <a:cs typeface="+mn-cs"/>
        </a:defRPr>
      </a:lvl3pPr>
      <a:lvl4pPr marL="1143000" indent="-228600" algn="l" defTabSz="914400" rtl="0" eaLnBrk="1" latinLnBrk="0" hangingPunct="1">
        <a:spcBef>
          <a:spcPct val="20000"/>
        </a:spcBef>
        <a:buFont typeface="Arial" pitchFamily="34" charset="0"/>
        <a:buChar char="–"/>
        <a:defRPr sz="1800" b="1" i="0" kern="1200" baseline="0">
          <a:solidFill>
            <a:srgbClr val="42392A"/>
          </a:solidFill>
          <a:latin typeface="Merriweather Sans" pitchFamily="2" charset="0"/>
          <a:ea typeface="+mn-ea"/>
          <a:cs typeface="+mn-cs"/>
        </a:defRPr>
      </a:lvl4pPr>
      <a:lvl5pPr marL="1371600" indent="-228600" algn="l" defTabSz="914400" rtl="0" eaLnBrk="1" latinLnBrk="0" hangingPunct="1">
        <a:spcBef>
          <a:spcPct val="20000"/>
        </a:spcBef>
        <a:buFont typeface="Arial" pitchFamily="34" charset="0"/>
        <a:buChar char="•"/>
        <a:defRPr sz="1800" kern="1200" baseline="0">
          <a:solidFill>
            <a:srgbClr val="42392A"/>
          </a:solidFill>
          <a:latin typeface="Merriweather Sans light" pitchFamily="2"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2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7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0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2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3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4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4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5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5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6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6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Introduction</a:t>
            </a:r>
            <a:endParaRPr lang="en-US"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Part 2: Rough – Outline (cont.)</a:t>
            </a:r>
          </a:p>
        </p:txBody>
      </p:sp>
      <p:sp>
        <p:nvSpPr>
          <p:cNvPr id="3" name="Content Placeholder 2"/>
          <p:cNvSpPr>
            <a:spLocks noGrp="1"/>
          </p:cNvSpPr>
          <p:nvPr>
            <p:ph idx="1"/>
          </p:nvPr>
        </p:nvSpPr>
        <p:spPr/>
        <p:txBody>
          <a:bodyPr>
            <a:normAutofit/>
          </a:bodyPr>
          <a:lstStyle/>
          <a:p>
            <a:r>
              <a:rPr lang="en-US" dirty="0"/>
              <a:t>Falling Action</a:t>
            </a:r>
          </a:p>
          <a:p>
            <a:pPr lvl="1"/>
            <a:r>
              <a:rPr lang="en-US" dirty="0"/>
              <a:t>Series of events after climax</a:t>
            </a:r>
          </a:p>
          <a:p>
            <a:pPr lvl="1"/>
            <a:r>
              <a:rPr lang="en-US" dirty="0"/>
              <a:t>Possible change in </a:t>
            </a:r>
            <a:r>
              <a:rPr lang="en-US" dirty="0" smtClean="0"/>
              <a:t>characters’ reactions</a:t>
            </a:r>
            <a:endParaRPr lang="en-US" dirty="0"/>
          </a:p>
          <a:p>
            <a:r>
              <a:rPr lang="en-US" dirty="0"/>
              <a:t>Resolution and Denouement</a:t>
            </a:r>
          </a:p>
          <a:p>
            <a:pPr lvl="1"/>
            <a:r>
              <a:rPr lang="en-US" dirty="0"/>
              <a:t>Event that resolves majority of conflict</a:t>
            </a:r>
          </a:p>
          <a:p>
            <a:pPr lvl="1"/>
            <a:r>
              <a:rPr lang="en-US" dirty="0" smtClean="0"/>
              <a:t>Wraps </a:t>
            </a:r>
            <a:r>
              <a:rPr lang="en-US" dirty="0"/>
              <a:t>up loose ends</a:t>
            </a:r>
          </a:p>
          <a:p>
            <a:pPr lvl="1"/>
            <a:endParaRPr lang="en-US" dirty="0"/>
          </a:p>
        </p:txBody>
      </p:sp>
    </p:spTree>
    <p:extLst>
      <p:ext uri="{BB962C8B-B14F-4D97-AF65-F5344CB8AC3E}">
        <p14:creationId xmlns:p14="http://schemas.microsoft.com/office/powerpoint/2010/main" xmlns="" val="1436827422"/>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b="1" dirty="0"/>
              <a:t>Stacking </a:t>
            </a:r>
            <a:r>
              <a:rPr lang="en-US" b="1" dirty="0" smtClean="0"/>
              <a:t>Participles (cont.)</a:t>
            </a:r>
            <a:endParaRPr lang="en-US" b="1" dirty="0"/>
          </a:p>
        </p:txBody>
      </p:sp>
      <p:sp>
        <p:nvSpPr>
          <p:cNvPr id="11" name="Text Placeholder 10"/>
          <p:cNvSpPr>
            <a:spLocks noGrp="1"/>
          </p:cNvSpPr>
          <p:nvPr>
            <p:ph type="body" sz="quarter" idx="10"/>
          </p:nvPr>
        </p:nvSpPr>
        <p:spPr/>
        <p:txBody>
          <a:bodyPr>
            <a:normAutofit lnSpcReduction="10000"/>
          </a:bodyPr>
          <a:lstStyle/>
          <a:p>
            <a:pPr>
              <a:spcBef>
                <a:spcPts val="0"/>
              </a:spcBef>
              <a:spcAft>
                <a:spcPts val="1000"/>
              </a:spcAft>
            </a:pPr>
            <a:r>
              <a:rPr lang="en-US" dirty="0">
                <a:latin typeface="Merriweather Sans"/>
                <a:ea typeface="Calibri"/>
                <a:cs typeface="Times New Roman"/>
              </a:rPr>
              <a:t>Jordan, </a:t>
            </a:r>
            <a:r>
              <a:rPr lang="en-US" dirty="0">
                <a:solidFill>
                  <a:srgbClr val="C0504D"/>
                </a:solidFill>
                <a:latin typeface="Merriweather Sans"/>
                <a:ea typeface="Calibri"/>
                <a:cs typeface="Times New Roman"/>
              </a:rPr>
              <a:t>confused, bewildered, and shaken by the talk with his teacher,</a:t>
            </a:r>
            <a:r>
              <a:rPr lang="en-US" dirty="0">
                <a:latin typeface="Merriweather Sans"/>
                <a:ea typeface="Calibri"/>
                <a:cs typeface="Times New Roman"/>
              </a:rPr>
              <a:t> resolved to study harder for the next test.</a:t>
            </a:r>
            <a:endParaRPr lang="en-US" dirty="0">
              <a:effectLst/>
              <a:latin typeface="Calibri"/>
              <a:ea typeface="Calibri"/>
              <a:cs typeface="Times New Roman"/>
            </a:endParaRPr>
          </a:p>
        </p:txBody>
      </p:sp>
    </p:spTree>
    <p:extLst>
      <p:ext uri="{BB962C8B-B14F-4D97-AF65-F5344CB8AC3E}">
        <p14:creationId xmlns:p14="http://schemas.microsoft.com/office/powerpoint/2010/main" xmlns="" val="2456784421"/>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Participial Phrases</a:t>
            </a:r>
          </a:p>
        </p:txBody>
      </p:sp>
      <p:sp>
        <p:nvSpPr>
          <p:cNvPr id="3" name="Content Placeholder 2"/>
          <p:cNvSpPr>
            <a:spLocks noGrp="1"/>
          </p:cNvSpPr>
          <p:nvPr>
            <p:ph idx="1"/>
          </p:nvPr>
        </p:nvSpPr>
        <p:spPr/>
        <p:txBody>
          <a:bodyPr>
            <a:normAutofit/>
          </a:bodyPr>
          <a:lstStyle/>
          <a:p>
            <a:r>
              <a:rPr lang="en-US" dirty="0"/>
              <a:t>May be placed at the beginning of a sentence</a:t>
            </a:r>
          </a:p>
          <a:p>
            <a:r>
              <a:rPr lang="en-US" dirty="0"/>
              <a:t>May be placed at the end of a sentence</a:t>
            </a:r>
          </a:p>
          <a:p>
            <a:r>
              <a:rPr lang="en-US" dirty="0"/>
              <a:t>May be placed right after the noun it modifies</a:t>
            </a:r>
          </a:p>
        </p:txBody>
      </p:sp>
    </p:spTree>
    <p:extLst>
      <p:ext uri="{BB962C8B-B14F-4D97-AF65-F5344CB8AC3E}">
        <p14:creationId xmlns:p14="http://schemas.microsoft.com/office/powerpoint/2010/main" xmlns="" val="303473600"/>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b="1" dirty="0"/>
              <a:t>Beginning of Sentence</a:t>
            </a:r>
          </a:p>
        </p:txBody>
      </p:sp>
      <p:sp>
        <p:nvSpPr>
          <p:cNvPr id="11" name="Text Placeholder 10"/>
          <p:cNvSpPr>
            <a:spLocks noGrp="1"/>
          </p:cNvSpPr>
          <p:nvPr>
            <p:ph type="body" sz="quarter" idx="10"/>
          </p:nvPr>
        </p:nvSpPr>
        <p:spPr/>
        <p:txBody>
          <a:bodyPr>
            <a:normAutofit/>
          </a:bodyPr>
          <a:lstStyle/>
          <a:p>
            <a:pPr>
              <a:spcBef>
                <a:spcPts val="0"/>
              </a:spcBef>
              <a:spcAft>
                <a:spcPts val="1000"/>
              </a:spcAft>
            </a:pPr>
            <a:r>
              <a:rPr lang="en-US" dirty="0">
                <a:solidFill>
                  <a:srgbClr val="C0504D"/>
                </a:solidFill>
                <a:latin typeface="Merriweather Sans"/>
                <a:ea typeface="Calibri"/>
                <a:cs typeface="Times New Roman"/>
              </a:rPr>
              <a:t>Clutching her flashlight,</a:t>
            </a:r>
            <a:r>
              <a:rPr lang="en-US" dirty="0">
                <a:latin typeface="Merriweather Sans"/>
                <a:ea typeface="Calibri"/>
                <a:cs typeface="Times New Roman"/>
              </a:rPr>
              <a:t> Melanie tip-toed up the stairs.</a:t>
            </a:r>
            <a:endParaRPr lang="en-US" dirty="0">
              <a:effectLst/>
              <a:latin typeface="Calibri"/>
              <a:ea typeface="Calibri"/>
              <a:cs typeface="Times New Roman"/>
            </a:endParaRPr>
          </a:p>
        </p:txBody>
      </p:sp>
    </p:spTree>
    <p:extLst>
      <p:ext uri="{BB962C8B-B14F-4D97-AF65-F5344CB8AC3E}">
        <p14:creationId xmlns:p14="http://schemas.microsoft.com/office/powerpoint/2010/main" xmlns="" val="372897714"/>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b="1" dirty="0"/>
              <a:t>End of Sentence</a:t>
            </a:r>
          </a:p>
        </p:txBody>
      </p:sp>
      <p:sp>
        <p:nvSpPr>
          <p:cNvPr id="11" name="Text Placeholder 10"/>
          <p:cNvSpPr>
            <a:spLocks noGrp="1"/>
          </p:cNvSpPr>
          <p:nvPr>
            <p:ph type="body" sz="quarter" idx="10"/>
          </p:nvPr>
        </p:nvSpPr>
        <p:spPr/>
        <p:txBody>
          <a:bodyPr>
            <a:normAutofit/>
          </a:bodyPr>
          <a:lstStyle/>
          <a:p>
            <a:pPr>
              <a:spcBef>
                <a:spcPts val="0"/>
              </a:spcBef>
              <a:spcAft>
                <a:spcPts val="1000"/>
              </a:spcAft>
            </a:pPr>
            <a:r>
              <a:rPr lang="en-US" dirty="0">
                <a:latin typeface="Merriweather Sans"/>
                <a:ea typeface="Calibri"/>
                <a:cs typeface="Times New Roman"/>
              </a:rPr>
              <a:t>Melanie tip-toed up the stairs, </a:t>
            </a:r>
            <a:r>
              <a:rPr lang="en-US" dirty="0">
                <a:solidFill>
                  <a:srgbClr val="C0504D"/>
                </a:solidFill>
                <a:latin typeface="Merriweather Sans"/>
                <a:ea typeface="Calibri"/>
                <a:cs typeface="Times New Roman"/>
              </a:rPr>
              <a:t>clutching her flashlight.</a:t>
            </a:r>
            <a:endParaRPr lang="en-US" dirty="0">
              <a:effectLst/>
              <a:latin typeface="Calibri"/>
              <a:ea typeface="Calibri"/>
              <a:cs typeface="Times New Roman"/>
            </a:endParaRPr>
          </a:p>
        </p:txBody>
      </p:sp>
    </p:spTree>
    <p:extLst>
      <p:ext uri="{BB962C8B-B14F-4D97-AF65-F5344CB8AC3E}">
        <p14:creationId xmlns:p14="http://schemas.microsoft.com/office/powerpoint/2010/main" xmlns="" val="3916177033"/>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b="1" dirty="0"/>
              <a:t>After the Noun It Modifies</a:t>
            </a:r>
          </a:p>
        </p:txBody>
      </p:sp>
      <p:sp>
        <p:nvSpPr>
          <p:cNvPr id="11" name="Text Placeholder 10"/>
          <p:cNvSpPr>
            <a:spLocks noGrp="1"/>
          </p:cNvSpPr>
          <p:nvPr>
            <p:ph type="body" sz="quarter" idx="10"/>
          </p:nvPr>
        </p:nvSpPr>
        <p:spPr/>
        <p:txBody>
          <a:bodyPr>
            <a:normAutofit/>
          </a:bodyPr>
          <a:lstStyle/>
          <a:p>
            <a:pPr>
              <a:spcBef>
                <a:spcPts val="0"/>
              </a:spcBef>
              <a:spcAft>
                <a:spcPts val="1000"/>
              </a:spcAft>
            </a:pPr>
            <a:r>
              <a:rPr lang="en-US" dirty="0">
                <a:latin typeface="Merriweather Sans"/>
                <a:ea typeface="Calibri"/>
                <a:cs typeface="Times New Roman"/>
              </a:rPr>
              <a:t>Melanie, </a:t>
            </a:r>
            <a:r>
              <a:rPr lang="en-US" dirty="0">
                <a:solidFill>
                  <a:srgbClr val="C0504D"/>
                </a:solidFill>
                <a:latin typeface="Merriweather Sans"/>
                <a:ea typeface="Calibri"/>
                <a:cs typeface="Times New Roman"/>
              </a:rPr>
              <a:t>clutching her flashlight,</a:t>
            </a:r>
            <a:r>
              <a:rPr lang="en-US" dirty="0">
                <a:latin typeface="Merriweather Sans"/>
                <a:ea typeface="Calibri"/>
                <a:cs typeface="Times New Roman"/>
              </a:rPr>
              <a:t> tip-toed up the stairs.</a:t>
            </a:r>
            <a:endParaRPr lang="en-US" dirty="0">
              <a:effectLst/>
              <a:latin typeface="Calibri"/>
              <a:ea typeface="Calibri"/>
              <a:cs typeface="Times New Roman"/>
            </a:endParaRPr>
          </a:p>
        </p:txBody>
      </p:sp>
    </p:spTree>
    <p:extLst>
      <p:ext uri="{BB962C8B-B14F-4D97-AF65-F5344CB8AC3E}">
        <p14:creationId xmlns:p14="http://schemas.microsoft.com/office/powerpoint/2010/main" xmlns="" val="2339189649"/>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Dangling </a:t>
            </a:r>
            <a:r>
              <a:rPr lang="en-US" b="1" dirty="0" smtClean="0"/>
              <a:t>Participles</a:t>
            </a:r>
            <a:endParaRPr lang="en-US" b="1" dirty="0"/>
          </a:p>
        </p:txBody>
      </p:sp>
      <p:sp>
        <p:nvSpPr>
          <p:cNvPr id="3" name="Content Placeholder 2"/>
          <p:cNvSpPr>
            <a:spLocks noGrp="1"/>
          </p:cNvSpPr>
          <p:nvPr>
            <p:ph idx="1"/>
          </p:nvPr>
        </p:nvSpPr>
        <p:spPr/>
        <p:txBody>
          <a:bodyPr>
            <a:normAutofit/>
          </a:bodyPr>
          <a:lstStyle/>
          <a:p>
            <a:r>
              <a:rPr lang="en-US" dirty="0"/>
              <a:t>Do not place the participial right before a noun it isn’t supposed to modify</a:t>
            </a:r>
          </a:p>
        </p:txBody>
      </p:sp>
    </p:spTree>
    <p:extLst>
      <p:ext uri="{BB962C8B-B14F-4D97-AF65-F5344CB8AC3E}">
        <p14:creationId xmlns:p14="http://schemas.microsoft.com/office/powerpoint/2010/main" xmlns="" val="1978205959"/>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b="1" dirty="0"/>
              <a:t>Dangling Participle</a:t>
            </a:r>
          </a:p>
        </p:txBody>
      </p:sp>
      <p:sp>
        <p:nvSpPr>
          <p:cNvPr id="11" name="Text Placeholder 10"/>
          <p:cNvSpPr>
            <a:spLocks noGrp="1"/>
          </p:cNvSpPr>
          <p:nvPr>
            <p:ph type="body" sz="quarter" idx="10"/>
          </p:nvPr>
        </p:nvSpPr>
        <p:spPr/>
        <p:txBody>
          <a:bodyPr>
            <a:normAutofit/>
          </a:bodyPr>
          <a:lstStyle/>
          <a:p>
            <a:pPr>
              <a:spcBef>
                <a:spcPts val="0"/>
              </a:spcBef>
              <a:spcAft>
                <a:spcPts val="1000"/>
              </a:spcAft>
            </a:pPr>
            <a:r>
              <a:rPr lang="en-US" dirty="0">
                <a:solidFill>
                  <a:srgbClr val="C0504D"/>
                </a:solidFill>
                <a:latin typeface="Merriweather Sans"/>
                <a:ea typeface="Calibri"/>
                <a:cs typeface="Times New Roman"/>
              </a:rPr>
              <a:t>Walking up the stairs,</a:t>
            </a:r>
            <a:r>
              <a:rPr lang="en-US" dirty="0">
                <a:latin typeface="Merriweather Sans"/>
                <a:ea typeface="Calibri"/>
                <a:cs typeface="Times New Roman"/>
              </a:rPr>
              <a:t> the silence became more oppressive than ever.</a:t>
            </a:r>
            <a:endParaRPr lang="en-US" dirty="0">
              <a:effectLst/>
              <a:latin typeface="Calibri"/>
              <a:ea typeface="Calibri"/>
              <a:cs typeface="Times New Roman"/>
            </a:endParaRPr>
          </a:p>
        </p:txBody>
      </p:sp>
    </p:spTree>
    <p:extLst>
      <p:ext uri="{BB962C8B-B14F-4D97-AF65-F5344CB8AC3E}">
        <p14:creationId xmlns:p14="http://schemas.microsoft.com/office/powerpoint/2010/main" xmlns="" val="3985128304"/>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b="1" dirty="0"/>
              <a:t>Correct</a:t>
            </a:r>
          </a:p>
        </p:txBody>
      </p:sp>
      <p:sp>
        <p:nvSpPr>
          <p:cNvPr id="11" name="Text Placeholder 10"/>
          <p:cNvSpPr>
            <a:spLocks noGrp="1"/>
          </p:cNvSpPr>
          <p:nvPr>
            <p:ph type="body" sz="quarter" idx="10"/>
          </p:nvPr>
        </p:nvSpPr>
        <p:spPr/>
        <p:txBody>
          <a:bodyPr>
            <a:normAutofit/>
          </a:bodyPr>
          <a:lstStyle/>
          <a:p>
            <a:pPr>
              <a:spcBef>
                <a:spcPts val="0"/>
              </a:spcBef>
              <a:spcAft>
                <a:spcPts val="1000"/>
              </a:spcAft>
            </a:pPr>
            <a:r>
              <a:rPr lang="en-US" dirty="0">
                <a:solidFill>
                  <a:srgbClr val="C0504D"/>
                </a:solidFill>
                <a:latin typeface="Merriweather Sans"/>
                <a:ea typeface="Calibri"/>
                <a:cs typeface="Times New Roman"/>
              </a:rPr>
              <a:t>Walking up the stairs, </a:t>
            </a:r>
            <a:r>
              <a:rPr lang="en-US" dirty="0">
                <a:latin typeface="Merriweather Sans"/>
                <a:ea typeface="Calibri"/>
                <a:cs typeface="Times New Roman"/>
              </a:rPr>
              <a:t>I found the silence more oppressive than ever.</a:t>
            </a:r>
            <a:endParaRPr lang="en-US" dirty="0">
              <a:effectLst/>
              <a:latin typeface="Calibri"/>
              <a:ea typeface="Calibri"/>
              <a:cs typeface="Times New Roman"/>
            </a:endParaRPr>
          </a:p>
        </p:txBody>
      </p:sp>
    </p:spTree>
    <p:extLst>
      <p:ext uri="{BB962C8B-B14F-4D97-AF65-F5344CB8AC3E}">
        <p14:creationId xmlns:p14="http://schemas.microsoft.com/office/powerpoint/2010/main" xmlns="" val="228576740"/>
      </p:ext>
    </p:ext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Revising with Participles</a:t>
            </a:r>
          </a:p>
        </p:txBody>
      </p:sp>
      <p:sp>
        <p:nvSpPr>
          <p:cNvPr id="3" name="Content Placeholder 2"/>
          <p:cNvSpPr>
            <a:spLocks noGrp="1"/>
          </p:cNvSpPr>
          <p:nvPr>
            <p:ph idx="1"/>
          </p:nvPr>
        </p:nvSpPr>
        <p:spPr/>
        <p:txBody>
          <a:bodyPr>
            <a:normAutofit/>
          </a:bodyPr>
          <a:lstStyle/>
          <a:p>
            <a:r>
              <a:rPr lang="en-US" dirty="0"/>
              <a:t>Participial phrases can . . .</a:t>
            </a:r>
          </a:p>
          <a:p>
            <a:pPr lvl="1"/>
            <a:r>
              <a:rPr lang="en-US" dirty="0"/>
              <a:t>Help you revise for economy</a:t>
            </a:r>
          </a:p>
          <a:p>
            <a:pPr lvl="1"/>
            <a:r>
              <a:rPr lang="en-US" dirty="0"/>
              <a:t>Add detail</a:t>
            </a:r>
          </a:p>
        </p:txBody>
      </p:sp>
    </p:spTree>
    <p:extLst>
      <p:ext uri="{BB962C8B-B14F-4D97-AF65-F5344CB8AC3E}">
        <p14:creationId xmlns:p14="http://schemas.microsoft.com/office/powerpoint/2010/main" xmlns="" val="2071615148"/>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158171050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Parable of the Prodigal Son</a:t>
            </a:r>
            <a:endParaRPr lang="en-US" b="1" dirty="0"/>
          </a:p>
        </p:txBody>
      </p:sp>
      <p:sp>
        <p:nvSpPr>
          <p:cNvPr id="3" name="Content Placeholder 2"/>
          <p:cNvSpPr>
            <a:spLocks noGrp="1"/>
          </p:cNvSpPr>
          <p:nvPr>
            <p:ph idx="1"/>
          </p:nvPr>
        </p:nvSpPr>
        <p:spPr/>
        <p:txBody>
          <a:bodyPr>
            <a:normAutofit/>
          </a:bodyPr>
          <a:lstStyle/>
          <a:p>
            <a:r>
              <a:rPr lang="en-US" dirty="0"/>
              <a:t>Luke 15:11–</a:t>
            </a:r>
            <a:r>
              <a:rPr lang="en-US" dirty="0" smtClean="0"/>
              <a:t>32</a:t>
            </a:r>
            <a:endParaRPr lang="en-US" dirty="0"/>
          </a:p>
        </p:txBody>
      </p:sp>
    </p:spTree>
    <p:extLst>
      <p:ext uri="{BB962C8B-B14F-4D97-AF65-F5344CB8AC3E}">
        <p14:creationId xmlns:p14="http://schemas.microsoft.com/office/powerpoint/2010/main" xmlns="" val="370562953"/>
      </p:ext>
    </p:ext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The Inn and</a:t>
            </a:r>
            <a:br>
              <a:rPr lang="en-US" dirty="0" smtClean="0"/>
            </a:br>
            <a:r>
              <a:rPr lang="en-US" dirty="0" smtClean="0"/>
              <a:t>the Stable</a:t>
            </a:r>
            <a:endParaRPr lang="en-US" dirty="0"/>
          </a:p>
        </p:txBody>
      </p:sp>
      <p:sp>
        <p:nvSpPr>
          <p:cNvPr id="3" name="Subtitle 2"/>
          <p:cNvSpPr>
            <a:spLocks noGrp="1"/>
          </p:cNvSpPr>
          <p:nvPr>
            <p:ph type="subTitle" idx="1"/>
          </p:nvPr>
        </p:nvSpPr>
        <p:spPr/>
        <p:txBody>
          <a:bodyPr/>
          <a:lstStyle/>
          <a:p>
            <a:r>
              <a:rPr lang="en-US" dirty="0" smtClean="0"/>
              <a:t>LESSON 3</a:t>
            </a:r>
            <a:endParaRPr lang="en-US" dirty="0"/>
          </a:p>
        </p:txBody>
      </p:sp>
    </p:spTree>
    <p:extLst>
      <p:ext uri="{BB962C8B-B14F-4D97-AF65-F5344CB8AC3E}">
        <p14:creationId xmlns:p14="http://schemas.microsoft.com/office/powerpoint/2010/main" xmlns="" val="3805896587"/>
      </p:ext>
    </p:extLst>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Part 1: Research</a:t>
            </a:r>
          </a:p>
        </p:txBody>
      </p:sp>
      <p:sp>
        <p:nvSpPr>
          <p:cNvPr id="3" name="Content Placeholder 2"/>
          <p:cNvSpPr>
            <a:spLocks noGrp="1"/>
          </p:cNvSpPr>
          <p:nvPr>
            <p:ph idx="1"/>
          </p:nvPr>
        </p:nvSpPr>
        <p:spPr/>
        <p:txBody>
          <a:bodyPr>
            <a:normAutofit/>
          </a:bodyPr>
          <a:lstStyle/>
          <a:p>
            <a:r>
              <a:rPr lang="en-US" dirty="0"/>
              <a:t>Luke 2:1–20</a:t>
            </a:r>
          </a:p>
        </p:txBody>
      </p:sp>
    </p:spTree>
    <p:extLst>
      <p:ext uri="{BB962C8B-B14F-4D97-AF65-F5344CB8AC3E}">
        <p14:creationId xmlns:p14="http://schemas.microsoft.com/office/powerpoint/2010/main" xmlns="" val="1338861929"/>
      </p:ext>
    </p:extLst>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First Person Perspective</a:t>
            </a:r>
          </a:p>
        </p:txBody>
      </p:sp>
      <p:sp>
        <p:nvSpPr>
          <p:cNvPr id="3" name="Content Placeholder 2"/>
          <p:cNvSpPr>
            <a:spLocks noGrp="1"/>
          </p:cNvSpPr>
          <p:nvPr>
            <p:ph idx="1"/>
          </p:nvPr>
        </p:nvSpPr>
        <p:spPr/>
        <p:txBody>
          <a:bodyPr>
            <a:normAutofit/>
          </a:bodyPr>
          <a:lstStyle/>
          <a:p>
            <a:r>
              <a:rPr lang="en-US" dirty="0"/>
              <a:t>A narrative viewpoint in which the story is told by one of the characters</a:t>
            </a:r>
          </a:p>
        </p:txBody>
      </p:sp>
    </p:spTree>
    <p:extLst>
      <p:ext uri="{BB962C8B-B14F-4D97-AF65-F5344CB8AC3E}">
        <p14:creationId xmlns:p14="http://schemas.microsoft.com/office/powerpoint/2010/main" xmlns="" val="371301722"/>
      </p:ext>
    </p:extLst>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Second Person Perspective</a:t>
            </a:r>
          </a:p>
        </p:txBody>
      </p:sp>
      <p:sp>
        <p:nvSpPr>
          <p:cNvPr id="3" name="Content Placeholder 2"/>
          <p:cNvSpPr>
            <a:spLocks noGrp="1"/>
          </p:cNvSpPr>
          <p:nvPr>
            <p:ph idx="1"/>
          </p:nvPr>
        </p:nvSpPr>
        <p:spPr/>
        <p:txBody>
          <a:bodyPr>
            <a:normAutofit/>
          </a:bodyPr>
          <a:lstStyle/>
          <a:p>
            <a:r>
              <a:rPr lang="en-US" dirty="0"/>
              <a:t>A narrative viewpoint in which the story is told to one of the characters; used rarely</a:t>
            </a:r>
          </a:p>
        </p:txBody>
      </p:sp>
    </p:spTree>
    <p:extLst>
      <p:ext uri="{BB962C8B-B14F-4D97-AF65-F5344CB8AC3E}">
        <p14:creationId xmlns:p14="http://schemas.microsoft.com/office/powerpoint/2010/main" xmlns="" val="637095949"/>
      </p:ext>
    </p:extLst>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Third Person Perspective</a:t>
            </a:r>
          </a:p>
        </p:txBody>
      </p:sp>
      <p:sp>
        <p:nvSpPr>
          <p:cNvPr id="3" name="Content Placeholder 2"/>
          <p:cNvSpPr>
            <a:spLocks noGrp="1"/>
          </p:cNvSpPr>
          <p:nvPr>
            <p:ph idx="1"/>
          </p:nvPr>
        </p:nvSpPr>
        <p:spPr/>
        <p:txBody>
          <a:bodyPr>
            <a:normAutofit/>
          </a:bodyPr>
          <a:lstStyle/>
          <a:p>
            <a:r>
              <a:rPr lang="en-US" dirty="0"/>
              <a:t>A narrative viewpoint in which the story is told by an invisible person that talks about the characters and events from a certain distance</a:t>
            </a:r>
          </a:p>
        </p:txBody>
      </p:sp>
    </p:spTree>
    <p:extLst>
      <p:ext uri="{BB962C8B-B14F-4D97-AF65-F5344CB8AC3E}">
        <p14:creationId xmlns:p14="http://schemas.microsoft.com/office/powerpoint/2010/main" xmlns="" val="3463309349"/>
      </p:ext>
    </p:extLst>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Frame Story</a:t>
            </a:r>
          </a:p>
        </p:txBody>
      </p:sp>
      <p:sp>
        <p:nvSpPr>
          <p:cNvPr id="3" name="Content Placeholder 2"/>
          <p:cNvSpPr>
            <a:spLocks noGrp="1"/>
          </p:cNvSpPr>
          <p:nvPr>
            <p:ph idx="1"/>
          </p:nvPr>
        </p:nvSpPr>
        <p:spPr/>
        <p:txBody>
          <a:bodyPr>
            <a:normAutofit/>
          </a:bodyPr>
          <a:lstStyle/>
          <a:p>
            <a:r>
              <a:rPr lang="en-US" dirty="0"/>
              <a:t>A story that encloses another </a:t>
            </a:r>
            <a:r>
              <a:rPr lang="en-US" dirty="0" smtClean="0"/>
              <a:t>story</a:t>
            </a:r>
            <a:endParaRPr lang="en-US" dirty="0"/>
          </a:p>
          <a:p>
            <a:r>
              <a:rPr lang="en-US" dirty="0" smtClean="0"/>
              <a:t>Often </a:t>
            </a:r>
            <a:r>
              <a:rPr lang="en-US" dirty="0"/>
              <a:t>includes a character which tells the enclosed story</a:t>
            </a:r>
          </a:p>
        </p:txBody>
      </p:sp>
    </p:spTree>
    <p:extLst>
      <p:ext uri="{BB962C8B-B14F-4D97-AF65-F5344CB8AC3E}">
        <p14:creationId xmlns:p14="http://schemas.microsoft.com/office/powerpoint/2010/main" xmlns="" val="2867349751"/>
      </p:ext>
    </p:extLst>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Frame </a:t>
            </a:r>
            <a:r>
              <a:rPr lang="en-US" b="1" dirty="0" smtClean="0"/>
              <a:t>Story (cont.)</a:t>
            </a:r>
            <a:endParaRPr lang="en-US" b="1" dirty="0"/>
          </a:p>
        </p:txBody>
      </p:sp>
      <p:pic>
        <p:nvPicPr>
          <p:cNvPr id="18" name="Picture 17" descr="FrameStory.png"/>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914400" y="2343150"/>
            <a:ext cx="7246584" cy="1448228"/>
          </a:xfrm>
          <a:prstGeom prst="rect">
            <a:avLst/>
          </a:prstGeom>
        </p:spPr>
      </p:pic>
    </p:spTree>
    <p:extLst>
      <p:ext uri="{BB962C8B-B14F-4D97-AF65-F5344CB8AC3E}">
        <p14:creationId xmlns:p14="http://schemas.microsoft.com/office/powerpoint/2010/main" xmlns="" val="551792796"/>
      </p:ext>
    </p:extLst>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Part 2: Rough</a:t>
            </a:r>
          </a:p>
        </p:txBody>
      </p:sp>
      <p:sp>
        <p:nvSpPr>
          <p:cNvPr id="3" name="Content Placeholder 2"/>
          <p:cNvSpPr>
            <a:spLocks noGrp="1"/>
          </p:cNvSpPr>
          <p:nvPr>
            <p:ph idx="1"/>
          </p:nvPr>
        </p:nvSpPr>
        <p:spPr/>
        <p:txBody>
          <a:bodyPr>
            <a:normAutofit/>
          </a:bodyPr>
          <a:lstStyle/>
          <a:p>
            <a:r>
              <a:rPr lang="en-US" dirty="0"/>
              <a:t>Decide if you will use a frame story—and what perspectives you’ll include.</a:t>
            </a:r>
          </a:p>
        </p:txBody>
      </p:sp>
    </p:spTree>
    <p:extLst>
      <p:ext uri="{BB962C8B-B14F-4D97-AF65-F5344CB8AC3E}">
        <p14:creationId xmlns:p14="http://schemas.microsoft.com/office/powerpoint/2010/main" xmlns="" val="3686671520"/>
      </p:ext>
    </p:extLst>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idx="1"/>
          </p:nvPr>
        </p:nvSpPr>
        <p:spPr/>
        <p:txBody>
          <a:bodyPr/>
          <a:lstStyle/>
          <a:p>
            <a:r>
              <a:rPr lang="en-US" sz="4000" dirty="0"/>
              <a:t>“Don’t tell me the moon is shining; show me the glint of light on broken glass.”</a:t>
            </a:r>
          </a:p>
        </p:txBody>
      </p:sp>
      <p:sp>
        <p:nvSpPr>
          <p:cNvPr id="5" name="Content Placeholder 4"/>
          <p:cNvSpPr>
            <a:spLocks noGrp="1"/>
          </p:cNvSpPr>
          <p:nvPr>
            <p:ph idx="10"/>
          </p:nvPr>
        </p:nvSpPr>
        <p:spPr/>
        <p:txBody>
          <a:bodyPr/>
          <a:lstStyle/>
          <a:p>
            <a:r>
              <a:rPr lang="en-US" dirty="0">
                <a:solidFill>
                  <a:srgbClr val="F6F1E6"/>
                </a:solidFill>
              </a:rPr>
              <a:t>—Anton Chekov</a:t>
            </a:r>
          </a:p>
        </p:txBody>
      </p:sp>
    </p:spTree>
    <p:extLst>
      <p:ext uri="{BB962C8B-B14F-4D97-AF65-F5344CB8AC3E}">
        <p14:creationId xmlns:p14="http://schemas.microsoft.com/office/powerpoint/2010/main" xmlns="" val="1291936662"/>
      </p:ext>
    </p:extLst>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038350"/>
            <a:ext cx="8229600" cy="1066800"/>
          </a:xfrm>
        </p:spPr>
        <p:txBody>
          <a:bodyPr/>
          <a:lstStyle/>
          <a:p>
            <a:r>
              <a:rPr lang="en-US" b="1" dirty="0"/>
              <a:t>Part 3: Write</a:t>
            </a:r>
          </a:p>
        </p:txBody>
      </p:sp>
    </p:spTree>
    <p:extLst>
      <p:ext uri="{BB962C8B-B14F-4D97-AF65-F5344CB8AC3E}">
        <p14:creationId xmlns:p14="http://schemas.microsoft.com/office/powerpoint/2010/main" xmlns="" val="249946034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000" b="1" dirty="0" smtClean="0"/>
              <a:t>Freytag’s Pyramid</a:t>
            </a:r>
            <a:r>
              <a:rPr lang="en-US" sz="4000" dirty="0"/>
              <a:t/>
            </a:r>
            <a:br>
              <a:rPr lang="en-US" sz="4000" dirty="0"/>
            </a:br>
            <a:r>
              <a:rPr lang="en-US" sz="4000" dirty="0" smtClean="0">
                <a:latin typeface="Merriweather Sans Light"/>
                <a:cs typeface="Merriweather Sans Light"/>
              </a:rPr>
              <a:t>The Prodigal Son</a:t>
            </a:r>
            <a:endParaRPr lang="en-US" sz="4000" dirty="0">
              <a:latin typeface="Merriweather Sans Light"/>
              <a:cs typeface="Merriweather Sans Light"/>
            </a:endParaRPr>
          </a:p>
        </p:txBody>
      </p:sp>
      <p:pic>
        <p:nvPicPr>
          <p:cNvPr id="5" name="Picture 4" descr="freytag luke.png"/>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990600" y="1783565"/>
            <a:ext cx="7137154" cy="2921785"/>
          </a:xfrm>
          <a:prstGeom prst="rect">
            <a:avLst/>
          </a:prstGeom>
        </p:spPr>
      </p:pic>
    </p:spTree>
    <p:extLst>
      <p:ext uri="{BB962C8B-B14F-4D97-AF65-F5344CB8AC3E}">
        <p14:creationId xmlns:p14="http://schemas.microsoft.com/office/powerpoint/2010/main" xmlns="" val="3081535622"/>
      </p:ext>
    </p:extLst>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idx="1"/>
          </p:nvPr>
        </p:nvSpPr>
        <p:spPr/>
        <p:txBody>
          <a:bodyPr/>
          <a:lstStyle/>
          <a:p>
            <a:r>
              <a:rPr lang="en-US" sz="4000" dirty="0"/>
              <a:t>“The art of writing is the art of applying the seat of the pants to the seat of the chair</a:t>
            </a:r>
            <a:r>
              <a:rPr lang="en-US" sz="4000" dirty="0" smtClean="0"/>
              <a:t>.”</a:t>
            </a:r>
            <a:endParaRPr lang="en-US" sz="4000" dirty="0"/>
          </a:p>
        </p:txBody>
      </p:sp>
      <p:sp>
        <p:nvSpPr>
          <p:cNvPr id="5" name="Content Placeholder 4"/>
          <p:cNvSpPr>
            <a:spLocks noGrp="1"/>
          </p:cNvSpPr>
          <p:nvPr>
            <p:ph idx="10"/>
          </p:nvPr>
        </p:nvSpPr>
        <p:spPr/>
        <p:txBody>
          <a:bodyPr/>
          <a:lstStyle/>
          <a:p>
            <a:r>
              <a:rPr lang="en-US" dirty="0">
                <a:solidFill>
                  <a:srgbClr val="F6F1E6"/>
                </a:solidFill>
              </a:rPr>
              <a:t>—Mary Heaton </a:t>
            </a:r>
            <a:r>
              <a:rPr lang="en-US" dirty="0" err="1">
                <a:solidFill>
                  <a:srgbClr val="F6F1E6"/>
                </a:solidFill>
              </a:rPr>
              <a:t>Vorse</a:t>
            </a:r>
            <a:endParaRPr lang="en-US" dirty="0">
              <a:solidFill>
                <a:srgbClr val="F6F1E6"/>
              </a:solidFill>
            </a:endParaRPr>
          </a:p>
        </p:txBody>
      </p:sp>
    </p:spTree>
    <p:extLst>
      <p:ext uri="{BB962C8B-B14F-4D97-AF65-F5344CB8AC3E}">
        <p14:creationId xmlns:p14="http://schemas.microsoft.com/office/powerpoint/2010/main" xmlns="" val="1567649736"/>
      </p:ext>
    </p:extLst>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Part 4: Apply</a:t>
            </a:r>
          </a:p>
        </p:txBody>
      </p:sp>
      <p:sp>
        <p:nvSpPr>
          <p:cNvPr id="3" name="Content Placeholder 2"/>
          <p:cNvSpPr>
            <a:spLocks noGrp="1"/>
          </p:cNvSpPr>
          <p:nvPr>
            <p:ph idx="1"/>
          </p:nvPr>
        </p:nvSpPr>
        <p:spPr/>
        <p:txBody>
          <a:bodyPr>
            <a:normAutofit/>
          </a:bodyPr>
          <a:lstStyle/>
          <a:p>
            <a:r>
              <a:rPr lang="en-US" dirty="0"/>
              <a:t>Christ’s birth, like every part of His life, reflected the nature and purpose of His ministry.</a:t>
            </a:r>
          </a:p>
          <a:p>
            <a:pPr lvl="1"/>
            <a:r>
              <a:rPr lang="en-US" dirty="0"/>
              <a:t>Luke 2:1–20</a:t>
            </a:r>
          </a:p>
        </p:txBody>
      </p:sp>
    </p:spTree>
    <p:extLst>
      <p:ext uri="{BB962C8B-B14F-4D97-AF65-F5344CB8AC3E}">
        <p14:creationId xmlns:p14="http://schemas.microsoft.com/office/powerpoint/2010/main" xmlns="" val="3138382100"/>
      </p:ext>
    </p:extLst>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Part 4: Apply (cont.)</a:t>
            </a:r>
          </a:p>
        </p:txBody>
      </p:sp>
      <p:sp>
        <p:nvSpPr>
          <p:cNvPr id="3" name="Content Placeholder 2"/>
          <p:cNvSpPr>
            <a:spLocks noGrp="1"/>
          </p:cNvSpPr>
          <p:nvPr>
            <p:ph idx="1"/>
          </p:nvPr>
        </p:nvSpPr>
        <p:spPr/>
        <p:txBody>
          <a:bodyPr>
            <a:normAutofit/>
          </a:bodyPr>
          <a:lstStyle/>
          <a:p>
            <a:r>
              <a:rPr lang="en-US" dirty="0"/>
              <a:t>Jesus reached out to the abused, the hated, and the forsaken.</a:t>
            </a:r>
          </a:p>
          <a:p>
            <a:pPr lvl="1"/>
            <a:r>
              <a:rPr lang="en-US" dirty="0"/>
              <a:t>Matthew 4:18–19; 8:1–3; 9:9</a:t>
            </a:r>
          </a:p>
          <a:p>
            <a:pPr lvl="1"/>
            <a:r>
              <a:rPr lang="en-US" dirty="0"/>
              <a:t>Mark 2:13–17; 5:24–34 </a:t>
            </a:r>
          </a:p>
          <a:p>
            <a:pPr lvl="1"/>
            <a:r>
              <a:rPr lang="en-US" dirty="0"/>
              <a:t>Luke 2:8–12</a:t>
            </a:r>
          </a:p>
          <a:p>
            <a:pPr lvl="1"/>
            <a:r>
              <a:rPr lang="en-US" dirty="0"/>
              <a:t>John 4:27–41; 8:1–11</a:t>
            </a:r>
          </a:p>
        </p:txBody>
      </p:sp>
    </p:spTree>
    <p:extLst>
      <p:ext uri="{BB962C8B-B14F-4D97-AF65-F5344CB8AC3E}">
        <p14:creationId xmlns:p14="http://schemas.microsoft.com/office/powerpoint/2010/main" xmlns="" val="1378643592"/>
      </p:ext>
    </p:extLst>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Christ Offers</a:t>
            </a:r>
          </a:p>
        </p:txBody>
      </p:sp>
      <p:sp>
        <p:nvSpPr>
          <p:cNvPr id="3" name="Content Placeholder 2"/>
          <p:cNvSpPr>
            <a:spLocks noGrp="1"/>
          </p:cNvSpPr>
          <p:nvPr>
            <p:ph idx="1"/>
          </p:nvPr>
        </p:nvSpPr>
        <p:spPr/>
        <p:txBody>
          <a:bodyPr>
            <a:normAutofit/>
          </a:bodyPr>
          <a:lstStyle/>
          <a:p>
            <a:r>
              <a:rPr lang="en-US" dirty="0"/>
              <a:t>The fulfillment of the law</a:t>
            </a:r>
          </a:p>
          <a:p>
            <a:pPr lvl="1"/>
            <a:r>
              <a:rPr lang="en-US" dirty="0"/>
              <a:t>Matthew 5:17</a:t>
            </a:r>
          </a:p>
          <a:p>
            <a:r>
              <a:rPr lang="en-US" dirty="0"/>
              <a:t>His life as a ransom</a:t>
            </a:r>
          </a:p>
          <a:p>
            <a:pPr lvl="1"/>
            <a:r>
              <a:rPr lang="en-US" dirty="0"/>
              <a:t>Matthew 20:28</a:t>
            </a:r>
          </a:p>
        </p:txBody>
      </p:sp>
    </p:spTree>
    <p:extLst>
      <p:ext uri="{BB962C8B-B14F-4D97-AF65-F5344CB8AC3E}">
        <p14:creationId xmlns:p14="http://schemas.microsoft.com/office/powerpoint/2010/main" xmlns="" val="2672979428"/>
      </p:ext>
    </p:extLst>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Christ </a:t>
            </a:r>
            <a:r>
              <a:rPr lang="en-US" b="1" dirty="0" smtClean="0"/>
              <a:t>Offers (cont.)</a:t>
            </a:r>
            <a:endParaRPr lang="en-US" b="1" dirty="0"/>
          </a:p>
        </p:txBody>
      </p:sp>
      <p:sp>
        <p:nvSpPr>
          <p:cNvPr id="3" name="Content Placeholder 2"/>
          <p:cNvSpPr>
            <a:spLocks noGrp="1"/>
          </p:cNvSpPr>
          <p:nvPr>
            <p:ph idx="1"/>
          </p:nvPr>
        </p:nvSpPr>
        <p:spPr/>
        <p:txBody>
          <a:bodyPr>
            <a:normAutofit/>
          </a:bodyPr>
          <a:lstStyle/>
          <a:p>
            <a:r>
              <a:rPr lang="en-US" dirty="0"/>
              <a:t>Healing</a:t>
            </a:r>
          </a:p>
          <a:p>
            <a:pPr lvl="1"/>
            <a:r>
              <a:rPr lang="en-US" dirty="0"/>
              <a:t>Mark 2:17</a:t>
            </a:r>
          </a:p>
          <a:p>
            <a:r>
              <a:rPr lang="en-US" dirty="0"/>
              <a:t>Eternal life</a:t>
            </a:r>
          </a:p>
          <a:p>
            <a:pPr lvl="1"/>
            <a:r>
              <a:rPr lang="en-US" dirty="0"/>
              <a:t>John 3:16–17</a:t>
            </a:r>
          </a:p>
        </p:txBody>
      </p:sp>
    </p:spTree>
    <p:extLst>
      <p:ext uri="{BB962C8B-B14F-4D97-AF65-F5344CB8AC3E}">
        <p14:creationId xmlns:p14="http://schemas.microsoft.com/office/powerpoint/2010/main" xmlns="" val="602394673"/>
      </p:ext>
    </p:extLst>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Christ </a:t>
            </a:r>
            <a:r>
              <a:rPr lang="en-US" b="1" dirty="0" smtClean="0"/>
              <a:t>Offers (cont.)</a:t>
            </a:r>
            <a:endParaRPr lang="en-US" b="1" dirty="0"/>
          </a:p>
        </p:txBody>
      </p:sp>
      <p:sp>
        <p:nvSpPr>
          <p:cNvPr id="3" name="Content Placeholder 2"/>
          <p:cNvSpPr>
            <a:spLocks noGrp="1"/>
          </p:cNvSpPr>
          <p:nvPr>
            <p:ph idx="1"/>
          </p:nvPr>
        </p:nvSpPr>
        <p:spPr/>
        <p:txBody>
          <a:bodyPr>
            <a:normAutofit/>
          </a:bodyPr>
          <a:lstStyle/>
          <a:p>
            <a:r>
              <a:rPr lang="en-US" dirty="0"/>
              <a:t>Abundant life</a:t>
            </a:r>
          </a:p>
          <a:p>
            <a:pPr lvl="1"/>
            <a:r>
              <a:rPr lang="en-US" dirty="0"/>
              <a:t>John 10:10</a:t>
            </a:r>
          </a:p>
          <a:p>
            <a:r>
              <a:rPr lang="en-US" dirty="0"/>
              <a:t>Light</a:t>
            </a:r>
          </a:p>
          <a:p>
            <a:pPr lvl="1"/>
            <a:r>
              <a:rPr lang="en-US" dirty="0"/>
              <a:t>John 12:46</a:t>
            </a:r>
          </a:p>
        </p:txBody>
      </p:sp>
    </p:spTree>
    <p:extLst>
      <p:ext uri="{BB962C8B-B14F-4D97-AF65-F5344CB8AC3E}">
        <p14:creationId xmlns:p14="http://schemas.microsoft.com/office/powerpoint/2010/main" xmlns="" val="3610322568"/>
      </p:ext>
    </p:extLst>
  </p:cSld>
  <p:clrMapOvr>
    <a:masterClrMapping/>
  </p:clrMapOvr>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Christ </a:t>
            </a:r>
            <a:r>
              <a:rPr lang="en-US" b="1" dirty="0" smtClean="0"/>
              <a:t>Offers (cont.)</a:t>
            </a:r>
            <a:endParaRPr lang="en-US" b="1" dirty="0"/>
          </a:p>
        </p:txBody>
      </p:sp>
      <p:sp>
        <p:nvSpPr>
          <p:cNvPr id="3" name="Content Placeholder 2"/>
          <p:cNvSpPr>
            <a:spLocks noGrp="1"/>
          </p:cNvSpPr>
          <p:nvPr>
            <p:ph idx="1"/>
          </p:nvPr>
        </p:nvSpPr>
        <p:spPr/>
        <p:txBody>
          <a:bodyPr>
            <a:normAutofit/>
          </a:bodyPr>
          <a:lstStyle/>
          <a:p>
            <a:r>
              <a:rPr lang="en-US" dirty="0" smtClean="0"/>
              <a:t>Truth</a:t>
            </a:r>
          </a:p>
          <a:p>
            <a:pPr lvl="1"/>
            <a:r>
              <a:rPr lang="en-US" dirty="0" smtClean="0"/>
              <a:t>John </a:t>
            </a:r>
            <a:r>
              <a:rPr lang="en-US" dirty="0"/>
              <a:t>18:37</a:t>
            </a:r>
          </a:p>
          <a:p>
            <a:r>
              <a:rPr lang="en-US" dirty="0"/>
              <a:t>Redemption to a new family</a:t>
            </a:r>
          </a:p>
          <a:p>
            <a:pPr lvl="1"/>
            <a:r>
              <a:rPr lang="en-US" dirty="0"/>
              <a:t>Galatians 4:4–5</a:t>
            </a:r>
          </a:p>
        </p:txBody>
      </p:sp>
    </p:spTree>
    <p:extLst>
      <p:ext uri="{BB962C8B-B14F-4D97-AF65-F5344CB8AC3E}">
        <p14:creationId xmlns:p14="http://schemas.microsoft.com/office/powerpoint/2010/main" xmlns="" val="2063870452"/>
      </p:ext>
    </p:extLst>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038350"/>
            <a:ext cx="8229600" cy="1066800"/>
          </a:xfrm>
        </p:spPr>
        <p:txBody>
          <a:bodyPr/>
          <a:lstStyle/>
          <a:p>
            <a:r>
              <a:rPr lang="en-US" b="1" dirty="0"/>
              <a:t>Part 5: Revise</a:t>
            </a:r>
          </a:p>
        </p:txBody>
      </p:sp>
    </p:spTree>
    <p:extLst>
      <p:ext uri="{BB962C8B-B14F-4D97-AF65-F5344CB8AC3E}">
        <p14:creationId xmlns:p14="http://schemas.microsoft.com/office/powerpoint/2010/main" xmlns="" val="3980543550"/>
      </p:ext>
    </p:extLst>
  </p:cSld>
  <p:clrMapOvr>
    <a:masterClrMapping/>
  </p:clrMapOvr>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Appositive</a:t>
            </a:r>
          </a:p>
        </p:txBody>
      </p:sp>
      <p:sp>
        <p:nvSpPr>
          <p:cNvPr id="3" name="Content Placeholder 2"/>
          <p:cNvSpPr>
            <a:spLocks noGrp="1"/>
          </p:cNvSpPr>
          <p:nvPr>
            <p:ph idx="1"/>
          </p:nvPr>
        </p:nvSpPr>
        <p:spPr/>
        <p:txBody>
          <a:bodyPr>
            <a:normAutofit/>
          </a:bodyPr>
          <a:lstStyle/>
          <a:p>
            <a:r>
              <a:rPr lang="en-US" dirty="0"/>
              <a:t>A noun or noun phrase used to modify another noun</a:t>
            </a:r>
          </a:p>
        </p:txBody>
      </p:sp>
    </p:spTree>
    <p:extLst>
      <p:ext uri="{BB962C8B-B14F-4D97-AF65-F5344CB8AC3E}">
        <p14:creationId xmlns:p14="http://schemas.microsoft.com/office/powerpoint/2010/main" xmlns="" val="1368332360"/>
      </p:ext>
    </p:extLst>
  </p:cSld>
  <p:clrMapOvr>
    <a:masterClrMapping/>
  </p:clrMapOvr>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b="1" dirty="0" smtClean="0"/>
              <a:t>Appositives</a:t>
            </a:r>
            <a:endParaRPr lang="en-US" b="1" dirty="0"/>
          </a:p>
        </p:txBody>
      </p:sp>
      <p:sp>
        <p:nvSpPr>
          <p:cNvPr id="11" name="Text Placeholder 10"/>
          <p:cNvSpPr>
            <a:spLocks noGrp="1"/>
          </p:cNvSpPr>
          <p:nvPr>
            <p:ph type="body" sz="quarter" idx="10"/>
          </p:nvPr>
        </p:nvSpPr>
        <p:spPr/>
        <p:txBody>
          <a:bodyPr>
            <a:normAutofit/>
          </a:bodyPr>
          <a:lstStyle/>
          <a:p>
            <a:pPr>
              <a:spcBef>
                <a:spcPts val="0"/>
              </a:spcBef>
              <a:spcAft>
                <a:spcPts val="1000"/>
              </a:spcAft>
            </a:pPr>
            <a:r>
              <a:rPr lang="en-US" dirty="0" err="1">
                <a:latin typeface="Merriweather Sans"/>
                <a:ea typeface="Calibri"/>
                <a:cs typeface="Times New Roman"/>
              </a:rPr>
              <a:t>Rosilie</a:t>
            </a:r>
            <a:r>
              <a:rPr lang="en-US" dirty="0">
                <a:latin typeface="Merriweather Sans"/>
                <a:ea typeface="Calibri"/>
                <a:cs typeface="Times New Roman"/>
              </a:rPr>
              <a:t>,</a:t>
            </a:r>
            <a:r>
              <a:rPr lang="en-US" dirty="0">
                <a:solidFill>
                  <a:srgbClr val="C0504D"/>
                </a:solidFill>
                <a:latin typeface="Merriweather Sans"/>
                <a:ea typeface="Calibri"/>
                <a:cs typeface="Times New Roman"/>
              </a:rPr>
              <a:t> a sharp-eyed girl from Alaska,</a:t>
            </a:r>
            <a:r>
              <a:rPr lang="en-US" dirty="0">
                <a:latin typeface="Merriweather Sans"/>
                <a:ea typeface="Calibri"/>
                <a:cs typeface="Times New Roman"/>
              </a:rPr>
              <a:t> led the debate team.</a:t>
            </a:r>
            <a:endParaRPr lang="en-US" dirty="0">
              <a:effectLst/>
              <a:latin typeface="Calibri"/>
              <a:ea typeface="Calibri"/>
              <a:cs typeface="Times New Roman"/>
            </a:endParaRPr>
          </a:p>
        </p:txBody>
      </p:sp>
    </p:spTree>
    <p:extLst>
      <p:ext uri="{BB962C8B-B14F-4D97-AF65-F5344CB8AC3E}">
        <p14:creationId xmlns:p14="http://schemas.microsoft.com/office/powerpoint/2010/main" xmlns="" val="28777355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Part 2: Rough – </a:t>
            </a:r>
            <a:r>
              <a:rPr lang="en-US" b="1" dirty="0" smtClean="0"/>
              <a:t>Descriptions</a:t>
            </a:r>
            <a:endParaRPr lang="en-US" dirty="0"/>
          </a:p>
        </p:txBody>
      </p:sp>
      <p:sp>
        <p:nvSpPr>
          <p:cNvPr id="3" name="Content Placeholder 2"/>
          <p:cNvSpPr>
            <a:spLocks noGrp="1"/>
          </p:cNvSpPr>
          <p:nvPr>
            <p:ph idx="1"/>
          </p:nvPr>
        </p:nvSpPr>
        <p:spPr/>
        <p:txBody>
          <a:bodyPr/>
          <a:lstStyle/>
          <a:p>
            <a:r>
              <a:rPr lang="en-US" dirty="0"/>
              <a:t>Settings</a:t>
            </a:r>
          </a:p>
          <a:p>
            <a:r>
              <a:rPr lang="en-US" dirty="0"/>
              <a:t>Characters</a:t>
            </a:r>
          </a:p>
          <a:p>
            <a:r>
              <a:rPr lang="en-US" dirty="0"/>
              <a:t>Events</a:t>
            </a:r>
          </a:p>
          <a:p>
            <a:r>
              <a:rPr lang="en-US" dirty="0"/>
              <a:t>Thoughts and </a:t>
            </a:r>
            <a:r>
              <a:rPr lang="en-US" dirty="0" smtClean="0"/>
              <a:t>Reactions</a:t>
            </a:r>
            <a:endParaRPr lang="en-US" dirty="0"/>
          </a:p>
        </p:txBody>
      </p:sp>
    </p:spTree>
    <p:extLst>
      <p:ext uri="{BB962C8B-B14F-4D97-AF65-F5344CB8AC3E}">
        <p14:creationId xmlns:p14="http://schemas.microsoft.com/office/powerpoint/2010/main" xmlns="" val="1092148567"/>
      </p:ext>
    </p:extLst>
  </p:cSld>
  <p:clrMapOvr>
    <a:masterClrMapping/>
  </p:clrMapOvr>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b="1" dirty="0" smtClean="0"/>
              <a:t>Appositives </a:t>
            </a:r>
            <a:r>
              <a:rPr lang="en-US" b="1" dirty="0"/>
              <a:t>(cont.)</a:t>
            </a:r>
          </a:p>
        </p:txBody>
      </p:sp>
      <p:sp>
        <p:nvSpPr>
          <p:cNvPr id="11" name="Text Placeholder 10"/>
          <p:cNvSpPr>
            <a:spLocks noGrp="1"/>
          </p:cNvSpPr>
          <p:nvPr>
            <p:ph type="body" sz="quarter" idx="10"/>
          </p:nvPr>
        </p:nvSpPr>
        <p:spPr/>
        <p:txBody>
          <a:bodyPr>
            <a:normAutofit fontScale="85000" lnSpcReduction="20000"/>
          </a:bodyPr>
          <a:lstStyle/>
          <a:p>
            <a:pPr>
              <a:spcBef>
                <a:spcPts val="0"/>
              </a:spcBef>
              <a:spcAft>
                <a:spcPts val="1000"/>
              </a:spcAft>
            </a:pPr>
            <a:r>
              <a:rPr lang="en-US" dirty="0">
                <a:latin typeface="Merriweather Sans"/>
                <a:ea typeface="Calibri"/>
                <a:cs typeface="Times New Roman"/>
              </a:rPr>
              <a:t>When asked by her teacher to select the month’s topic, she chose eugenics—</a:t>
            </a:r>
            <a:r>
              <a:rPr lang="en-US" dirty="0">
                <a:solidFill>
                  <a:srgbClr val="C0504D"/>
                </a:solidFill>
                <a:latin typeface="Merriweather Sans"/>
                <a:ea typeface="Calibri"/>
                <a:cs typeface="Times New Roman"/>
              </a:rPr>
              <a:t>the social science that seeks to “improve” mankind’s genetics by population control.</a:t>
            </a:r>
            <a:endParaRPr lang="en-US" dirty="0">
              <a:effectLst/>
              <a:latin typeface="Calibri"/>
              <a:ea typeface="Calibri"/>
              <a:cs typeface="Times New Roman"/>
            </a:endParaRPr>
          </a:p>
        </p:txBody>
      </p:sp>
    </p:spTree>
    <p:extLst>
      <p:ext uri="{BB962C8B-B14F-4D97-AF65-F5344CB8AC3E}">
        <p14:creationId xmlns:p14="http://schemas.microsoft.com/office/powerpoint/2010/main" xmlns="" val="3255838688"/>
      </p:ext>
    </p:extLst>
  </p:cSld>
  <p:clrMapOvr>
    <a:masterClrMapping/>
  </p:clrMapOvr>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b="1" dirty="0" smtClean="0"/>
              <a:t>Appositives </a:t>
            </a:r>
            <a:r>
              <a:rPr lang="en-US" b="1" dirty="0"/>
              <a:t>(cont.)</a:t>
            </a:r>
          </a:p>
        </p:txBody>
      </p:sp>
      <p:sp>
        <p:nvSpPr>
          <p:cNvPr id="11" name="Text Placeholder 10"/>
          <p:cNvSpPr>
            <a:spLocks noGrp="1"/>
          </p:cNvSpPr>
          <p:nvPr>
            <p:ph type="body" sz="quarter" idx="10"/>
          </p:nvPr>
        </p:nvSpPr>
        <p:spPr/>
        <p:txBody>
          <a:bodyPr>
            <a:normAutofit/>
          </a:bodyPr>
          <a:lstStyle/>
          <a:p>
            <a:pPr>
              <a:spcBef>
                <a:spcPts val="0"/>
              </a:spcBef>
              <a:spcAft>
                <a:spcPts val="1000"/>
              </a:spcAft>
            </a:pPr>
            <a:r>
              <a:rPr lang="en-US" dirty="0">
                <a:latin typeface="Merriweather Sans"/>
                <a:ea typeface="Calibri"/>
                <a:cs typeface="Times New Roman"/>
              </a:rPr>
              <a:t>Her debate partner </a:t>
            </a:r>
            <a:r>
              <a:rPr lang="en-US" dirty="0" err="1">
                <a:solidFill>
                  <a:srgbClr val="C0504D"/>
                </a:solidFill>
                <a:latin typeface="Merriweather Sans"/>
                <a:ea typeface="Calibri"/>
                <a:cs typeface="Times New Roman"/>
              </a:rPr>
              <a:t>Kyoji</a:t>
            </a:r>
            <a:r>
              <a:rPr lang="en-US" dirty="0">
                <a:latin typeface="Merriweather Sans"/>
                <a:ea typeface="Calibri"/>
                <a:cs typeface="Times New Roman"/>
              </a:rPr>
              <a:t> wasn’t sure if they could beat the opposing team.</a:t>
            </a:r>
            <a:endParaRPr lang="en-US" dirty="0">
              <a:effectLst/>
              <a:latin typeface="Calibri"/>
              <a:ea typeface="Calibri"/>
              <a:cs typeface="Times New Roman"/>
            </a:endParaRPr>
          </a:p>
        </p:txBody>
      </p:sp>
    </p:spTree>
    <p:extLst>
      <p:ext uri="{BB962C8B-B14F-4D97-AF65-F5344CB8AC3E}">
        <p14:creationId xmlns:p14="http://schemas.microsoft.com/office/powerpoint/2010/main" xmlns="" val="3183303709"/>
      </p:ext>
    </p:extLst>
  </p:cSld>
  <p:clrMapOvr>
    <a:masterClrMapping/>
  </p:clrMapOvr>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Appositive</a:t>
            </a:r>
          </a:p>
        </p:txBody>
      </p:sp>
      <p:sp>
        <p:nvSpPr>
          <p:cNvPr id="3" name="Content Placeholder 2"/>
          <p:cNvSpPr>
            <a:spLocks noGrp="1"/>
          </p:cNvSpPr>
          <p:nvPr>
            <p:ph idx="1"/>
          </p:nvPr>
        </p:nvSpPr>
        <p:spPr/>
        <p:txBody>
          <a:bodyPr>
            <a:normAutofit/>
          </a:bodyPr>
          <a:lstStyle/>
          <a:p>
            <a:r>
              <a:rPr lang="en-US" dirty="0"/>
              <a:t>An appositive can be created from any </a:t>
            </a:r>
            <a:r>
              <a:rPr lang="en-US" i="1" dirty="0"/>
              <a:t>be</a:t>
            </a:r>
            <a:r>
              <a:rPr lang="en-US" dirty="0"/>
              <a:t>-verb sentence</a:t>
            </a:r>
          </a:p>
        </p:txBody>
      </p:sp>
    </p:spTree>
    <p:extLst>
      <p:ext uri="{BB962C8B-B14F-4D97-AF65-F5344CB8AC3E}">
        <p14:creationId xmlns:p14="http://schemas.microsoft.com/office/powerpoint/2010/main" xmlns="" val="418067178"/>
      </p:ext>
    </p:extLst>
  </p:cSld>
  <p:clrMapOvr>
    <a:masterClrMapping/>
  </p:clrMapOvr>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Be-Verb Sentence</a:t>
            </a:r>
          </a:p>
        </p:txBody>
      </p:sp>
      <p:sp>
        <p:nvSpPr>
          <p:cNvPr id="3" name="Content Placeholder 2"/>
          <p:cNvSpPr>
            <a:spLocks noGrp="1"/>
          </p:cNvSpPr>
          <p:nvPr>
            <p:ph type="body" sz="quarter" idx="10"/>
          </p:nvPr>
        </p:nvSpPr>
        <p:spPr/>
        <p:txBody>
          <a:bodyPr>
            <a:normAutofit/>
          </a:bodyPr>
          <a:lstStyle/>
          <a:p>
            <a:r>
              <a:rPr lang="en-US" dirty="0"/>
              <a:t>Zachary Taylor was the 12</a:t>
            </a:r>
            <a:r>
              <a:rPr lang="en-US" baseline="30000" dirty="0"/>
              <a:t>th</a:t>
            </a:r>
            <a:r>
              <a:rPr lang="en-US" dirty="0"/>
              <a:t> president of the United States.</a:t>
            </a:r>
          </a:p>
        </p:txBody>
      </p:sp>
    </p:spTree>
    <p:extLst>
      <p:ext uri="{BB962C8B-B14F-4D97-AF65-F5344CB8AC3E}">
        <p14:creationId xmlns:p14="http://schemas.microsoft.com/office/powerpoint/2010/main" xmlns="" val="2781102787"/>
      </p:ext>
    </p:extLst>
  </p:cSld>
  <p:clrMapOvr>
    <a:masterClrMapping/>
  </p:clrMapOvr>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b="1" dirty="0"/>
              <a:t>Sentence with </a:t>
            </a:r>
            <a:r>
              <a:rPr lang="en-US" b="1" dirty="0" smtClean="0"/>
              <a:t>Appositive</a:t>
            </a:r>
            <a:endParaRPr lang="en-US" b="1" dirty="0"/>
          </a:p>
        </p:txBody>
      </p:sp>
      <p:sp>
        <p:nvSpPr>
          <p:cNvPr id="11" name="Text Placeholder 10"/>
          <p:cNvSpPr>
            <a:spLocks noGrp="1"/>
          </p:cNvSpPr>
          <p:nvPr>
            <p:ph type="body" sz="quarter" idx="10"/>
          </p:nvPr>
        </p:nvSpPr>
        <p:spPr/>
        <p:txBody>
          <a:bodyPr>
            <a:normAutofit fontScale="92500"/>
          </a:bodyPr>
          <a:lstStyle/>
          <a:p>
            <a:pPr>
              <a:spcBef>
                <a:spcPts val="0"/>
              </a:spcBef>
              <a:spcAft>
                <a:spcPts val="1000"/>
              </a:spcAft>
            </a:pPr>
            <a:r>
              <a:rPr lang="en-US" dirty="0">
                <a:latin typeface="Merriweather Sans"/>
                <a:ea typeface="Calibri"/>
                <a:cs typeface="Times New Roman"/>
              </a:rPr>
              <a:t>Many of his rivals knew that Taylor—</a:t>
            </a:r>
            <a:r>
              <a:rPr lang="en-US" dirty="0">
                <a:solidFill>
                  <a:srgbClr val="C0504D"/>
                </a:solidFill>
                <a:latin typeface="Merriweather Sans"/>
                <a:ea typeface="Calibri"/>
                <a:cs typeface="Times New Roman"/>
              </a:rPr>
              <a:t>a fiercely loyal, outspoken, and nationalistic statesman—</a:t>
            </a:r>
            <a:r>
              <a:rPr lang="en-US" dirty="0">
                <a:latin typeface="Merriweather Sans"/>
                <a:ea typeface="Calibri"/>
                <a:cs typeface="Times New Roman"/>
              </a:rPr>
              <a:t>would defend the integrity of the Union.</a:t>
            </a:r>
            <a:endParaRPr lang="en-US" dirty="0">
              <a:effectLst/>
              <a:latin typeface="Calibri"/>
              <a:ea typeface="Calibri"/>
              <a:cs typeface="Times New Roman"/>
            </a:endParaRPr>
          </a:p>
        </p:txBody>
      </p:sp>
    </p:spTree>
    <p:extLst>
      <p:ext uri="{BB962C8B-B14F-4D97-AF65-F5344CB8AC3E}">
        <p14:creationId xmlns:p14="http://schemas.microsoft.com/office/powerpoint/2010/main" xmlns="" val="3430082875"/>
      </p:ext>
    </p:extLst>
  </p:cSld>
  <p:clrMapOvr>
    <a:masterClrMapping/>
  </p:clrMapOvr>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Appositives </a:t>
            </a:r>
            <a:r>
              <a:rPr lang="en-US" b="1" dirty="0"/>
              <a:t>(cont.)</a:t>
            </a:r>
          </a:p>
        </p:txBody>
      </p:sp>
      <p:sp>
        <p:nvSpPr>
          <p:cNvPr id="3" name="Content Placeholder 2"/>
          <p:cNvSpPr>
            <a:spLocks noGrp="1"/>
          </p:cNvSpPr>
          <p:nvPr>
            <p:ph idx="1"/>
          </p:nvPr>
        </p:nvSpPr>
        <p:spPr/>
        <p:txBody>
          <a:bodyPr>
            <a:normAutofit/>
          </a:bodyPr>
          <a:lstStyle/>
          <a:p>
            <a:r>
              <a:rPr lang="en-US" dirty="0"/>
              <a:t>Appositives can be stacked in a series within a sentence</a:t>
            </a:r>
          </a:p>
        </p:txBody>
      </p:sp>
    </p:spTree>
    <p:extLst>
      <p:ext uri="{BB962C8B-B14F-4D97-AF65-F5344CB8AC3E}">
        <p14:creationId xmlns:p14="http://schemas.microsoft.com/office/powerpoint/2010/main" xmlns="" val="3554860861"/>
      </p:ext>
    </p:extLst>
  </p:cSld>
  <p:clrMapOvr>
    <a:masterClrMapping/>
  </p:clrMapOvr>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b="1" dirty="0"/>
              <a:t>Stacking Appositives</a:t>
            </a:r>
          </a:p>
        </p:txBody>
      </p:sp>
      <p:sp>
        <p:nvSpPr>
          <p:cNvPr id="11" name="Text Placeholder 10"/>
          <p:cNvSpPr>
            <a:spLocks noGrp="1"/>
          </p:cNvSpPr>
          <p:nvPr>
            <p:ph type="body" sz="quarter" idx="10"/>
          </p:nvPr>
        </p:nvSpPr>
        <p:spPr/>
        <p:txBody>
          <a:bodyPr>
            <a:normAutofit lnSpcReduction="10000"/>
          </a:bodyPr>
          <a:lstStyle/>
          <a:p>
            <a:pPr>
              <a:spcBef>
                <a:spcPts val="0"/>
              </a:spcBef>
              <a:spcAft>
                <a:spcPts val="1000"/>
              </a:spcAft>
            </a:pPr>
            <a:r>
              <a:rPr lang="en-US" dirty="0">
                <a:latin typeface="Merriweather Sans"/>
                <a:ea typeface="Calibri"/>
                <a:cs typeface="Times New Roman"/>
              </a:rPr>
              <a:t>Lucia played all sorts of games—</a:t>
            </a:r>
            <a:r>
              <a:rPr lang="en-US" dirty="0">
                <a:solidFill>
                  <a:srgbClr val="C0504D"/>
                </a:solidFill>
                <a:latin typeface="Merriweather Sans"/>
                <a:ea typeface="Calibri"/>
                <a:cs typeface="Times New Roman"/>
              </a:rPr>
              <a:t>word games, board games, video games, even games she made up on the spot.</a:t>
            </a:r>
            <a:endParaRPr lang="en-US" dirty="0">
              <a:effectLst/>
              <a:latin typeface="Calibri"/>
              <a:ea typeface="Calibri"/>
              <a:cs typeface="Times New Roman"/>
            </a:endParaRPr>
          </a:p>
        </p:txBody>
      </p:sp>
    </p:spTree>
    <p:extLst>
      <p:ext uri="{BB962C8B-B14F-4D97-AF65-F5344CB8AC3E}">
        <p14:creationId xmlns:p14="http://schemas.microsoft.com/office/powerpoint/2010/main" xmlns="" val="1073003252"/>
      </p:ext>
    </p:extLst>
  </p:cSld>
  <p:clrMapOvr>
    <a:masterClrMapping/>
  </p:clrMapOvr>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b="1" dirty="0"/>
              <a:t>Stacking </a:t>
            </a:r>
            <a:r>
              <a:rPr lang="en-US" b="1" dirty="0" smtClean="0"/>
              <a:t>Appositives </a:t>
            </a:r>
            <a:r>
              <a:rPr lang="en-US" b="1" dirty="0"/>
              <a:t>(cont.)</a:t>
            </a:r>
          </a:p>
        </p:txBody>
      </p:sp>
      <p:sp>
        <p:nvSpPr>
          <p:cNvPr id="11" name="Text Placeholder 10"/>
          <p:cNvSpPr>
            <a:spLocks noGrp="1"/>
          </p:cNvSpPr>
          <p:nvPr>
            <p:ph type="body" sz="quarter" idx="10"/>
          </p:nvPr>
        </p:nvSpPr>
        <p:spPr/>
        <p:txBody>
          <a:bodyPr>
            <a:normAutofit/>
          </a:bodyPr>
          <a:lstStyle/>
          <a:p>
            <a:pPr>
              <a:spcBef>
                <a:spcPts val="0"/>
              </a:spcBef>
              <a:spcAft>
                <a:spcPts val="1000"/>
              </a:spcAft>
            </a:pPr>
            <a:r>
              <a:rPr lang="en-US" dirty="0">
                <a:latin typeface="Merriweather Sans"/>
                <a:ea typeface="Calibri"/>
                <a:cs typeface="Times New Roman"/>
              </a:rPr>
              <a:t>Noam needed a friend,</a:t>
            </a:r>
            <a:r>
              <a:rPr lang="en-US" dirty="0">
                <a:solidFill>
                  <a:srgbClr val="C0504D"/>
                </a:solidFill>
                <a:latin typeface="Merriweather Sans"/>
                <a:ea typeface="Calibri"/>
                <a:cs typeface="Times New Roman"/>
              </a:rPr>
              <a:t> someone with brains, someone who could help him study for physics.</a:t>
            </a:r>
            <a:endParaRPr lang="en-US" dirty="0">
              <a:effectLst/>
              <a:latin typeface="Calibri"/>
              <a:ea typeface="Calibri"/>
              <a:cs typeface="Times New Roman"/>
            </a:endParaRPr>
          </a:p>
        </p:txBody>
      </p:sp>
    </p:spTree>
    <p:extLst>
      <p:ext uri="{BB962C8B-B14F-4D97-AF65-F5344CB8AC3E}">
        <p14:creationId xmlns:p14="http://schemas.microsoft.com/office/powerpoint/2010/main" xmlns="" val="2245754010"/>
      </p:ext>
    </p:extLst>
  </p:cSld>
  <p:clrMapOvr>
    <a:masterClrMapping/>
  </p:clrMapOvr>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Revising with Appositives</a:t>
            </a:r>
          </a:p>
        </p:txBody>
      </p:sp>
      <p:sp>
        <p:nvSpPr>
          <p:cNvPr id="3" name="Content Placeholder 2"/>
          <p:cNvSpPr>
            <a:spLocks noGrp="1"/>
          </p:cNvSpPr>
          <p:nvPr>
            <p:ph idx="1"/>
          </p:nvPr>
        </p:nvSpPr>
        <p:spPr/>
        <p:txBody>
          <a:bodyPr>
            <a:normAutofit/>
          </a:bodyPr>
          <a:lstStyle/>
          <a:p>
            <a:r>
              <a:rPr lang="en-US" dirty="0"/>
              <a:t>Edit out unnecessary </a:t>
            </a:r>
            <a:r>
              <a:rPr lang="en-US" i="1" dirty="0"/>
              <a:t>be-</a:t>
            </a:r>
            <a:r>
              <a:rPr lang="en-US" dirty="0"/>
              <a:t>verb sentences by transforming them into appositives</a:t>
            </a:r>
          </a:p>
        </p:txBody>
      </p:sp>
    </p:spTree>
    <p:extLst>
      <p:ext uri="{BB962C8B-B14F-4D97-AF65-F5344CB8AC3E}">
        <p14:creationId xmlns:p14="http://schemas.microsoft.com/office/powerpoint/2010/main" xmlns="" val="874610417"/>
      </p:ext>
    </p:extLst>
  </p:cSld>
  <p:clrMapOvr>
    <a:masterClrMapping/>
  </p:clrMapOvr>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158171050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Part 3: Write</a:t>
            </a:r>
          </a:p>
        </p:txBody>
      </p:sp>
      <p:sp>
        <p:nvSpPr>
          <p:cNvPr id="3" name="Content Placeholder 2"/>
          <p:cNvSpPr>
            <a:spLocks noGrp="1"/>
          </p:cNvSpPr>
          <p:nvPr>
            <p:ph idx="1"/>
          </p:nvPr>
        </p:nvSpPr>
        <p:spPr/>
        <p:txBody>
          <a:bodyPr>
            <a:normAutofit/>
          </a:bodyPr>
          <a:lstStyle/>
          <a:p>
            <a:r>
              <a:rPr lang="en-US" dirty="0" smtClean="0"/>
              <a:t>Tools</a:t>
            </a:r>
            <a:endParaRPr lang="en-US" dirty="0"/>
          </a:p>
          <a:p>
            <a:pPr lvl="1"/>
            <a:r>
              <a:rPr lang="en-US" dirty="0"/>
              <a:t>Notes and pre-draft materials</a:t>
            </a:r>
          </a:p>
          <a:p>
            <a:pPr lvl="1"/>
            <a:r>
              <a:rPr lang="en-US" dirty="0"/>
              <a:t>Your brain</a:t>
            </a:r>
          </a:p>
          <a:p>
            <a:pPr lvl="1"/>
            <a:r>
              <a:rPr lang="en-US" dirty="0"/>
              <a:t>Notebook or word-processing program</a:t>
            </a:r>
          </a:p>
          <a:p>
            <a:pPr lvl="1"/>
            <a:r>
              <a:rPr lang="en-US" dirty="0"/>
              <a:t>Wisdom and grace</a:t>
            </a:r>
          </a:p>
          <a:p>
            <a:r>
              <a:rPr lang="en-US" dirty="0"/>
              <a:t>Just get it </a:t>
            </a:r>
            <a:r>
              <a:rPr lang="en-US" i="1" dirty="0" smtClean="0"/>
              <a:t>down</a:t>
            </a:r>
            <a:endParaRPr lang="en-US" dirty="0"/>
          </a:p>
        </p:txBody>
      </p:sp>
    </p:spTree>
    <p:extLst>
      <p:ext uri="{BB962C8B-B14F-4D97-AF65-F5344CB8AC3E}">
        <p14:creationId xmlns:p14="http://schemas.microsoft.com/office/powerpoint/2010/main" xmlns="" val="1701112881"/>
      </p:ext>
    </p:extLst>
  </p:cSld>
  <p:clrMapOvr>
    <a:masterClrMapping/>
  </p:clrMapOvr>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pPr>
              <a:lnSpc>
                <a:spcPct val="100000"/>
              </a:lnSpc>
            </a:pPr>
            <a:r>
              <a:rPr lang="en-US" dirty="0" smtClean="0"/>
              <a:t>First Sight</a:t>
            </a:r>
            <a:br>
              <a:rPr lang="en-US" dirty="0" smtClean="0"/>
            </a:br>
            <a:r>
              <a:rPr lang="en-US" dirty="0" smtClean="0"/>
              <a:t>of Rain</a:t>
            </a:r>
            <a:endParaRPr lang="en-US" dirty="0"/>
          </a:p>
        </p:txBody>
      </p:sp>
      <p:sp>
        <p:nvSpPr>
          <p:cNvPr id="3" name="Subtitle 2"/>
          <p:cNvSpPr>
            <a:spLocks noGrp="1"/>
          </p:cNvSpPr>
          <p:nvPr>
            <p:ph type="subTitle" idx="1"/>
          </p:nvPr>
        </p:nvSpPr>
        <p:spPr/>
        <p:txBody>
          <a:bodyPr/>
          <a:lstStyle/>
          <a:p>
            <a:r>
              <a:rPr lang="en-US" dirty="0" smtClean="0"/>
              <a:t>LESSON 4</a:t>
            </a:r>
            <a:endParaRPr lang="en-US" dirty="0"/>
          </a:p>
        </p:txBody>
      </p:sp>
    </p:spTree>
    <p:extLst>
      <p:ext uri="{BB962C8B-B14F-4D97-AF65-F5344CB8AC3E}">
        <p14:creationId xmlns:p14="http://schemas.microsoft.com/office/powerpoint/2010/main" xmlns="" val="3805896587"/>
      </p:ext>
    </p:extLst>
  </p:cSld>
  <p:clrMapOvr>
    <a:masterClrMapping/>
  </p:clrMapOvr>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Part 1: Research</a:t>
            </a:r>
          </a:p>
        </p:txBody>
      </p:sp>
      <p:sp>
        <p:nvSpPr>
          <p:cNvPr id="3" name="Content Placeholder 2"/>
          <p:cNvSpPr>
            <a:spLocks noGrp="1"/>
          </p:cNvSpPr>
          <p:nvPr>
            <p:ph idx="1"/>
          </p:nvPr>
        </p:nvSpPr>
        <p:spPr/>
        <p:txBody>
          <a:bodyPr>
            <a:normAutofit/>
          </a:bodyPr>
          <a:lstStyle/>
          <a:p>
            <a:r>
              <a:rPr lang="en-US" dirty="0"/>
              <a:t>The Decline of Antediluvian Civilization</a:t>
            </a:r>
          </a:p>
          <a:p>
            <a:pPr lvl="1"/>
            <a:r>
              <a:rPr lang="en-US" dirty="0"/>
              <a:t>Genesis 6:1–12</a:t>
            </a:r>
          </a:p>
          <a:p>
            <a:r>
              <a:rPr lang="en-US" dirty="0"/>
              <a:t>A Righteous Person</a:t>
            </a:r>
          </a:p>
          <a:p>
            <a:pPr lvl="1"/>
            <a:r>
              <a:rPr lang="en-US" dirty="0"/>
              <a:t>Genesis 6:8–9</a:t>
            </a:r>
          </a:p>
        </p:txBody>
      </p:sp>
    </p:spTree>
    <p:extLst>
      <p:ext uri="{BB962C8B-B14F-4D97-AF65-F5344CB8AC3E}">
        <p14:creationId xmlns:p14="http://schemas.microsoft.com/office/powerpoint/2010/main" xmlns="" val="3509331856"/>
      </p:ext>
    </p:extLst>
  </p:cSld>
  <p:clrMapOvr>
    <a:masterClrMapping/>
  </p:clrMapOvr>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Part 1: </a:t>
            </a:r>
            <a:r>
              <a:rPr lang="en-US" b="1" dirty="0" smtClean="0"/>
              <a:t>Research (cont.)</a:t>
            </a:r>
            <a:endParaRPr lang="en-US" b="1" dirty="0"/>
          </a:p>
        </p:txBody>
      </p:sp>
      <p:sp>
        <p:nvSpPr>
          <p:cNvPr id="3" name="Content Placeholder 2"/>
          <p:cNvSpPr>
            <a:spLocks noGrp="1"/>
          </p:cNvSpPr>
          <p:nvPr>
            <p:ph idx="1"/>
          </p:nvPr>
        </p:nvSpPr>
        <p:spPr/>
        <p:txBody>
          <a:bodyPr>
            <a:normAutofit/>
          </a:bodyPr>
          <a:lstStyle/>
          <a:p>
            <a:r>
              <a:rPr lang="en-US" dirty="0"/>
              <a:t>The Plan</a:t>
            </a:r>
          </a:p>
          <a:p>
            <a:pPr lvl="1"/>
            <a:r>
              <a:rPr lang="en-US" dirty="0"/>
              <a:t>Genesis 6:13–22</a:t>
            </a:r>
          </a:p>
          <a:p>
            <a:r>
              <a:rPr lang="en-US" dirty="0"/>
              <a:t>Boarding the Ark</a:t>
            </a:r>
          </a:p>
          <a:p>
            <a:pPr lvl="1"/>
            <a:r>
              <a:rPr lang="en-US" dirty="0"/>
              <a:t>Genesis 7:10–24</a:t>
            </a:r>
          </a:p>
        </p:txBody>
      </p:sp>
    </p:spTree>
    <p:extLst>
      <p:ext uri="{BB962C8B-B14F-4D97-AF65-F5344CB8AC3E}">
        <p14:creationId xmlns:p14="http://schemas.microsoft.com/office/powerpoint/2010/main" xmlns="" val="2199891149"/>
      </p:ext>
    </p:extLst>
  </p:cSld>
  <p:clrMapOvr>
    <a:masterClrMapping/>
  </p:clrMapOvr>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Part 1: </a:t>
            </a:r>
            <a:r>
              <a:rPr lang="en-US" b="1" dirty="0" smtClean="0"/>
              <a:t>Research (cont.)</a:t>
            </a:r>
            <a:endParaRPr lang="en-US" b="1" dirty="0"/>
          </a:p>
        </p:txBody>
      </p:sp>
      <p:sp>
        <p:nvSpPr>
          <p:cNvPr id="3" name="Content Placeholder 2"/>
          <p:cNvSpPr>
            <a:spLocks noGrp="1"/>
          </p:cNvSpPr>
          <p:nvPr>
            <p:ph idx="1"/>
          </p:nvPr>
        </p:nvSpPr>
        <p:spPr/>
        <p:txBody>
          <a:bodyPr>
            <a:normAutofit/>
          </a:bodyPr>
          <a:lstStyle/>
          <a:p>
            <a:r>
              <a:rPr lang="en-US" dirty="0"/>
              <a:t>The Deluge</a:t>
            </a:r>
          </a:p>
          <a:p>
            <a:pPr lvl="1"/>
            <a:r>
              <a:rPr lang="en-US" dirty="0"/>
              <a:t>Genesis 7:10–24</a:t>
            </a:r>
          </a:p>
        </p:txBody>
      </p:sp>
    </p:spTree>
    <p:extLst>
      <p:ext uri="{BB962C8B-B14F-4D97-AF65-F5344CB8AC3E}">
        <p14:creationId xmlns:p14="http://schemas.microsoft.com/office/powerpoint/2010/main" xmlns="" val="395754400"/>
      </p:ext>
    </p:extLst>
  </p:cSld>
  <p:clrMapOvr>
    <a:masterClrMapping/>
  </p:clrMapOvr>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In Media Res</a:t>
            </a:r>
          </a:p>
        </p:txBody>
      </p:sp>
      <p:sp>
        <p:nvSpPr>
          <p:cNvPr id="3" name="Content Placeholder 2"/>
          <p:cNvSpPr>
            <a:spLocks noGrp="1"/>
          </p:cNvSpPr>
          <p:nvPr>
            <p:ph idx="1"/>
          </p:nvPr>
        </p:nvSpPr>
        <p:spPr/>
        <p:txBody>
          <a:bodyPr>
            <a:normAutofit/>
          </a:bodyPr>
          <a:lstStyle/>
          <a:p>
            <a:r>
              <a:rPr lang="en-US" dirty="0"/>
              <a:t>A Latin phrase meaning “in the middle of </a:t>
            </a:r>
            <a:r>
              <a:rPr lang="en-US" dirty="0" smtClean="0"/>
              <a:t>things”—in </a:t>
            </a:r>
            <a:r>
              <a:rPr lang="en-US" dirty="0"/>
              <a:t>which a story is begun during some action</a:t>
            </a:r>
          </a:p>
        </p:txBody>
      </p:sp>
    </p:spTree>
    <p:extLst>
      <p:ext uri="{BB962C8B-B14F-4D97-AF65-F5344CB8AC3E}">
        <p14:creationId xmlns:p14="http://schemas.microsoft.com/office/powerpoint/2010/main" xmlns="" val="841039083"/>
      </p:ext>
    </p:extLst>
  </p:cSld>
  <p:clrMapOvr>
    <a:masterClrMapping/>
  </p:clrMapOvr>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Foreshadowing</a:t>
            </a:r>
          </a:p>
        </p:txBody>
      </p:sp>
      <p:sp>
        <p:nvSpPr>
          <p:cNvPr id="3" name="Content Placeholder 2"/>
          <p:cNvSpPr>
            <a:spLocks noGrp="1"/>
          </p:cNvSpPr>
          <p:nvPr>
            <p:ph idx="1"/>
          </p:nvPr>
        </p:nvSpPr>
        <p:spPr/>
        <p:txBody>
          <a:bodyPr>
            <a:normAutofit/>
          </a:bodyPr>
          <a:lstStyle/>
          <a:p>
            <a:r>
              <a:rPr lang="en-US" dirty="0"/>
              <a:t>Story elements or descriptions that hint at later events</a:t>
            </a:r>
          </a:p>
        </p:txBody>
      </p:sp>
    </p:spTree>
    <p:extLst>
      <p:ext uri="{BB962C8B-B14F-4D97-AF65-F5344CB8AC3E}">
        <p14:creationId xmlns:p14="http://schemas.microsoft.com/office/powerpoint/2010/main" xmlns="" val="4149852543"/>
      </p:ext>
    </p:extLst>
  </p:cSld>
  <p:clrMapOvr>
    <a:masterClrMapping/>
  </p:clrMapOvr>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idx="1"/>
          </p:nvPr>
        </p:nvSpPr>
        <p:spPr/>
        <p:txBody>
          <a:bodyPr/>
          <a:lstStyle/>
          <a:p>
            <a:r>
              <a:rPr lang="en-US" sz="4400" dirty="0" smtClean="0"/>
              <a:t>“Every </a:t>
            </a:r>
            <a:r>
              <a:rPr lang="en-US" sz="4400" dirty="0"/>
              <a:t>author in some way portrays himself in his works, even if it be against his will</a:t>
            </a:r>
            <a:r>
              <a:rPr lang="en-US" sz="4400" dirty="0" smtClean="0"/>
              <a:t>.” </a:t>
            </a:r>
            <a:endParaRPr lang="en-US" sz="4400" dirty="0"/>
          </a:p>
        </p:txBody>
      </p:sp>
      <p:sp>
        <p:nvSpPr>
          <p:cNvPr id="5" name="Content Placeholder 4"/>
          <p:cNvSpPr>
            <a:spLocks noGrp="1"/>
          </p:cNvSpPr>
          <p:nvPr>
            <p:ph idx="10"/>
          </p:nvPr>
        </p:nvSpPr>
        <p:spPr>
          <a:xfrm>
            <a:off x="2667000" y="4019550"/>
            <a:ext cx="5562600" cy="685800"/>
          </a:xfrm>
        </p:spPr>
        <p:txBody>
          <a:bodyPr>
            <a:normAutofit fontScale="92500"/>
          </a:bodyPr>
          <a:lstStyle/>
          <a:p>
            <a:r>
              <a:rPr lang="en-US" dirty="0">
                <a:solidFill>
                  <a:srgbClr val="F6F1E6"/>
                </a:solidFill>
              </a:rPr>
              <a:t>—Johann Wolfgang von Goethe</a:t>
            </a:r>
          </a:p>
        </p:txBody>
      </p:sp>
    </p:spTree>
    <p:extLst>
      <p:ext uri="{BB962C8B-B14F-4D97-AF65-F5344CB8AC3E}">
        <p14:creationId xmlns:p14="http://schemas.microsoft.com/office/powerpoint/2010/main" xmlns="" val="225628881"/>
      </p:ext>
    </p:extLst>
  </p:cSld>
  <p:clrMapOvr>
    <a:masterClrMapping/>
  </p:clrMapOvr>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Part 2: Rough</a:t>
            </a:r>
          </a:p>
        </p:txBody>
      </p:sp>
      <p:sp>
        <p:nvSpPr>
          <p:cNvPr id="3" name="Content Placeholder 2"/>
          <p:cNvSpPr>
            <a:spLocks noGrp="1"/>
          </p:cNvSpPr>
          <p:nvPr>
            <p:ph idx="1"/>
          </p:nvPr>
        </p:nvSpPr>
        <p:spPr/>
        <p:txBody>
          <a:bodyPr>
            <a:normAutofit/>
          </a:bodyPr>
          <a:lstStyle/>
          <a:p>
            <a:r>
              <a:rPr lang="en-US" dirty="0"/>
              <a:t>Understanding the importance of beginnings and endings</a:t>
            </a:r>
          </a:p>
        </p:txBody>
      </p:sp>
    </p:spTree>
    <p:extLst>
      <p:ext uri="{BB962C8B-B14F-4D97-AF65-F5344CB8AC3E}">
        <p14:creationId xmlns:p14="http://schemas.microsoft.com/office/powerpoint/2010/main" xmlns="" val="1150507524"/>
      </p:ext>
    </p:extLst>
  </p:cSld>
  <p:clrMapOvr>
    <a:masterClrMapping/>
  </p:clrMapOvr>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Beginning the Story</a:t>
            </a:r>
          </a:p>
        </p:txBody>
      </p:sp>
      <p:sp>
        <p:nvSpPr>
          <p:cNvPr id="3" name="Content Placeholder 2"/>
          <p:cNvSpPr>
            <a:spLocks noGrp="1"/>
          </p:cNvSpPr>
          <p:nvPr>
            <p:ph idx="1"/>
          </p:nvPr>
        </p:nvSpPr>
        <p:spPr/>
        <p:txBody>
          <a:bodyPr>
            <a:normAutofit/>
          </a:bodyPr>
          <a:lstStyle/>
          <a:p>
            <a:r>
              <a:rPr lang="en-US" dirty="0"/>
              <a:t>Make an observation</a:t>
            </a:r>
          </a:p>
          <a:p>
            <a:r>
              <a:rPr lang="en-US" dirty="0"/>
              <a:t>Introduce a character</a:t>
            </a:r>
          </a:p>
          <a:p>
            <a:r>
              <a:rPr lang="en-US" dirty="0"/>
              <a:t>Describe a setting</a:t>
            </a:r>
          </a:p>
        </p:txBody>
      </p:sp>
    </p:spTree>
    <p:extLst>
      <p:ext uri="{BB962C8B-B14F-4D97-AF65-F5344CB8AC3E}">
        <p14:creationId xmlns:p14="http://schemas.microsoft.com/office/powerpoint/2010/main" xmlns="" val="3586789655"/>
      </p:ext>
    </p:extLst>
  </p:cSld>
  <p:clrMapOvr>
    <a:masterClrMapping/>
  </p:clrMapOvr>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Beginning the </a:t>
            </a:r>
            <a:r>
              <a:rPr lang="en-US" b="1" dirty="0" smtClean="0"/>
              <a:t>Story (cont.)</a:t>
            </a:r>
            <a:endParaRPr lang="en-US" b="1" dirty="0"/>
          </a:p>
        </p:txBody>
      </p:sp>
      <p:sp>
        <p:nvSpPr>
          <p:cNvPr id="3" name="Content Placeholder 2"/>
          <p:cNvSpPr>
            <a:spLocks noGrp="1"/>
          </p:cNvSpPr>
          <p:nvPr>
            <p:ph idx="1"/>
          </p:nvPr>
        </p:nvSpPr>
        <p:spPr/>
        <p:txBody>
          <a:bodyPr>
            <a:normAutofit/>
          </a:bodyPr>
          <a:lstStyle/>
          <a:p>
            <a:r>
              <a:rPr lang="en-US" dirty="0"/>
              <a:t>Reveal the ending</a:t>
            </a:r>
          </a:p>
          <a:p>
            <a:r>
              <a:rPr lang="en-US" dirty="0"/>
              <a:t>Start </a:t>
            </a:r>
            <a:r>
              <a:rPr lang="en-US" dirty="0" smtClean="0"/>
              <a:t>in the </a:t>
            </a:r>
            <a:r>
              <a:rPr lang="en-US" dirty="0"/>
              <a:t>action</a:t>
            </a:r>
          </a:p>
          <a:p>
            <a:pPr lvl="1"/>
            <a:r>
              <a:rPr lang="en-US" i="1" dirty="0"/>
              <a:t>In medias res</a:t>
            </a:r>
            <a:r>
              <a:rPr lang="en-US" dirty="0"/>
              <a:t>—begin your story in the middle </a:t>
            </a:r>
            <a:r>
              <a:rPr lang="en-US" dirty="0" smtClean="0"/>
              <a:t>of the </a:t>
            </a:r>
            <a:r>
              <a:rPr lang="en-US" dirty="0"/>
              <a:t>action</a:t>
            </a:r>
          </a:p>
        </p:txBody>
      </p:sp>
    </p:spTree>
    <p:extLst>
      <p:ext uri="{BB962C8B-B14F-4D97-AF65-F5344CB8AC3E}">
        <p14:creationId xmlns:p14="http://schemas.microsoft.com/office/powerpoint/2010/main" xmlns="" val="296501520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Part 4: Apply</a:t>
            </a:r>
          </a:p>
        </p:txBody>
      </p:sp>
      <p:sp>
        <p:nvSpPr>
          <p:cNvPr id="3" name="Content Placeholder 2"/>
          <p:cNvSpPr>
            <a:spLocks noGrp="1"/>
          </p:cNvSpPr>
          <p:nvPr>
            <p:ph idx="1"/>
          </p:nvPr>
        </p:nvSpPr>
        <p:spPr/>
        <p:txBody>
          <a:bodyPr>
            <a:normAutofit/>
          </a:bodyPr>
          <a:lstStyle/>
          <a:p>
            <a:r>
              <a:rPr lang="en-US" dirty="0"/>
              <a:t>Reread Scripture</a:t>
            </a:r>
          </a:p>
          <a:p>
            <a:r>
              <a:rPr lang="en-US" dirty="0"/>
              <a:t>Open your heart through Bible </a:t>
            </a:r>
            <a:r>
              <a:rPr lang="en-US" dirty="0" smtClean="0"/>
              <a:t>study</a:t>
            </a:r>
          </a:p>
          <a:p>
            <a:r>
              <a:rPr lang="en-US" dirty="0"/>
              <a:t>Ask God to use His message to shape you into the image of His Son, </a:t>
            </a:r>
            <a:r>
              <a:rPr lang="en-US" dirty="0" smtClean="0"/>
              <a:t>Jesus</a:t>
            </a:r>
            <a:endParaRPr lang="en-US" dirty="0"/>
          </a:p>
        </p:txBody>
      </p:sp>
    </p:spTree>
    <p:extLst>
      <p:ext uri="{BB962C8B-B14F-4D97-AF65-F5344CB8AC3E}">
        <p14:creationId xmlns:p14="http://schemas.microsoft.com/office/powerpoint/2010/main" xmlns="" val="2300349708"/>
      </p:ext>
    </p:extLst>
  </p:cSld>
  <p:clrMapOvr>
    <a:masterClrMapping/>
  </p:clrMapOvr>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Ending the Story</a:t>
            </a:r>
          </a:p>
        </p:txBody>
      </p:sp>
      <p:sp>
        <p:nvSpPr>
          <p:cNvPr id="3" name="Content Placeholder 2"/>
          <p:cNvSpPr>
            <a:spLocks noGrp="1"/>
          </p:cNvSpPr>
          <p:nvPr>
            <p:ph idx="1"/>
          </p:nvPr>
        </p:nvSpPr>
        <p:spPr/>
        <p:txBody>
          <a:bodyPr>
            <a:normAutofit/>
          </a:bodyPr>
          <a:lstStyle/>
          <a:p>
            <a:r>
              <a:rPr lang="en-US" dirty="0"/>
              <a:t>Make </a:t>
            </a:r>
            <a:r>
              <a:rPr lang="en-US" dirty="0" smtClean="0"/>
              <a:t>an </a:t>
            </a:r>
            <a:r>
              <a:rPr lang="en-US" dirty="0"/>
              <a:t>observation</a:t>
            </a:r>
          </a:p>
          <a:p>
            <a:r>
              <a:rPr lang="en-US" dirty="0"/>
              <a:t>Resolve a character</a:t>
            </a:r>
          </a:p>
          <a:p>
            <a:r>
              <a:rPr lang="en-US" dirty="0"/>
              <a:t>Describe a setting</a:t>
            </a:r>
          </a:p>
        </p:txBody>
      </p:sp>
    </p:spTree>
    <p:extLst>
      <p:ext uri="{BB962C8B-B14F-4D97-AF65-F5344CB8AC3E}">
        <p14:creationId xmlns:p14="http://schemas.microsoft.com/office/powerpoint/2010/main" xmlns="" val="2169186267"/>
      </p:ext>
    </p:extLst>
  </p:cSld>
  <p:clrMapOvr>
    <a:masterClrMapping/>
  </p:clrMapOvr>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Ending the </a:t>
            </a:r>
            <a:r>
              <a:rPr lang="en-US" b="1" dirty="0" smtClean="0"/>
              <a:t>Story (cont.)</a:t>
            </a:r>
            <a:endParaRPr lang="en-US" b="1" dirty="0"/>
          </a:p>
        </p:txBody>
      </p:sp>
      <p:sp>
        <p:nvSpPr>
          <p:cNvPr id="3" name="Content Placeholder 2"/>
          <p:cNvSpPr>
            <a:spLocks noGrp="1"/>
          </p:cNvSpPr>
          <p:nvPr>
            <p:ph idx="1"/>
          </p:nvPr>
        </p:nvSpPr>
        <p:spPr/>
        <p:txBody>
          <a:bodyPr>
            <a:normAutofit/>
          </a:bodyPr>
          <a:lstStyle/>
          <a:p>
            <a:r>
              <a:rPr lang="en-US" dirty="0"/>
              <a:t>Reveal a beginning</a:t>
            </a:r>
          </a:p>
          <a:p>
            <a:r>
              <a:rPr lang="en-US" dirty="0"/>
              <a:t>Finish in the action</a:t>
            </a:r>
          </a:p>
        </p:txBody>
      </p:sp>
    </p:spTree>
    <p:extLst>
      <p:ext uri="{BB962C8B-B14F-4D97-AF65-F5344CB8AC3E}">
        <p14:creationId xmlns:p14="http://schemas.microsoft.com/office/powerpoint/2010/main" xmlns="" val="3464051435"/>
      </p:ext>
    </p:extLst>
  </p:cSld>
  <p:clrMapOvr>
    <a:masterClrMapping/>
  </p:clrMapOvr>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038350"/>
            <a:ext cx="8229600" cy="1066800"/>
          </a:xfrm>
        </p:spPr>
        <p:txBody>
          <a:bodyPr/>
          <a:lstStyle/>
          <a:p>
            <a:r>
              <a:rPr lang="en-US" b="1" dirty="0"/>
              <a:t>Part 3: Write</a:t>
            </a:r>
          </a:p>
        </p:txBody>
      </p:sp>
    </p:spTree>
    <p:extLst>
      <p:ext uri="{BB962C8B-B14F-4D97-AF65-F5344CB8AC3E}">
        <p14:creationId xmlns:p14="http://schemas.microsoft.com/office/powerpoint/2010/main" xmlns="" val="832144517"/>
      </p:ext>
    </p:extLst>
  </p:cSld>
  <p:clrMapOvr>
    <a:masterClrMapping/>
  </p:clrMapOvr>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idx="1"/>
          </p:nvPr>
        </p:nvSpPr>
        <p:spPr/>
        <p:txBody>
          <a:bodyPr/>
          <a:lstStyle/>
          <a:p>
            <a:r>
              <a:rPr lang="en-US" sz="4000" dirty="0"/>
              <a:t>“Not everything has a name. Some things lead us into a realm beyond words.”</a:t>
            </a:r>
          </a:p>
        </p:txBody>
      </p:sp>
      <p:sp>
        <p:nvSpPr>
          <p:cNvPr id="5" name="Content Placeholder 4"/>
          <p:cNvSpPr>
            <a:spLocks noGrp="1"/>
          </p:cNvSpPr>
          <p:nvPr>
            <p:ph idx="10"/>
          </p:nvPr>
        </p:nvSpPr>
        <p:spPr>
          <a:xfrm>
            <a:off x="2667000" y="4019550"/>
            <a:ext cx="5562600" cy="685800"/>
          </a:xfrm>
        </p:spPr>
        <p:txBody>
          <a:bodyPr>
            <a:normAutofit/>
          </a:bodyPr>
          <a:lstStyle/>
          <a:p>
            <a:r>
              <a:rPr lang="en-US" dirty="0">
                <a:solidFill>
                  <a:srgbClr val="F6F1E6"/>
                </a:solidFill>
              </a:rPr>
              <a:t>—</a:t>
            </a:r>
            <a:r>
              <a:rPr lang="en-US" dirty="0" err="1">
                <a:solidFill>
                  <a:srgbClr val="F6F1E6"/>
                </a:solidFill>
              </a:rPr>
              <a:t>Aleksandr</a:t>
            </a:r>
            <a:r>
              <a:rPr lang="en-US" dirty="0">
                <a:solidFill>
                  <a:srgbClr val="F6F1E6"/>
                </a:solidFill>
              </a:rPr>
              <a:t> Solzhenitsyn</a:t>
            </a:r>
          </a:p>
        </p:txBody>
      </p:sp>
    </p:spTree>
    <p:extLst>
      <p:ext uri="{BB962C8B-B14F-4D97-AF65-F5344CB8AC3E}">
        <p14:creationId xmlns:p14="http://schemas.microsoft.com/office/powerpoint/2010/main" xmlns="" val="848099113"/>
      </p:ext>
    </p:extLst>
  </p:cSld>
  <p:clrMapOvr>
    <a:masterClrMapping/>
  </p:clrMapOvr>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Part 4: Apply</a:t>
            </a:r>
          </a:p>
        </p:txBody>
      </p:sp>
      <p:sp>
        <p:nvSpPr>
          <p:cNvPr id="3" name="Content Placeholder 2"/>
          <p:cNvSpPr>
            <a:spLocks noGrp="1"/>
          </p:cNvSpPr>
          <p:nvPr>
            <p:ph idx="1"/>
          </p:nvPr>
        </p:nvSpPr>
        <p:spPr/>
        <p:txBody>
          <a:bodyPr>
            <a:normAutofit/>
          </a:bodyPr>
          <a:lstStyle/>
          <a:p>
            <a:r>
              <a:rPr lang="en-US" dirty="0"/>
              <a:t>Sin is an offense against God’s character, and He must judge </a:t>
            </a:r>
            <a:r>
              <a:rPr lang="en-US" dirty="0" smtClean="0"/>
              <a:t>it</a:t>
            </a:r>
            <a:endParaRPr lang="en-US" dirty="0"/>
          </a:p>
          <a:p>
            <a:r>
              <a:rPr lang="en-US" dirty="0"/>
              <a:t>As we view God’s holiness, He convicts us of our </a:t>
            </a:r>
            <a:r>
              <a:rPr lang="en-US" dirty="0" smtClean="0"/>
              <a:t>sin</a:t>
            </a:r>
            <a:endParaRPr lang="en-US" dirty="0"/>
          </a:p>
          <a:p>
            <a:pPr lvl="1"/>
            <a:r>
              <a:rPr lang="en-US" dirty="0"/>
              <a:t>Isaiah 6:1–7</a:t>
            </a:r>
          </a:p>
        </p:txBody>
      </p:sp>
    </p:spTree>
    <p:extLst>
      <p:ext uri="{BB962C8B-B14F-4D97-AF65-F5344CB8AC3E}">
        <p14:creationId xmlns:p14="http://schemas.microsoft.com/office/powerpoint/2010/main" xmlns="" val="4021303206"/>
      </p:ext>
    </p:extLst>
  </p:cSld>
  <p:clrMapOvr>
    <a:masterClrMapping/>
  </p:clrMapOvr>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Part 4: </a:t>
            </a:r>
            <a:r>
              <a:rPr lang="en-US" b="1" dirty="0" smtClean="0"/>
              <a:t>Apply (cont.)</a:t>
            </a:r>
            <a:endParaRPr lang="en-US" b="1" dirty="0"/>
          </a:p>
        </p:txBody>
      </p:sp>
      <p:sp>
        <p:nvSpPr>
          <p:cNvPr id="3" name="Content Placeholder 2"/>
          <p:cNvSpPr>
            <a:spLocks noGrp="1"/>
          </p:cNvSpPr>
          <p:nvPr>
            <p:ph idx="1"/>
          </p:nvPr>
        </p:nvSpPr>
        <p:spPr/>
        <p:txBody>
          <a:bodyPr>
            <a:normAutofit/>
          </a:bodyPr>
          <a:lstStyle/>
          <a:p>
            <a:r>
              <a:rPr lang="en-US" dirty="0"/>
              <a:t>God’s holiness includes at least two </a:t>
            </a:r>
            <a:r>
              <a:rPr lang="en-US" dirty="0" smtClean="0"/>
              <a:t>qualities</a:t>
            </a:r>
            <a:endParaRPr lang="en-US" dirty="0"/>
          </a:p>
          <a:p>
            <a:pPr lvl="1"/>
            <a:r>
              <a:rPr lang="en-US" dirty="0"/>
              <a:t>His perfection (1 John 1:5)</a:t>
            </a:r>
          </a:p>
          <a:p>
            <a:pPr lvl="1"/>
            <a:r>
              <a:rPr lang="en-US" dirty="0"/>
              <a:t>His exaltation (Isa. 57:15)</a:t>
            </a:r>
          </a:p>
        </p:txBody>
      </p:sp>
    </p:spTree>
    <p:extLst>
      <p:ext uri="{BB962C8B-B14F-4D97-AF65-F5344CB8AC3E}">
        <p14:creationId xmlns:p14="http://schemas.microsoft.com/office/powerpoint/2010/main" xmlns="" val="2250808034"/>
      </p:ext>
    </p:extLst>
  </p:cSld>
  <p:clrMapOvr>
    <a:masterClrMapping/>
  </p:clrMapOvr>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Part 4: </a:t>
            </a:r>
            <a:r>
              <a:rPr lang="en-US" b="1" dirty="0" smtClean="0"/>
              <a:t>Apply (cont.)</a:t>
            </a:r>
            <a:endParaRPr lang="en-US" b="1" dirty="0"/>
          </a:p>
        </p:txBody>
      </p:sp>
      <p:sp>
        <p:nvSpPr>
          <p:cNvPr id="3" name="Content Placeholder 2"/>
          <p:cNvSpPr>
            <a:spLocks noGrp="1"/>
          </p:cNvSpPr>
          <p:nvPr>
            <p:ph idx="1"/>
          </p:nvPr>
        </p:nvSpPr>
        <p:spPr/>
        <p:txBody>
          <a:bodyPr>
            <a:normAutofit/>
          </a:bodyPr>
          <a:lstStyle/>
          <a:p>
            <a:r>
              <a:rPr lang="en-US" dirty="0"/>
              <a:t>We cannot hope to match God's standard of holiness</a:t>
            </a:r>
          </a:p>
          <a:p>
            <a:pPr lvl="1"/>
            <a:r>
              <a:rPr lang="en-US" dirty="0" smtClean="0"/>
              <a:t>Isaiah 64:6</a:t>
            </a:r>
          </a:p>
          <a:p>
            <a:r>
              <a:rPr lang="en-US" dirty="0" smtClean="0"/>
              <a:t>But He still commands us to be holy like Him</a:t>
            </a:r>
          </a:p>
          <a:p>
            <a:pPr lvl="1"/>
            <a:r>
              <a:rPr lang="en-US" dirty="0" smtClean="0"/>
              <a:t>1 Peter 1:16</a:t>
            </a:r>
            <a:endParaRPr lang="en-US" dirty="0"/>
          </a:p>
        </p:txBody>
      </p:sp>
    </p:spTree>
    <p:extLst>
      <p:ext uri="{BB962C8B-B14F-4D97-AF65-F5344CB8AC3E}">
        <p14:creationId xmlns:p14="http://schemas.microsoft.com/office/powerpoint/2010/main" xmlns="" val="2253855133"/>
      </p:ext>
    </p:extLst>
  </p:cSld>
  <p:clrMapOvr>
    <a:masterClrMapping/>
  </p:clrMapOvr>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Part 4: </a:t>
            </a:r>
            <a:r>
              <a:rPr lang="en-US" b="1" dirty="0" smtClean="0"/>
              <a:t>Apply (cont.)</a:t>
            </a:r>
            <a:endParaRPr lang="en-US" b="1" dirty="0"/>
          </a:p>
        </p:txBody>
      </p:sp>
      <p:sp>
        <p:nvSpPr>
          <p:cNvPr id="3" name="Content Placeholder 2"/>
          <p:cNvSpPr>
            <a:spLocks noGrp="1"/>
          </p:cNvSpPr>
          <p:nvPr>
            <p:ph idx="1"/>
          </p:nvPr>
        </p:nvSpPr>
        <p:spPr/>
        <p:txBody>
          <a:bodyPr>
            <a:normAutofit/>
          </a:bodyPr>
          <a:lstStyle/>
          <a:p>
            <a:r>
              <a:rPr lang="en-US" dirty="0"/>
              <a:t>Through the hope of Christ's grace, we can . . .</a:t>
            </a:r>
          </a:p>
          <a:p>
            <a:pPr lvl="1"/>
            <a:r>
              <a:rPr lang="en-US" dirty="0"/>
              <a:t>Put off our corrupt ways</a:t>
            </a:r>
          </a:p>
          <a:p>
            <a:pPr lvl="1"/>
            <a:r>
              <a:rPr lang="en-US" dirty="0"/>
              <a:t>Reflect His holiness to others</a:t>
            </a:r>
          </a:p>
          <a:p>
            <a:r>
              <a:rPr lang="en-US" dirty="0"/>
              <a:t>1 Peter 1:13–16</a:t>
            </a:r>
          </a:p>
        </p:txBody>
      </p:sp>
    </p:spTree>
    <p:extLst>
      <p:ext uri="{BB962C8B-B14F-4D97-AF65-F5344CB8AC3E}">
        <p14:creationId xmlns:p14="http://schemas.microsoft.com/office/powerpoint/2010/main" xmlns="" val="2066748770"/>
      </p:ext>
    </p:extLst>
  </p:cSld>
  <p:clrMapOvr>
    <a:masterClrMapping/>
  </p:clrMapOvr>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Part 4: </a:t>
            </a:r>
            <a:r>
              <a:rPr lang="en-US" b="1" dirty="0" smtClean="0"/>
              <a:t>Apply (cont.)</a:t>
            </a:r>
            <a:endParaRPr lang="en-US" b="1" dirty="0"/>
          </a:p>
        </p:txBody>
      </p:sp>
      <p:sp>
        <p:nvSpPr>
          <p:cNvPr id="3" name="Content Placeholder 2"/>
          <p:cNvSpPr>
            <a:spLocks noGrp="1"/>
          </p:cNvSpPr>
          <p:nvPr>
            <p:ph idx="1"/>
          </p:nvPr>
        </p:nvSpPr>
        <p:spPr/>
        <p:txBody>
          <a:bodyPr>
            <a:normAutofit/>
          </a:bodyPr>
          <a:lstStyle/>
          <a:p>
            <a:r>
              <a:rPr lang="en-US" dirty="0"/>
              <a:t>We can still grieve God</a:t>
            </a:r>
          </a:p>
          <a:p>
            <a:r>
              <a:rPr lang="en-US" dirty="0"/>
              <a:t>But if we have accepted Christ, we can ask for the strength to live like Him</a:t>
            </a:r>
          </a:p>
          <a:p>
            <a:pPr lvl="1"/>
            <a:r>
              <a:rPr lang="en-US" dirty="0"/>
              <a:t>Ephesians 4:30</a:t>
            </a:r>
          </a:p>
        </p:txBody>
      </p:sp>
    </p:spTree>
    <p:extLst>
      <p:ext uri="{BB962C8B-B14F-4D97-AF65-F5344CB8AC3E}">
        <p14:creationId xmlns:p14="http://schemas.microsoft.com/office/powerpoint/2010/main" xmlns="" val="3202089769"/>
      </p:ext>
    </p:extLst>
  </p:cSld>
  <p:clrMapOvr>
    <a:masterClrMapping/>
  </p:clrMapOvr>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038350"/>
            <a:ext cx="8229600" cy="1066800"/>
          </a:xfrm>
        </p:spPr>
        <p:txBody>
          <a:bodyPr/>
          <a:lstStyle/>
          <a:p>
            <a:r>
              <a:rPr lang="en-US" b="1" dirty="0"/>
              <a:t>Part 5: Revise</a:t>
            </a:r>
          </a:p>
        </p:txBody>
      </p:sp>
    </p:spTree>
    <p:extLst>
      <p:ext uri="{BB962C8B-B14F-4D97-AF65-F5344CB8AC3E}">
        <p14:creationId xmlns:p14="http://schemas.microsoft.com/office/powerpoint/2010/main" xmlns="" val="316191639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Part 4: </a:t>
            </a:r>
            <a:r>
              <a:rPr lang="en-US" b="1" dirty="0" smtClean="0"/>
              <a:t>Apply (cont.)</a:t>
            </a:r>
            <a:endParaRPr lang="en-US" b="1" dirty="0"/>
          </a:p>
        </p:txBody>
      </p:sp>
      <p:sp>
        <p:nvSpPr>
          <p:cNvPr id="3" name="Content Placeholder 2"/>
          <p:cNvSpPr>
            <a:spLocks noGrp="1"/>
          </p:cNvSpPr>
          <p:nvPr>
            <p:ph idx="1"/>
          </p:nvPr>
        </p:nvSpPr>
        <p:spPr/>
        <p:txBody>
          <a:bodyPr>
            <a:normAutofit/>
          </a:bodyPr>
          <a:lstStyle/>
          <a:p>
            <a:r>
              <a:rPr lang="en-US" dirty="0"/>
              <a:t>Two primary </a:t>
            </a:r>
            <a:r>
              <a:rPr lang="en-US" dirty="0" smtClean="0"/>
              <a:t>questions</a:t>
            </a:r>
            <a:endParaRPr lang="en-US" dirty="0"/>
          </a:p>
          <a:p>
            <a:pPr lvl="1"/>
            <a:r>
              <a:rPr lang="en-US" dirty="0"/>
              <a:t>What can I see of God’s character here?</a:t>
            </a:r>
          </a:p>
          <a:p>
            <a:pPr lvl="1"/>
            <a:r>
              <a:rPr lang="en-US" dirty="0"/>
              <a:t>How can this help me grow closer to Him?</a:t>
            </a:r>
          </a:p>
        </p:txBody>
      </p:sp>
    </p:spTree>
    <p:extLst>
      <p:ext uri="{BB962C8B-B14F-4D97-AF65-F5344CB8AC3E}">
        <p14:creationId xmlns:p14="http://schemas.microsoft.com/office/powerpoint/2010/main" xmlns="" val="1155152289"/>
      </p:ext>
    </p:extLst>
  </p:cSld>
  <p:clrMapOvr>
    <a:masterClrMapping/>
  </p:clrMapOvr>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Prepositions</a:t>
            </a:r>
          </a:p>
        </p:txBody>
      </p:sp>
      <p:sp>
        <p:nvSpPr>
          <p:cNvPr id="3" name="Content Placeholder 2"/>
          <p:cNvSpPr>
            <a:spLocks noGrp="1"/>
          </p:cNvSpPr>
          <p:nvPr>
            <p:ph idx="1"/>
          </p:nvPr>
        </p:nvSpPr>
        <p:spPr/>
        <p:txBody>
          <a:bodyPr>
            <a:normAutofit/>
          </a:bodyPr>
          <a:lstStyle/>
          <a:p>
            <a:r>
              <a:rPr lang="en-US" dirty="0"/>
              <a:t>Words that create relationships between words and phrases in a sentence</a:t>
            </a:r>
          </a:p>
        </p:txBody>
      </p:sp>
    </p:spTree>
    <p:extLst>
      <p:ext uri="{BB962C8B-B14F-4D97-AF65-F5344CB8AC3E}">
        <p14:creationId xmlns:p14="http://schemas.microsoft.com/office/powerpoint/2010/main" xmlns="" val="889251916"/>
      </p:ext>
    </p:extLst>
  </p:cSld>
  <p:clrMapOvr>
    <a:masterClrMapping/>
  </p:clrMapOvr>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Common Prepositions</a:t>
            </a:r>
            <a:endParaRPr lang="en-US" b="1" dirty="0"/>
          </a:p>
        </p:txBody>
      </p:sp>
      <p:graphicFrame>
        <p:nvGraphicFramePr>
          <p:cNvPr id="5" name="Table 4"/>
          <p:cNvGraphicFramePr>
            <a:graphicFrameLocks noGrp="1"/>
          </p:cNvGraphicFramePr>
          <p:nvPr>
            <p:extLst>
              <p:ext uri="{D42A27DB-BD31-4B8C-83A1-F6EECF244321}">
                <p14:modId xmlns:p14="http://schemas.microsoft.com/office/powerpoint/2010/main" xmlns="" val="387629639"/>
              </p:ext>
            </p:extLst>
          </p:nvPr>
        </p:nvGraphicFramePr>
        <p:xfrm>
          <a:off x="2362200" y="1428750"/>
          <a:ext cx="4419600" cy="3291840"/>
        </p:xfrm>
        <a:graphic>
          <a:graphicData uri="http://schemas.openxmlformats.org/drawingml/2006/table">
            <a:tbl>
              <a:tblPr firstRow="1" bandRow="1">
                <a:tableStyleId>{5C22544A-7EE6-4342-B048-85BDC9FD1C3A}</a:tableStyleId>
              </a:tblPr>
              <a:tblGrid>
                <a:gridCol w="2209800"/>
                <a:gridCol w="2209800"/>
              </a:tblGrid>
              <a:tr h="619760">
                <a:tc>
                  <a:txBody>
                    <a:bodyPr/>
                    <a:lstStyle/>
                    <a:p>
                      <a:pPr algn="ctr"/>
                      <a:r>
                        <a:rPr lang="en-US" sz="3600" b="0" i="0" dirty="0" smtClean="0">
                          <a:solidFill>
                            <a:srgbClr val="42392A"/>
                          </a:solidFill>
                          <a:latin typeface="Merriweather Sans Regular"/>
                          <a:cs typeface="Merriweather Sans Regular"/>
                        </a:rPr>
                        <a:t>of</a:t>
                      </a:r>
                      <a:endParaRPr lang="en-US" sz="3600" b="0" i="0" dirty="0">
                        <a:solidFill>
                          <a:srgbClr val="42392A"/>
                        </a:solidFill>
                        <a:latin typeface="Merriweather Sans Regular"/>
                        <a:cs typeface="Merriweather Sans Regular"/>
                      </a:endParaRPr>
                    </a:p>
                  </a:txBody>
                  <a:tcPr marL="137160" marR="137160" marT="137160" marB="13716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ctr"/>
                      <a:r>
                        <a:rPr lang="en-US" sz="3600" b="0" i="0" dirty="0" smtClean="0">
                          <a:solidFill>
                            <a:srgbClr val="42392A"/>
                          </a:solidFill>
                          <a:latin typeface="Merriweather Sans Regular"/>
                          <a:cs typeface="Merriweather Sans Regular"/>
                        </a:rPr>
                        <a:t>for</a:t>
                      </a:r>
                      <a:endParaRPr lang="en-US" sz="3600" b="0" i="0" dirty="0">
                        <a:solidFill>
                          <a:srgbClr val="42392A"/>
                        </a:solidFill>
                        <a:latin typeface="Merriweather Sans Regular"/>
                        <a:cs typeface="Merriweather Sans Regular"/>
                      </a:endParaRPr>
                    </a:p>
                  </a:txBody>
                  <a:tcPr marL="137160" marR="137160" marT="137160" marB="13716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r>
              <a:tr h="619760">
                <a:tc>
                  <a:txBody>
                    <a:bodyPr/>
                    <a:lstStyle/>
                    <a:p>
                      <a:pPr algn="ctr"/>
                      <a:r>
                        <a:rPr lang="en-US" sz="3600" b="0" i="0" dirty="0" smtClean="0">
                          <a:solidFill>
                            <a:srgbClr val="42392A"/>
                          </a:solidFill>
                          <a:latin typeface="Merriweather Sans Regular"/>
                          <a:cs typeface="Merriweather Sans Regular"/>
                        </a:rPr>
                        <a:t>in</a:t>
                      </a:r>
                      <a:endParaRPr lang="en-US" sz="3600" b="0" i="0" dirty="0">
                        <a:solidFill>
                          <a:srgbClr val="42392A"/>
                        </a:solidFill>
                        <a:latin typeface="Merriweather Sans Regular"/>
                        <a:cs typeface="Merriweather Sans Regular"/>
                      </a:endParaRPr>
                    </a:p>
                  </a:txBody>
                  <a:tcPr marL="137160" marR="137160" marT="137160" marB="13716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ctr"/>
                      <a:r>
                        <a:rPr lang="en-US" sz="3600" b="0" i="0" dirty="0" smtClean="0">
                          <a:solidFill>
                            <a:srgbClr val="42392A"/>
                          </a:solidFill>
                          <a:latin typeface="Merriweather Sans Regular"/>
                          <a:cs typeface="Merriweather Sans Regular"/>
                        </a:rPr>
                        <a:t>with</a:t>
                      </a:r>
                      <a:endParaRPr lang="en-US" sz="3600" b="0" i="0" dirty="0">
                        <a:solidFill>
                          <a:srgbClr val="42392A"/>
                        </a:solidFill>
                        <a:latin typeface="Merriweather Sans Regular"/>
                        <a:cs typeface="Merriweather Sans Regular"/>
                      </a:endParaRPr>
                    </a:p>
                  </a:txBody>
                  <a:tcPr marL="137160" marR="137160" marT="137160" marB="13716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r>
              <a:tr h="619760">
                <a:tc>
                  <a:txBody>
                    <a:bodyPr/>
                    <a:lstStyle/>
                    <a:p>
                      <a:pPr algn="ctr"/>
                      <a:r>
                        <a:rPr lang="en-US" sz="3600" b="0" i="0" dirty="0" smtClean="0">
                          <a:solidFill>
                            <a:srgbClr val="42392A"/>
                          </a:solidFill>
                          <a:latin typeface="Merriweather Sans Regular"/>
                          <a:cs typeface="Merriweather Sans Regular"/>
                        </a:rPr>
                        <a:t>to</a:t>
                      </a:r>
                      <a:endParaRPr lang="en-US" sz="3600" b="0" i="0" dirty="0">
                        <a:solidFill>
                          <a:srgbClr val="42392A"/>
                        </a:solidFill>
                        <a:latin typeface="Merriweather Sans Regular"/>
                        <a:cs typeface="Merriweather Sans Regular"/>
                      </a:endParaRPr>
                    </a:p>
                  </a:txBody>
                  <a:tcPr marL="137160" marR="137160" marT="137160" marB="13716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ctr"/>
                      <a:r>
                        <a:rPr lang="en-US" sz="3600" b="0" i="0" dirty="0" smtClean="0">
                          <a:solidFill>
                            <a:srgbClr val="42392A"/>
                          </a:solidFill>
                          <a:latin typeface="Merriweather Sans Regular"/>
                          <a:cs typeface="Merriweather Sans Regular"/>
                        </a:rPr>
                        <a:t>from</a:t>
                      </a:r>
                      <a:endParaRPr lang="en-US" sz="3600" b="0" i="0" dirty="0">
                        <a:solidFill>
                          <a:srgbClr val="42392A"/>
                        </a:solidFill>
                        <a:latin typeface="Merriweather Sans Regular"/>
                        <a:cs typeface="Merriweather Sans Regular"/>
                      </a:endParaRPr>
                    </a:p>
                  </a:txBody>
                  <a:tcPr marL="137160" marR="137160" marT="137160" marB="13716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r>
              <a:tr h="619760">
                <a:tc>
                  <a:txBody>
                    <a:bodyPr/>
                    <a:lstStyle/>
                    <a:p>
                      <a:pPr algn="ctr"/>
                      <a:r>
                        <a:rPr lang="en-US" sz="3600" b="0" i="0" dirty="0" smtClean="0">
                          <a:solidFill>
                            <a:srgbClr val="42392A"/>
                          </a:solidFill>
                          <a:latin typeface="Merriweather Sans Regular"/>
                          <a:cs typeface="Merriweather Sans Regular"/>
                        </a:rPr>
                        <a:t>on</a:t>
                      </a:r>
                      <a:endParaRPr lang="en-US" sz="3600" b="0" i="0" dirty="0">
                        <a:solidFill>
                          <a:srgbClr val="42392A"/>
                        </a:solidFill>
                        <a:latin typeface="Merriweather Sans Regular"/>
                        <a:cs typeface="Merriweather Sans Regular"/>
                      </a:endParaRPr>
                    </a:p>
                  </a:txBody>
                  <a:tcPr marL="137160" marR="137160" marT="137160" marB="13716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ctr"/>
                      <a:r>
                        <a:rPr lang="en-US" sz="3600" b="0" i="0" dirty="0" smtClean="0">
                          <a:solidFill>
                            <a:srgbClr val="42392A"/>
                          </a:solidFill>
                          <a:latin typeface="Merriweather Sans Regular"/>
                          <a:cs typeface="Merriweather Sans Regular"/>
                        </a:rPr>
                        <a:t>by</a:t>
                      </a:r>
                      <a:endParaRPr lang="en-US" sz="3600" b="0" i="0" dirty="0">
                        <a:solidFill>
                          <a:srgbClr val="42392A"/>
                        </a:solidFill>
                        <a:latin typeface="Merriweather Sans Regular"/>
                        <a:cs typeface="Merriweather Sans Regular"/>
                      </a:endParaRPr>
                    </a:p>
                  </a:txBody>
                  <a:tcPr marL="137160" marR="137160" marT="137160" marB="13716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r>
            </a:tbl>
          </a:graphicData>
        </a:graphic>
      </p:graphicFrame>
    </p:spTree>
    <p:extLst>
      <p:ext uri="{BB962C8B-B14F-4D97-AF65-F5344CB8AC3E}">
        <p14:creationId xmlns:p14="http://schemas.microsoft.com/office/powerpoint/2010/main" xmlns="" val="720253029"/>
      </p:ext>
    </p:extLst>
  </p:cSld>
  <p:clrMapOvr>
    <a:masterClrMapping/>
  </p:clrMapOvr>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Prepositions (cont.)</a:t>
            </a:r>
            <a:endParaRPr lang="en-US" b="1" dirty="0"/>
          </a:p>
        </p:txBody>
      </p:sp>
      <p:sp>
        <p:nvSpPr>
          <p:cNvPr id="3" name="Content Placeholder 2"/>
          <p:cNvSpPr>
            <a:spLocks noGrp="1"/>
          </p:cNvSpPr>
          <p:nvPr>
            <p:ph idx="1"/>
          </p:nvPr>
        </p:nvSpPr>
        <p:spPr/>
        <p:txBody>
          <a:bodyPr>
            <a:normAutofit/>
          </a:bodyPr>
          <a:lstStyle/>
          <a:p>
            <a:r>
              <a:rPr lang="en-US" dirty="0"/>
              <a:t>Every prepositional phrase includes an object.</a:t>
            </a:r>
          </a:p>
        </p:txBody>
      </p:sp>
    </p:spTree>
    <p:extLst>
      <p:ext uri="{BB962C8B-B14F-4D97-AF65-F5344CB8AC3E}">
        <p14:creationId xmlns:p14="http://schemas.microsoft.com/office/powerpoint/2010/main" xmlns="" val="973601668"/>
      </p:ext>
    </p:extLst>
  </p:cSld>
  <p:clrMapOvr>
    <a:masterClrMapping/>
  </p:clrMapOvr>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b="1" dirty="0"/>
              <a:t>Relationship: Time</a:t>
            </a:r>
          </a:p>
        </p:txBody>
      </p:sp>
      <p:sp>
        <p:nvSpPr>
          <p:cNvPr id="11" name="Text Placeholder 10"/>
          <p:cNvSpPr>
            <a:spLocks noGrp="1"/>
          </p:cNvSpPr>
          <p:nvPr>
            <p:ph type="body" sz="quarter" idx="10"/>
          </p:nvPr>
        </p:nvSpPr>
        <p:spPr/>
        <p:txBody>
          <a:bodyPr>
            <a:normAutofit/>
          </a:bodyPr>
          <a:lstStyle/>
          <a:p>
            <a:pPr>
              <a:spcBef>
                <a:spcPts val="0"/>
              </a:spcBef>
              <a:spcAft>
                <a:spcPts val="1000"/>
              </a:spcAft>
            </a:pPr>
            <a:r>
              <a:rPr lang="en-US" dirty="0">
                <a:latin typeface="Merriweather Sans"/>
                <a:ea typeface="Calibri"/>
                <a:cs typeface="Times New Roman"/>
              </a:rPr>
              <a:t>Javier grabbed his books </a:t>
            </a:r>
            <a:r>
              <a:rPr lang="en-US" dirty="0">
                <a:solidFill>
                  <a:srgbClr val="C0504D"/>
                </a:solidFill>
                <a:latin typeface="Merriweather Sans"/>
                <a:ea typeface="Calibri"/>
                <a:cs typeface="Times New Roman"/>
              </a:rPr>
              <a:t>before class</a:t>
            </a:r>
            <a:r>
              <a:rPr lang="en-US" dirty="0" smtClean="0">
                <a:solidFill>
                  <a:srgbClr val="C0504D"/>
                </a:solidFill>
                <a:latin typeface="Merriweather Sans"/>
                <a:ea typeface="Calibri"/>
                <a:cs typeface="Times New Roman"/>
              </a:rPr>
              <a:t>.</a:t>
            </a:r>
            <a:endParaRPr lang="en-US" dirty="0">
              <a:latin typeface="Calibri"/>
              <a:ea typeface="Calibri"/>
              <a:cs typeface="Times New Roman"/>
            </a:endParaRPr>
          </a:p>
        </p:txBody>
      </p:sp>
      <p:grpSp>
        <p:nvGrpSpPr>
          <p:cNvPr id="5" name="Group 4"/>
          <p:cNvGrpSpPr/>
          <p:nvPr/>
        </p:nvGrpSpPr>
        <p:grpSpPr>
          <a:xfrm>
            <a:off x="685800" y="3181350"/>
            <a:ext cx="1676400" cy="461665"/>
            <a:chOff x="685800" y="3181350"/>
            <a:chExt cx="1600200" cy="461665"/>
          </a:xfrm>
        </p:grpSpPr>
        <p:sp>
          <p:nvSpPr>
            <p:cNvPr id="2" name="TextBox 1"/>
            <p:cNvSpPr txBox="1"/>
            <p:nvPr/>
          </p:nvSpPr>
          <p:spPr>
            <a:xfrm>
              <a:off x="685800" y="3181350"/>
              <a:ext cx="1600200" cy="461665"/>
            </a:xfrm>
            <a:prstGeom prst="rect">
              <a:avLst/>
            </a:prstGeom>
            <a:noFill/>
          </p:spPr>
          <p:txBody>
            <a:bodyPr wrap="square" rtlCol="0">
              <a:spAutoFit/>
            </a:bodyPr>
            <a:lstStyle/>
            <a:p>
              <a:pPr algn="ctr"/>
              <a:r>
                <a:rPr lang="en-US" sz="2400" dirty="0" smtClean="0"/>
                <a:t>Object</a:t>
              </a:r>
              <a:endParaRPr lang="en-US" sz="2400" dirty="0"/>
            </a:p>
          </p:txBody>
        </p:sp>
        <p:sp>
          <p:nvSpPr>
            <p:cNvPr id="4" name="Rectangle 3"/>
            <p:cNvSpPr/>
            <p:nvPr/>
          </p:nvSpPr>
          <p:spPr>
            <a:xfrm>
              <a:off x="990600" y="3257550"/>
              <a:ext cx="990600" cy="381000"/>
            </a:xfrm>
            <a:prstGeom prst="rect">
              <a:avLst/>
            </a:prstGeom>
            <a:no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xmlns="" val="2466842754"/>
      </p:ext>
    </p:extLst>
  </p:cSld>
  <p:clrMapOvr>
    <a:masterClrMapping/>
  </p:clrMapOvr>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b="1" dirty="0"/>
              <a:t>Relationship: </a:t>
            </a:r>
            <a:r>
              <a:rPr lang="en-US" b="1" dirty="0" smtClean="0"/>
              <a:t>Cause</a:t>
            </a:r>
            <a:endParaRPr lang="en-US" b="1" dirty="0"/>
          </a:p>
        </p:txBody>
      </p:sp>
      <p:sp>
        <p:nvSpPr>
          <p:cNvPr id="11" name="Text Placeholder 10"/>
          <p:cNvSpPr>
            <a:spLocks noGrp="1"/>
          </p:cNvSpPr>
          <p:nvPr>
            <p:ph type="body" sz="quarter" idx="10"/>
          </p:nvPr>
        </p:nvSpPr>
        <p:spPr/>
        <p:txBody>
          <a:bodyPr>
            <a:normAutofit/>
          </a:bodyPr>
          <a:lstStyle/>
          <a:p>
            <a:pPr>
              <a:spcBef>
                <a:spcPts val="0"/>
              </a:spcBef>
              <a:spcAft>
                <a:spcPts val="1000"/>
              </a:spcAft>
            </a:pPr>
            <a:r>
              <a:rPr lang="en-US" dirty="0">
                <a:solidFill>
                  <a:srgbClr val="C0504D"/>
                </a:solidFill>
                <a:latin typeface="Merriweather Sans"/>
                <a:ea typeface="Calibri"/>
                <a:cs typeface="Times New Roman"/>
              </a:rPr>
              <a:t>Because of </a:t>
            </a:r>
            <a:r>
              <a:rPr lang="en-US" dirty="0" err="1">
                <a:solidFill>
                  <a:srgbClr val="C0504D"/>
                </a:solidFill>
                <a:latin typeface="Merriweather Sans"/>
                <a:ea typeface="Calibri"/>
                <a:cs typeface="Times New Roman"/>
              </a:rPr>
              <a:t>Addyson’s</a:t>
            </a:r>
            <a:r>
              <a:rPr lang="en-US" dirty="0">
                <a:solidFill>
                  <a:srgbClr val="C0504D"/>
                </a:solidFill>
                <a:latin typeface="Merriweather Sans"/>
                <a:ea typeface="Calibri"/>
                <a:cs typeface="Times New Roman"/>
              </a:rPr>
              <a:t> stop </a:t>
            </a:r>
            <a:r>
              <a:rPr lang="en-US" dirty="0">
                <a:latin typeface="Merriweather Sans"/>
                <a:ea typeface="Calibri"/>
                <a:cs typeface="Times New Roman"/>
              </a:rPr>
              <a:t>at the water fountain for a drink, she missed the start of the lecture.</a:t>
            </a:r>
            <a:endParaRPr lang="en-US" dirty="0">
              <a:effectLst/>
              <a:latin typeface="Calibri"/>
              <a:ea typeface="Calibri"/>
              <a:cs typeface="Times New Roman"/>
            </a:endParaRPr>
          </a:p>
        </p:txBody>
      </p:sp>
      <p:grpSp>
        <p:nvGrpSpPr>
          <p:cNvPr id="6" name="Group 5"/>
          <p:cNvGrpSpPr/>
          <p:nvPr/>
        </p:nvGrpSpPr>
        <p:grpSpPr>
          <a:xfrm>
            <a:off x="4876800" y="1428750"/>
            <a:ext cx="2022231" cy="461665"/>
            <a:chOff x="5029199" y="1500485"/>
            <a:chExt cx="2022231" cy="461665"/>
          </a:xfrm>
        </p:grpSpPr>
        <p:sp>
          <p:nvSpPr>
            <p:cNvPr id="2" name="TextBox 1"/>
            <p:cNvSpPr txBox="1"/>
            <p:nvPr/>
          </p:nvSpPr>
          <p:spPr>
            <a:xfrm>
              <a:off x="5029199" y="1500485"/>
              <a:ext cx="2022231" cy="461665"/>
            </a:xfrm>
            <a:prstGeom prst="rect">
              <a:avLst/>
            </a:prstGeom>
            <a:noFill/>
          </p:spPr>
          <p:txBody>
            <a:bodyPr wrap="square" rtlCol="0">
              <a:spAutoFit/>
            </a:bodyPr>
            <a:lstStyle/>
            <a:p>
              <a:pPr algn="ctr"/>
              <a:r>
                <a:rPr lang="en-US" sz="2400" dirty="0" smtClean="0"/>
                <a:t>Object</a:t>
              </a:r>
              <a:endParaRPr lang="en-US" sz="2400" dirty="0"/>
            </a:p>
          </p:txBody>
        </p:sp>
        <p:sp>
          <p:nvSpPr>
            <p:cNvPr id="4" name="Rectangle 3"/>
            <p:cNvSpPr/>
            <p:nvPr/>
          </p:nvSpPr>
          <p:spPr>
            <a:xfrm>
              <a:off x="5562599" y="1576685"/>
              <a:ext cx="990601" cy="381000"/>
            </a:xfrm>
            <a:prstGeom prst="rect">
              <a:avLst/>
            </a:prstGeom>
            <a:no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xmlns="" val="2650686980"/>
      </p:ext>
    </p:extLst>
  </p:cSld>
  <p:clrMapOvr>
    <a:masterClrMapping/>
  </p:clrMapOvr>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b="1" dirty="0"/>
              <a:t>Relationship: </a:t>
            </a:r>
            <a:r>
              <a:rPr lang="en-US" dirty="0"/>
              <a:t>Position </a:t>
            </a:r>
            <a:endParaRPr lang="en-US" b="1" dirty="0"/>
          </a:p>
        </p:txBody>
      </p:sp>
      <p:sp>
        <p:nvSpPr>
          <p:cNvPr id="11" name="Text Placeholder 10"/>
          <p:cNvSpPr>
            <a:spLocks noGrp="1"/>
          </p:cNvSpPr>
          <p:nvPr>
            <p:ph type="body" sz="quarter" idx="10"/>
          </p:nvPr>
        </p:nvSpPr>
        <p:spPr/>
        <p:txBody>
          <a:bodyPr>
            <a:normAutofit/>
          </a:bodyPr>
          <a:lstStyle/>
          <a:p>
            <a:pPr>
              <a:spcBef>
                <a:spcPts val="0"/>
              </a:spcBef>
              <a:spcAft>
                <a:spcPts val="1000"/>
              </a:spcAft>
            </a:pPr>
            <a:r>
              <a:rPr lang="en-US" dirty="0">
                <a:latin typeface="Merriweather Sans"/>
                <a:ea typeface="Calibri"/>
                <a:cs typeface="Times New Roman"/>
              </a:rPr>
              <a:t>Kelsey slipped her bag </a:t>
            </a:r>
            <a:r>
              <a:rPr lang="en-US" dirty="0">
                <a:solidFill>
                  <a:srgbClr val="C0504D"/>
                </a:solidFill>
                <a:latin typeface="Merriweather Sans"/>
                <a:ea typeface="Calibri"/>
                <a:cs typeface="Times New Roman"/>
              </a:rPr>
              <a:t>under her desk.</a:t>
            </a:r>
            <a:endParaRPr lang="en-US" dirty="0">
              <a:effectLst/>
              <a:latin typeface="Calibri"/>
              <a:ea typeface="Calibri"/>
              <a:cs typeface="Times New Roman"/>
            </a:endParaRPr>
          </a:p>
        </p:txBody>
      </p:sp>
      <p:grpSp>
        <p:nvGrpSpPr>
          <p:cNvPr id="6" name="Group 5"/>
          <p:cNvGrpSpPr/>
          <p:nvPr/>
        </p:nvGrpSpPr>
        <p:grpSpPr>
          <a:xfrm>
            <a:off x="492369" y="3176885"/>
            <a:ext cx="2022231" cy="461665"/>
            <a:chOff x="5029199" y="1500485"/>
            <a:chExt cx="2022231" cy="461665"/>
          </a:xfrm>
        </p:grpSpPr>
        <p:sp>
          <p:nvSpPr>
            <p:cNvPr id="2" name="TextBox 1"/>
            <p:cNvSpPr txBox="1"/>
            <p:nvPr/>
          </p:nvSpPr>
          <p:spPr>
            <a:xfrm>
              <a:off x="5029199" y="1500485"/>
              <a:ext cx="2022231" cy="461665"/>
            </a:xfrm>
            <a:prstGeom prst="rect">
              <a:avLst/>
            </a:prstGeom>
            <a:noFill/>
          </p:spPr>
          <p:txBody>
            <a:bodyPr wrap="square" rtlCol="0">
              <a:spAutoFit/>
            </a:bodyPr>
            <a:lstStyle/>
            <a:p>
              <a:pPr algn="ctr"/>
              <a:r>
                <a:rPr lang="en-US" sz="2400" dirty="0" smtClean="0"/>
                <a:t>Object</a:t>
              </a:r>
              <a:endParaRPr lang="en-US" sz="2400" dirty="0"/>
            </a:p>
          </p:txBody>
        </p:sp>
        <p:sp>
          <p:nvSpPr>
            <p:cNvPr id="4" name="Rectangle 3"/>
            <p:cNvSpPr/>
            <p:nvPr/>
          </p:nvSpPr>
          <p:spPr>
            <a:xfrm>
              <a:off x="5562599" y="1576685"/>
              <a:ext cx="990601" cy="381000"/>
            </a:xfrm>
            <a:prstGeom prst="rect">
              <a:avLst/>
            </a:prstGeom>
            <a:no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xmlns="" val="2815254861"/>
      </p:ext>
    </p:extLst>
  </p:cSld>
  <p:clrMapOvr>
    <a:masterClrMapping/>
  </p:clrMapOvr>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b="1" dirty="0"/>
              <a:t>Relationship: </a:t>
            </a:r>
            <a:r>
              <a:rPr lang="en-US" dirty="0" smtClean="0"/>
              <a:t>Manner</a:t>
            </a:r>
            <a:endParaRPr lang="en-US" b="1" dirty="0"/>
          </a:p>
        </p:txBody>
      </p:sp>
      <p:sp>
        <p:nvSpPr>
          <p:cNvPr id="11" name="Text Placeholder 10"/>
          <p:cNvSpPr>
            <a:spLocks noGrp="1"/>
          </p:cNvSpPr>
          <p:nvPr>
            <p:ph type="body" sz="quarter" idx="10"/>
          </p:nvPr>
        </p:nvSpPr>
        <p:spPr/>
        <p:txBody>
          <a:bodyPr>
            <a:normAutofit/>
          </a:bodyPr>
          <a:lstStyle/>
          <a:p>
            <a:pPr>
              <a:spcBef>
                <a:spcPts val="0"/>
              </a:spcBef>
              <a:spcAft>
                <a:spcPts val="1000"/>
              </a:spcAft>
            </a:pPr>
            <a:r>
              <a:rPr lang="en-US" dirty="0">
                <a:solidFill>
                  <a:srgbClr val="C0504D"/>
                </a:solidFill>
                <a:latin typeface="Merriweather Sans"/>
                <a:ea typeface="Calibri"/>
                <a:cs typeface="Times New Roman"/>
              </a:rPr>
              <a:t>With a speed </a:t>
            </a:r>
            <a:r>
              <a:rPr lang="en-US" dirty="0">
                <a:latin typeface="Merriweather Sans"/>
                <a:ea typeface="Calibri"/>
                <a:cs typeface="Times New Roman"/>
              </a:rPr>
              <a:t>that startled her art teacher, Ana sketched a fantastic portrait of her classmate.</a:t>
            </a:r>
            <a:endParaRPr lang="en-US" dirty="0">
              <a:effectLst/>
              <a:latin typeface="Calibri"/>
              <a:ea typeface="Calibri"/>
              <a:cs typeface="Times New Roman"/>
            </a:endParaRPr>
          </a:p>
        </p:txBody>
      </p:sp>
      <p:grpSp>
        <p:nvGrpSpPr>
          <p:cNvPr id="6" name="Group 5"/>
          <p:cNvGrpSpPr/>
          <p:nvPr/>
        </p:nvGrpSpPr>
        <p:grpSpPr>
          <a:xfrm>
            <a:off x="1524000" y="1352550"/>
            <a:ext cx="2397368" cy="461665"/>
            <a:chOff x="5029199" y="1500485"/>
            <a:chExt cx="2022231" cy="461665"/>
          </a:xfrm>
        </p:grpSpPr>
        <p:sp>
          <p:nvSpPr>
            <p:cNvPr id="2" name="TextBox 1"/>
            <p:cNvSpPr txBox="1"/>
            <p:nvPr/>
          </p:nvSpPr>
          <p:spPr>
            <a:xfrm>
              <a:off x="5029199" y="1500485"/>
              <a:ext cx="2022231" cy="461665"/>
            </a:xfrm>
            <a:prstGeom prst="rect">
              <a:avLst/>
            </a:prstGeom>
            <a:noFill/>
          </p:spPr>
          <p:txBody>
            <a:bodyPr wrap="square" rtlCol="0">
              <a:spAutoFit/>
            </a:bodyPr>
            <a:lstStyle/>
            <a:p>
              <a:pPr algn="ctr"/>
              <a:r>
                <a:rPr lang="en-US" sz="2400" dirty="0" smtClean="0"/>
                <a:t>Object</a:t>
              </a:r>
              <a:endParaRPr lang="en-US" sz="2400" dirty="0"/>
            </a:p>
          </p:txBody>
        </p:sp>
        <p:sp>
          <p:nvSpPr>
            <p:cNvPr id="4" name="Rectangle 3"/>
            <p:cNvSpPr/>
            <p:nvPr/>
          </p:nvSpPr>
          <p:spPr>
            <a:xfrm>
              <a:off x="5562599" y="1576685"/>
              <a:ext cx="990601" cy="381000"/>
            </a:xfrm>
            <a:prstGeom prst="rect">
              <a:avLst/>
            </a:prstGeom>
            <a:no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xmlns="" val="1758091350"/>
      </p:ext>
    </p:extLst>
  </p:cSld>
  <p:clrMapOvr>
    <a:masterClrMapping/>
  </p:clrMapOvr>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b="1" dirty="0"/>
              <a:t>Relationship: </a:t>
            </a:r>
            <a:r>
              <a:rPr lang="en-US" dirty="0" smtClean="0"/>
              <a:t>Association</a:t>
            </a:r>
            <a:endParaRPr lang="en-US" b="1" dirty="0"/>
          </a:p>
        </p:txBody>
      </p:sp>
      <p:sp>
        <p:nvSpPr>
          <p:cNvPr id="11" name="Text Placeholder 10"/>
          <p:cNvSpPr>
            <a:spLocks noGrp="1"/>
          </p:cNvSpPr>
          <p:nvPr>
            <p:ph type="body" sz="quarter" idx="10"/>
          </p:nvPr>
        </p:nvSpPr>
        <p:spPr/>
        <p:txBody>
          <a:bodyPr>
            <a:normAutofit/>
          </a:bodyPr>
          <a:lstStyle/>
          <a:p>
            <a:pPr>
              <a:spcBef>
                <a:spcPts val="0"/>
              </a:spcBef>
              <a:spcAft>
                <a:spcPts val="1000"/>
              </a:spcAft>
            </a:pPr>
            <a:r>
              <a:rPr lang="en-US" dirty="0">
                <a:solidFill>
                  <a:srgbClr val="C0504D"/>
                </a:solidFill>
                <a:latin typeface="Merriweather Sans"/>
                <a:ea typeface="Calibri"/>
                <a:cs typeface="Times New Roman"/>
              </a:rPr>
              <a:t>Like his dad,</a:t>
            </a:r>
            <a:r>
              <a:rPr lang="en-US" dirty="0">
                <a:latin typeface="Merriweather Sans"/>
                <a:ea typeface="Calibri"/>
                <a:cs typeface="Times New Roman"/>
              </a:rPr>
              <a:t> Nigel could pump out eighty pushups in a little over two minutes.</a:t>
            </a:r>
            <a:endParaRPr lang="en-US" dirty="0">
              <a:effectLst/>
              <a:latin typeface="Calibri"/>
              <a:ea typeface="Calibri"/>
              <a:cs typeface="Times New Roman"/>
            </a:endParaRPr>
          </a:p>
        </p:txBody>
      </p:sp>
      <p:grpSp>
        <p:nvGrpSpPr>
          <p:cNvPr id="6" name="Group 5"/>
          <p:cNvGrpSpPr/>
          <p:nvPr/>
        </p:nvGrpSpPr>
        <p:grpSpPr>
          <a:xfrm>
            <a:off x="1863968" y="1352550"/>
            <a:ext cx="1793632" cy="461665"/>
            <a:chOff x="5029199" y="1500485"/>
            <a:chExt cx="2022231" cy="461665"/>
          </a:xfrm>
        </p:grpSpPr>
        <p:sp>
          <p:nvSpPr>
            <p:cNvPr id="2" name="TextBox 1"/>
            <p:cNvSpPr txBox="1"/>
            <p:nvPr/>
          </p:nvSpPr>
          <p:spPr>
            <a:xfrm>
              <a:off x="5029199" y="1500485"/>
              <a:ext cx="2022231" cy="461665"/>
            </a:xfrm>
            <a:prstGeom prst="rect">
              <a:avLst/>
            </a:prstGeom>
            <a:noFill/>
          </p:spPr>
          <p:txBody>
            <a:bodyPr wrap="square" rtlCol="0">
              <a:spAutoFit/>
            </a:bodyPr>
            <a:lstStyle/>
            <a:p>
              <a:pPr algn="ctr"/>
              <a:r>
                <a:rPr lang="en-US" sz="2400" dirty="0" smtClean="0"/>
                <a:t>Object</a:t>
              </a:r>
              <a:endParaRPr lang="en-US" sz="2400" dirty="0"/>
            </a:p>
          </p:txBody>
        </p:sp>
        <p:sp>
          <p:nvSpPr>
            <p:cNvPr id="4" name="Rectangle 3"/>
            <p:cNvSpPr/>
            <p:nvPr/>
          </p:nvSpPr>
          <p:spPr>
            <a:xfrm>
              <a:off x="5562599" y="1576685"/>
              <a:ext cx="990601" cy="381000"/>
            </a:xfrm>
            <a:prstGeom prst="rect">
              <a:avLst/>
            </a:prstGeom>
            <a:no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xmlns="" val="3122607357"/>
      </p:ext>
    </p:extLst>
  </p:cSld>
  <p:clrMapOvr>
    <a:masterClrMapping/>
  </p:clrMapOvr>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b="1" dirty="0"/>
              <a:t>Relationship: </a:t>
            </a:r>
            <a:r>
              <a:rPr lang="en-US" dirty="0" smtClean="0"/>
              <a:t>State</a:t>
            </a:r>
            <a:endParaRPr lang="en-US" b="1" dirty="0"/>
          </a:p>
        </p:txBody>
      </p:sp>
      <p:sp>
        <p:nvSpPr>
          <p:cNvPr id="11" name="Text Placeholder 10"/>
          <p:cNvSpPr>
            <a:spLocks noGrp="1"/>
          </p:cNvSpPr>
          <p:nvPr>
            <p:ph type="body" sz="quarter" idx="10"/>
          </p:nvPr>
        </p:nvSpPr>
        <p:spPr/>
        <p:txBody>
          <a:bodyPr>
            <a:normAutofit/>
          </a:bodyPr>
          <a:lstStyle/>
          <a:p>
            <a:pPr>
              <a:spcBef>
                <a:spcPts val="0"/>
              </a:spcBef>
              <a:spcAft>
                <a:spcPts val="1000"/>
              </a:spcAft>
            </a:pPr>
            <a:r>
              <a:rPr lang="en-US" dirty="0">
                <a:solidFill>
                  <a:srgbClr val="C0504D"/>
                </a:solidFill>
                <a:latin typeface="Merriweather Sans"/>
                <a:ea typeface="Calibri"/>
                <a:cs typeface="Times New Roman"/>
              </a:rPr>
              <a:t>Despite her initial confusion,</a:t>
            </a:r>
            <a:r>
              <a:rPr lang="en-US" dirty="0">
                <a:latin typeface="Merriweather Sans"/>
                <a:ea typeface="Calibri"/>
                <a:cs typeface="Times New Roman"/>
              </a:rPr>
              <a:t> Jamie plowed through the rest of her test, nabbing a solid A in the end.</a:t>
            </a:r>
            <a:endParaRPr lang="en-US" dirty="0">
              <a:effectLst/>
              <a:latin typeface="Calibri"/>
              <a:ea typeface="Calibri"/>
              <a:cs typeface="Times New Roman"/>
            </a:endParaRPr>
          </a:p>
        </p:txBody>
      </p:sp>
      <p:grpSp>
        <p:nvGrpSpPr>
          <p:cNvPr id="6" name="Group 5"/>
          <p:cNvGrpSpPr/>
          <p:nvPr/>
        </p:nvGrpSpPr>
        <p:grpSpPr>
          <a:xfrm>
            <a:off x="3464168" y="1352550"/>
            <a:ext cx="4384432" cy="461665"/>
            <a:chOff x="5029199" y="1500485"/>
            <a:chExt cx="2022231" cy="461665"/>
          </a:xfrm>
        </p:grpSpPr>
        <p:sp>
          <p:nvSpPr>
            <p:cNvPr id="2" name="TextBox 1"/>
            <p:cNvSpPr txBox="1"/>
            <p:nvPr/>
          </p:nvSpPr>
          <p:spPr>
            <a:xfrm>
              <a:off x="5029199" y="1500485"/>
              <a:ext cx="2022231" cy="461665"/>
            </a:xfrm>
            <a:prstGeom prst="rect">
              <a:avLst/>
            </a:prstGeom>
            <a:noFill/>
          </p:spPr>
          <p:txBody>
            <a:bodyPr wrap="square" rtlCol="0">
              <a:spAutoFit/>
            </a:bodyPr>
            <a:lstStyle/>
            <a:p>
              <a:pPr algn="ctr"/>
              <a:r>
                <a:rPr lang="en-US" sz="2400" dirty="0" smtClean="0"/>
                <a:t>Object</a:t>
              </a:r>
              <a:endParaRPr lang="en-US" sz="2400" dirty="0"/>
            </a:p>
          </p:txBody>
        </p:sp>
        <p:sp>
          <p:nvSpPr>
            <p:cNvPr id="4" name="Rectangle 3"/>
            <p:cNvSpPr/>
            <p:nvPr/>
          </p:nvSpPr>
          <p:spPr>
            <a:xfrm>
              <a:off x="5562599" y="1576685"/>
              <a:ext cx="990601" cy="381000"/>
            </a:xfrm>
            <a:prstGeom prst="rect">
              <a:avLst/>
            </a:prstGeom>
            <a:no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xmlns="" val="1192007851"/>
      </p:ext>
    </p:extLst>
  </p:cSld>
  <p:clrMapOvr>
    <a:masterClrMapping/>
  </p:clrMapOvr>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Revising with Prepositional Phrases</a:t>
            </a:r>
          </a:p>
        </p:txBody>
      </p:sp>
      <p:sp>
        <p:nvSpPr>
          <p:cNvPr id="3" name="Content Placeholder 2"/>
          <p:cNvSpPr>
            <a:spLocks noGrp="1"/>
          </p:cNvSpPr>
          <p:nvPr>
            <p:ph idx="1"/>
          </p:nvPr>
        </p:nvSpPr>
        <p:spPr/>
        <p:txBody>
          <a:bodyPr>
            <a:normAutofit/>
          </a:bodyPr>
          <a:lstStyle/>
          <a:p>
            <a:r>
              <a:rPr lang="en-US" dirty="0"/>
              <a:t>Edit prepositions to reduce unnecessary clauses and confusing </a:t>
            </a:r>
            <a:r>
              <a:rPr lang="en-US" dirty="0" smtClean="0"/>
              <a:t>phrases</a:t>
            </a:r>
            <a:endParaRPr lang="en-US" dirty="0"/>
          </a:p>
        </p:txBody>
      </p:sp>
    </p:spTree>
    <p:extLst>
      <p:ext uri="{BB962C8B-B14F-4D97-AF65-F5344CB8AC3E}">
        <p14:creationId xmlns:p14="http://schemas.microsoft.com/office/powerpoint/2010/main" xmlns="" val="50585154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038350"/>
            <a:ext cx="8229600" cy="1066800"/>
          </a:xfrm>
        </p:spPr>
        <p:txBody>
          <a:bodyPr/>
          <a:lstStyle/>
          <a:p>
            <a:r>
              <a:rPr lang="en-US" b="1" dirty="0"/>
              <a:t>Part 5: Revise</a:t>
            </a:r>
          </a:p>
        </p:txBody>
      </p:sp>
    </p:spTree>
    <p:extLst>
      <p:ext uri="{BB962C8B-B14F-4D97-AF65-F5344CB8AC3E}">
        <p14:creationId xmlns:p14="http://schemas.microsoft.com/office/powerpoint/2010/main" xmlns="" val="1174094574"/>
      </p:ext>
    </p:extLst>
  </p:cSld>
  <p:clrMapOvr>
    <a:masterClrMapping/>
  </p:clrMapOvr>
</p:sld>
</file>

<file path=ppt/slides/slide1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idx="1"/>
          </p:nvPr>
        </p:nvSpPr>
        <p:spPr/>
        <p:txBody>
          <a:bodyPr/>
          <a:lstStyle/>
          <a:p>
            <a:r>
              <a:rPr lang="en-US" sz="4000" dirty="0" smtClean="0"/>
              <a:t>“No </a:t>
            </a:r>
            <a:r>
              <a:rPr lang="en-US" sz="4000" dirty="0"/>
              <a:t>tears in the writer, no tears in the reader. No surprise in the writer, no surprise in the reader</a:t>
            </a:r>
            <a:r>
              <a:rPr lang="en-US" sz="4000" dirty="0" smtClean="0"/>
              <a:t>.”</a:t>
            </a:r>
            <a:endParaRPr lang="en-US" sz="4000" dirty="0"/>
          </a:p>
        </p:txBody>
      </p:sp>
      <p:sp>
        <p:nvSpPr>
          <p:cNvPr id="5" name="Content Placeholder 4"/>
          <p:cNvSpPr>
            <a:spLocks noGrp="1"/>
          </p:cNvSpPr>
          <p:nvPr>
            <p:ph idx="10"/>
          </p:nvPr>
        </p:nvSpPr>
        <p:spPr>
          <a:xfrm>
            <a:off x="2667000" y="4019550"/>
            <a:ext cx="5562600" cy="685800"/>
          </a:xfrm>
        </p:spPr>
        <p:txBody>
          <a:bodyPr>
            <a:normAutofit/>
          </a:bodyPr>
          <a:lstStyle/>
          <a:p>
            <a:r>
              <a:rPr lang="en-US" dirty="0" smtClean="0">
                <a:solidFill>
                  <a:srgbClr val="F6F1E6"/>
                </a:solidFill>
              </a:rPr>
              <a:t>—Robert </a:t>
            </a:r>
            <a:r>
              <a:rPr lang="en-US" dirty="0">
                <a:solidFill>
                  <a:srgbClr val="F6F1E6"/>
                </a:solidFill>
              </a:rPr>
              <a:t>Frost</a:t>
            </a:r>
          </a:p>
        </p:txBody>
      </p:sp>
    </p:spTree>
    <p:extLst>
      <p:ext uri="{BB962C8B-B14F-4D97-AF65-F5344CB8AC3E}">
        <p14:creationId xmlns:p14="http://schemas.microsoft.com/office/powerpoint/2010/main" xmlns="" val="1510980922"/>
      </p:ext>
    </p:extLst>
  </p:cSld>
  <p:clrMapOvr>
    <a:masterClrMapping/>
  </p:clrMapOvr>
</p:sld>
</file>

<file path=ppt/slides/slide1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Part 4: Apply</a:t>
            </a:r>
          </a:p>
        </p:txBody>
      </p:sp>
      <p:sp>
        <p:nvSpPr>
          <p:cNvPr id="3" name="Content Placeholder 2"/>
          <p:cNvSpPr>
            <a:spLocks noGrp="1"/>
          </p:cNvSpPr>
          <p:nvPr>
            <p:ph idx="1"/>
          </p:nvPr>
        </p:nvSpPr>
        <p:spPr/>
        <p:txBody>
          <a:bodyPr>
            <a:normAutofit/>
          </a:bodyPr>
          <a:lstStyle/>
          <a:p>
            <a:r>
              <a:rPr lang="en-US" dirty="0"/>
              <a:t>God offers us grace and strength in our </a:t>
            </a:r>
            <a:r>
              <a:rPr lang="en-US" dirty="0" smtClean="0"/>
              <a:t>suffering</a:t>
            </a:r>
            <a:endParaRPr lang="en-US" dirty="0"/>
          </a:p>
          <a:p>
            <a:pPr lvl="1"/>
            <a:r>
              <a:rPr lang="en-US" dirty="0"/>
              <a:t>2 Corinthians 12:9–10</a:t>
            </a:r>
          </a:p>
        </p:txBody>
      </p:sp>
    </p:spTree>
    <p:extLst>
      <p:ext uri="{BB962C8B-B14F-4D97-AF65-F5344CB8AC3E}">
        <p14:creationId xmlns:p14="http://schemas.microsoft.com/office/powerpoint/2010/main" xmlns="" val="3051748638"/>
      </p:ext>
    </p:extLst>
  </p:cSld>
  <p:clrMapOvr>
    <a:masterClrMapping/>
  </p:clrMapOvr>
</p:sld>
</file>

<file path=ppt/slides/slide1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Part 4: </a:t>
            </a:r>
            <a:r>
              <a:rPr lang="en-US" b="1" dirty="0" smtClean="0"/>
              <a:t>Apply (cont.)</a:t>
            </a:r>
            <a:endParaRPr lang="en-US" b="1" dirty="0"/>
          </a:p>
        </p:txBody>
      </p:sp>
      <p:sp>
        <p:nvSpPr>
          <p:cNvPr id="3" name="Content Placeholder 2"/>
          <p:cNvSpPr>
            <a:spLocks noGrp="1"/>
          </p:cNvSpPr>
          <p:nvPr>
            <p:ph idx="1"/>
          </p:nvPr>
        </p:nvSpPr>
        <p:spPr/>
        <p:txBody>
          <a:bodyPr>
            <a:normAutofit/>
          </a:bodyPr>
          <a:lstStyle/>
          <a:p>
            <a:r>
              <a:rPr lang="en-US" dirty="0"/>
              <a:t>We can rejoice and grow in God despite our </a:t>
            </a:r>
            <a:r>
              <a:rPr lang="en-US" dirty="0" smtClean="0"/>
              <a:t>suffering</a:t>
            </a:r>
            <a:endParaRPr lang="en-US" dirty="0"/>
          </a:p>
          <a:p>
            <a:pPr lvl="1"/>
            <a:r>
              <a:rPr lang="en-US" dirty="0"/>
              <a:t>Romans 5:1–5</a:t>
            </a:r>
          </a:p>
        </p:txBody>
      </p:sp>
    </p:spTree>
    <p:extLst>
      <p:ext uri="{BB962C8B-B14F-4D97-AF65-F5344CB8AC3E}">
        <p14:creationId xmlns:p14="http://schemas.microsoft.com/office/powerpoint/2010/main" xmlns="" val="236052186"/>
      </p:ext>
    </p:extLst>
  </p:cSld>
  <p:clrMapOvr>
    <a:masterClrMapping/>
  </p:clrMapOvr>
</p:sld>
</file>

<file path=ppt/slides/slide1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Part 4: </a:t>
            </a:r>
            <a:r>
              <a:rPr lang="en-US" b="1" dirty="0" smtClean="0"/>
              <a:t>Apply (cont.)</a:t>
            </a:r>
            <a:endParaRPr lang="en-US" b="1" dirty="0"/>
          </a:p>
        </p:txBody>
      </p:sp>
      <p:sp>
        <p:nvSpPr>
          <p:cNvPr id="3" name="Content Placeholder 2"/>
          <p:cNvSpPr>
            <a:spLocks noGrp="1"/>
          </p:cNvSpPr>
          <p:nvPr>
            <p:ph idx="1"/>
          </p:nvPr>
        </p:nvSpPr>
        <p:spPr/>
        <p:txBody>
          <a:bodyPr>
            <a:normAutofit/>
          </a:bodyPr>
          <a:lstStyle/>
          <a:p>
            <a:r>
              <a:rPr lang="en-US" dirty="0"/>
              <a:t>We may not know</a:t>
            </a:r>
          </a:p>
          <a:p>
            <a:pPr lvl="1"/>
            <a:r>
              <a:rPr lang="en-US" dirty="0"/>
              <a:t>The purpose for pain and suffering in our lives</a:t>
            </a:r>
          </a:p>
          <a:p>
            <a:r>
              <a:rPr lang="en-US" dirty="0"/>
              <a:t>But we do know</a:t>
            </a:r>
          </a:p>
          <a:p>
            <a:pPr lvl="1"/>
            <a:r>
              <a:rPr lang="en-US" dirty="0"/>
              <a:t>God’s glory will eclipse our present trials (Rom. 8:18)</a:t>
            </a:r>
          </a:p>
          <a:p>
            <a:pPr lvl="1"/>
            <a:r>
              <a:rPr lang="en-US" dirty="0"/>
              <a:t>His plan for us is good (Rom. 8:28)</a:t>
            </a:r>
          </a:p>
        </p:txBody>
      </p:sp>
    </p:spTree>
    <p:extLst>
      <p:ext uri="{BB962C8B-B14F-4D97-AF65-F5344CB8AC3E}">
        <p14:creationId xmlns:p14="http://schemas.microsoft.com/office/powerpoint/2010/main" xmlns="" val="2299050275"/>
      </p:ext>
    </p:extLst>
  </p:cSld>
  <p:clrMapOvr>
    <a:masterClrMapping/>
  </p:clrMapOvr>
</p:sld>
</file>

<file path=ppt/slides/slide1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038350"/>
            <a:ext cx="8229600" cy="1066800"/>
          </a:xfrm>
        </p:spPr>
        <p:txBody>
          <a:bodyPr/>
          <a:lstStyle/>
          <a:p>
            <a:r>
              <a:rPr lang="en-US" b="1" dirty="0"/>
              <a:t>Part 5: Revise</a:t>
            </a:r>
          </a:p>
        </p:txBody>
      </p:sp>
    </p:spTree>
    <p:extLst>
      <p:ext uri="{BB962C8B-B14F-4D97-AF65-F5344CB8AC3E}">
        <p14:creationId xmlns:p14="http://schemas.microsoft.com/office/powerpoint/2010/main" xmlns="" val="4156451895"/>
      </p:ext>
    </p:extLst>
  </p:cSld>
  <p:clrMapOvr>
    <a:masterClrMapping/>
  </p:clrMapOvr>
</p:sld>
</file>

<file path=ppt/slides/slide1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Relative Clause</a:t>
            </a:r>
          </a:p>
        </p:txBody>
      </p:sp>
      <p:sp>
        <p:nvSpPr>
          <p:cNvPr id="3" name="Content Placeholder 2"/>
          <p:cNvSpPr>
            <a:spLocks noGrp="1"/>
          </p:cNvSpPr>
          <p:nvPr>
            <p:ph idx="1"/>
          </p:nvPr>
        </p:nvSpPr>
        <p:spPr/>
        <p:txBody>
          <a:bodyPr>
            <a:normAutofit/>
          </a:bodyPr>
          <a:lstStyle/>
          <a:p>
            <a:r>
              <a:rPr lang="en-US" dirty="0"/>
              <a:t>A clause that begins with a relative pronoun and modifies a noun</a:t>
            </a:r>
          </a:p>
        </p:txBody>
      </p:sp>
    </p:spTree>
    <p:extLst>
      <p:ext uri="{BB962C8B-B14F-4D97-AF65-F5344CB8AC3E}">
        <p14:creationId xmlns:p14="http://schemas.microsoft.com/office/powerpoint/2010/main" xmlns="" val="342094120"/>
      </p:ext>
    </p:extLst>
  </p:cSld>
  <p:clrMapOvr>
    <a:masterClrMapping/>
  </p:clrMapOvr>
</p:sld>
</file>

<file path=ppt/slides/slide1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Relative </a:t>
            </a:r>
            <a:r>
              <a:rPr lang="en-US" b="1" dirty="0" smtClean="0"/>
              <a:t>Clause (cont.)</a:t>
            </a:r>
            <a:endParaRPr lang="en-US" b="1" dirty="0"/>
          </a:p>
        </p:txBody>
      </p:sp>
      <p:sp>
        <p:nvSpPr>
          <p:cNvPr id="3" name="Content Placeholder 2"/>
          <p:cNvSpPr>
            <a:spLocks noGrp="1"/>
          </p:cNvSpPr>
          <p:nvPr>
            <p:ph idx="1"/>
          </p:nvPr>
        </p:nvSpPr>
        <p:spPr/>
        <p:txBody>
          <a:bodyPr>
            <a:normAutofit/>
          </a:bodyPr>
          <a:lstStyle/>
          <a:p>
            <a:r>
              <a:rPr lang="en-US" dirty="0"/>
              <a:t>It includes a predicate separate from the main clause in the </a:t>
            </a:r>
            <a:r>
              <a:rPr lang="en-US" dirty="0" smtClean="0"/>
              <a:t>sentence</a:t>
            </a:r>
            <a:endParaRPr lang="en-US" dirty="0"/>
          </a:p>
        </p:txBody>
      </p:sp>
    </p:spTree>
    <p:extLst>
      <p:ext uri="{BB962C8B-B14F-4D97-AF65-F5344CB8AC3E}">
        <p14:creationId xmlns:p14="http://schemas.microsoft.com/office/powerpoint/2010/main" xmlns="" val="2738499589"/>
      </p:ext>
    </p:extLst>
  </p:cSld>
  <p:clrMapOvr>
    <a:masterClrMapping/>
  </p:clrMapOvr>
</p:sld>
</file>

<file path=ppt/slides/slide1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1581710506"/>
      </p:ext>
    </p:extLst>
  </p:cSld>
  <p:clrMapOvr>
    <a:masterClrMapping/>
  </p:clrMapOvr>
</p:sld>
</file>

<file path=ppt/slides/slide1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Letters from the Dark</a:t>
            </a:r>
            <a:endParaRPr lang="en-US" dirty="0"/>
          </a:p>
        </p:txBody>
      </p:sp>
      <p:sp>
        <p:nvSpPr>
          <p:cNvPr id="3" name="Subtitle 2"/>
          <p:cNvSpPr>
            <a:spLocks noGrp="1"/>
          </p:cNvSpPr>
          <p:nvPr>
            <p:ph type="subTitle" idx="1"/>
          </p:nvPr>
        </p:nvSpPr>
        <p:spPr/>
        <p:txBody>
          <a:bodyPr/>
          <a:lstStyle/>
          <a:p>
            <a:r>
              <a:rPr lang="en-US" dirty="0" smtClean="0"/>
              <a:t>LESSON 5</a:t>
            </a:r>
            <a:endParaRPr lang="en-US" dirty="0"/>
          </a:p>
        </p:txBody>
      </p:sp>
    </p:spTree>
    <p:extLst>
      <p:ext uri="{BB962C8B-B14F-4D97-AF65-F5344CB8AC3E}">
        <p14:creationId xmlns:p14="http://schemas.microsoft.com/office/powerpoint/2010/main" xmlns="" val="3805896587"/>
      </p:ext>
    </p:extLst>
  </p:cSld>
  <p:clrMapOvr>
    <a:masterClrMapping/>
  </p:clrMapOvr>
</p:sld>
</file>

<file path=ppt/slides/slide1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Part 1: Research</a:t>
            </a:r>
          </a:p>
        </p:txBody>
      </p:sp>
      <p:sp>
        <p:nvSpPr>
          <p:cNvPr id="3" name="Content Placeholder 2"/>
          <p:cNvSpPr>
            <a:spLocks noGrp="1"/>
          </p:cNvSpPr>
          <p:nvPr>
            <p:ph idx="1"/>
          </p:nvPr>
        </p:nvSpPr>
        <p:spPr/>
        <p:txBody>
          <a:bodyPr>
            <a:normAutofit/>
          </a:bodyPr>
          <a:lstStyle/>
          <a:p>
            <a:r>
              <a:rPr lang="en-US" dirty="0"/>
              <a:t>Genesis 37</a:t>
            </a:r>
          </a:p>
        </p:txBody>
      </p:sp>
    </p:spTree>
    <p:extLst>
      <p:ext uri="{BB962C8B-B14F-4D97-AF65-F5344CB8AC3E}">
        <p14:creationId xmlns:p14="http://schemas.microsoft.com/office/powerpoint/2010/main" xmlns="" val="133969202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Revise for Economy</a:t>
            </a:r>
          </a:p>
        </p:txBody>
      </p:sp>
      <p:sp>
        <p:nvSpPr>
          <p:cNvPr id="3" name="Content Placeholder 2"/>
          <p:cNvSpPr>
            <a:spLocks noGrp="1"/>
          </p:cNvSpPr>
          <p:nvPr>
            <p:ph idx="1"/>
          </p:nvPr>
        </p:nvSpPr>
        <p:spPr/>
        <p:txBody>
          <a:bodyPr>
            <a:normAutofit/>
          </a:bodyPr>
          <a:lstStyle/>
          <a:p>
            <a:r>
              <a:rPr lang="en-US" dirty="0"/>
              <a:t>Cut sections that distract from the point of the story</a:t>
            </a:r>
          </a:p>
          <a:p>
            <a:r>
              <a:rPr lang="en-US" dirty="0"/>
              <a:t>Smooth out passages that don’t fit the pacing</a:t>
            </a:r>
          </a:p>
        </p:txBody>
      </p:sp>
    </p:spTree>
    <p:extLst>
      <p:ext uri="{BB962C8B-B14F-4D97-AF65-F5344CB8AC3E}">
        <p14:creationId xmlns:p14="http://schemas.microsoft.com/office/powerpoint/2010/main" xmlns="" val="1803581354"/>
      </p:ext>
    </p:extLst>
  </p:cSld>
  <p:clrMapOvr>
    <a:masterClrMapping/>
  </p:clrMapOvr>
</p:sld>
</file>

<file path=ppt/slides/slide1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Epistolary Narrative</a:t>
            </a:r>
          </a:p>
        </p:txBody>
      </p:sp>
      <p:sp>
        <p:nvSpPr>
          <p:cNvPr id="3" name="Content Placeholder 2"/>
          <p:cNvSpPr>
            <a:spLocks noGrp="1"/>
          </p:cNvSpPr>
          <p:nvPr>
            <p:ph idx="1"/>
          </p:nvPr>
        </p:nvSpPr>
        <p:spPr/>
        <p:txBody>
          <a:bodyPr>
            <a:normAutofit/>
          </a:bodyPr>
          <a:lstStyle/>
          <a:p>
            <a:r>
              <a:rPr lang="en-US" dirty="0"/>
              <a:t>A story told through a series of fictional messages or documents</a:t>
            </a:r>
          </a:p>
        </p:txBody>
      </p:sp>
    </p:spTree>
    <p:extLst>
      <p:ext uri="{BB962C8B-B14F-4D97-AF65-F5344CB8AC3E}">
        <p14:creationId xmlns:p14="http://schemas.microsoft.com/office/powerpoint/2010/main" xmlns="" val="3835374594"/>
      </p:ext>
    </p:extLst>
  </p:cSld>
  <p:clrMapOvr>
    <a:masterClrMapping/>
  </p:clrMapOvr>
</p:sld>
</file>

<file path=ppt/slides/slide1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Exposition</a:t>
            </a:r>
          </a:p>
        </p:txBody>
      </p:sp>
      <p:sp>
        <p:nvSpPr>
          <p:cNvPr id="3" name="Content Placeholder 2"/>
          <p:cNvSpPr>
            <a:spLocks noGrp="1"/>
          </p:cNvSpPr>
          <p:nvPr>
            <p:ph idx="1"/>
          </p:nvPr>
        </p:nvSpPr>
        <p:spPr/>
        <p:txBody>
          <a:bodyPr>
            <a:normAutofit/>
          </a:bodyPr>
          <a:lstStyle/>
          <a:p>
            <a:r>
              <a:rPr lang="en-US" dirty="0"/>
              <a:t>The beginning of the story, where the author introduces the setting and key characters</a:t>
            </a:r>
          </a:p>
        </p:txBody>
      </p:sp>
    </p:spTree>
    <p:extLst>
      <p:ext uri="{BB962C8B-B14F-4D97-AF65-F5344CB8AC3E}">
        <p14:creationId xmlns:p14="http://schemas.microsoft.com/office/powerpoint/2010/main" xmlns="" val="1162457944"/>
      </p:ext>
    </p:extLst>
  </p:cSld>
  <p:clrMapOvr>
    <a:masterClrMapping/>
  </p:clrMapOvr>
</p:sld>
</file>

<file path=ppt/slides/slide1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038350"/>
            <a:ext cx="8229600" cy="1066800"/>
          </a:xfrm>
        </p:spPr>
        <p:txBody>
          <a:bodyPr/>
          <a:lstStyle/>
          <a:p>
            <a:r>
              <a:rPr lang="en-US" b="1" dirty="0"/>
              <a:t>Part 3: Write</a:t>
            </a:r>
          </a:p>
        </p:txBody>
      </p:sp>
    </p:spTree>
    <p:extLst>
      <p:ext uri="{BB962C8B-B14F-4D97-AF65-F5344CB8AC3E}">
        <p14:creationId xmlns:p14="http://schemas.microsoft.com/office/powerpoint/2010/main" xmlns="" val="2133830903"/>
      </p:ext>
    </p:extLst>
  </p:cSld>
  <p:clrMapOvr>
    <a:masterClrMapping/>
  </p:clrMapOvr>
</p:sld>
</file>

<file path=ppt/slides/slide1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b="1" dirty="0"/>
              <a:t>Relative Clauses</a:t>
            </a:r>
          </a:p>
        </p:txBody>
      </p:sp>
      <p:sp>
        <p:nvSpPr>
          <p:cNvPr id="11" name="Text Placeholder 10"/>
          <p:cNvSpPr>
            <a:spLocks noGrp="1"/>
          </p:cNvSpPr>
          <p:nvPr>
            <p:ph type="body" sz="quarter" idx="10"/>
          </p:nvPr>
        </p:nvSpPr>
        <p:spPr/>
        <p:txBody>
          <a:bodyPr>
            <a:normAutofit lnSpcReduction="10000"/>
          </a:bodyPr>
          <a:lstStyle/>
          <a:p>
            <a:pPr>
              <a:spcBef>
                <a:spcPts val="0"/>
              </a:spcBef>
              <a:spcAft>
                <a:spcPts val="1000"/>
              </a:spcAft>
            </a:pPr>
            <a:r>
              <a:rPr lang="en-US" dirty="0">
                <a:latin typeface="Merriweather Sans"/>
                <a:ea typeface="Calibri"/>
                <a:cs typeface="Times New Roman"/>
              </a:rPr>
              <a:t>Brenda, </a:t>
            </a:r>
            <a:r>
              <a:rPr lang="en-US" dirty="0">
                <a:solidFill>
                  <a:srgbClr val="C0504D"/>
                </a:solidFill>
                <a:latin typeface="Merriweather Sans"/>
                <a:ea typeface="Calibri"/>
                <a:cs typeface="Times New Roman"/>
              </a:rPr>
              <a:t>who once wrote short articles for the local paper,</a:t>
            </a:r>
            <a:r>
              <a:rPr lang="en-US" dirty="0">
                <a:latin typeface="Merriweather Sans"/>
                <a:ea typeface="Calibri"/>
                <a:cs typeface="Times New Roman"/>
              </a:rPr>
              <a:t> is now three weeks from publishing her first novel.</a:t>
            </a:r>
            <a:endParaRPr lang="en-US" dirty="0">
              <a:effectLst/>
              <a:latin typeface="Calibri"/>
              <a:ea typeface="Calibri"/>
              <a:cs typeface="Times New Roman"/>
            </a:endParaRPr>
          </a:p>
        </p:txBody>
      </p:sp>
      <p:sp>
        <p:nvSpPr>
          <p:cNvPr id="5" name="Circular Arrow 4"/>
          <p:cNvSpPr/>
          <p:nvPr/>
        </p:nvSpPr>
        <p:spPr>
          <a:xfrm flipH="1">
            <a:off x="1295400" y="1047750"/>
            <a:ext cx="1600200" cy="1554480"/>
          </a:xfrm>
          <a:prstGeom prst="circularArrow">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xmlns="" val="2016439355"/>
      </p:ext>
    </p:extLst>
  </p:cSld>
  <p:clrMapOvr>
    <a:masterClrMapping/>
  </p:clrMapOvr>
</p:sld>
</file>

<file path=ppt/slides/slide1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b="1" dirty="0"/>
              <a:t>Relative Clauses</a:t>
            </a:r>
          </a:p>
        </p:txBody>
      </p:sp>
      <p:sp>
        <p:nvSpPr>
          <p:cNvPr id="11" name="Text Placeholder 10"/>
          <p:cNvSpPr>
            <a:spLocks noGrp="1"/>
          </p:cNvSpPr>
          <p:nvPr>
            <p:ph type="body" sz="quarter" idx="10"/>
          </p:nvPr>
        </p:nvSpPr>
        <p:spPr/>
        <p:txBody>
          <a:bodyPr>
            <a:normAutofit/>
          </a:bodyPr>
          <a:lstStyle/>
          <a:p>
            <a:pPr>
              <a:spcBef>
                <a:spcPts val="0"/>
              </a:spcBef>
              <a:spcAft>
                <a:spcPts val="1000"/>
              </a:spcAft>
            </a:pPr>
            <a:r>
              <a:rPr lang="en-US" dirty="0">
                <a:latin typeface="Merriweather Sans"/>
                <a:ea typeface="Calibri"/>
                <a:cs typeface="Times New Roman"/>
              </a:rPr>
              <a:t>Edgar sat at the desk </a:t>
            </a:r>
            <a:r>
              <a:rPr lang="en-US" dirty="0">
                <a:solidFill>
                  <a:srgbClr val="C0504D"/>
                </a:solidFill>
                <a:latin typeface="Merriweather Sans"/>
                <a:ea typeface="Calibri"/>
                <a:cs typeface="Times New Roman"/>
              </a:rPr>
              <a:t>that featured the cherry wood moldings.</a:t>
            </a:r>
            <a:endParaRPr lang="en-US" dirty="0">
              <a:effectLst/>
              <a:latin typeface="Calibri"/>
              <a:ea typeface="Calibri"/>
              <a:cs typeface="Times New Roman"/>
            </a:endParaRPr>
          </a:p>
        </p:txBody>
      </p:sp>
      <p:sp>
        <p:nvSpPr>
          <p:cNvPr id="5" name="Circular Arrow 4"/>
          <p:cNvSpPr/>
          <p:nvPr/>
        </p:nvSpPr>
        <p:spPr>
          <a:xfrm flipH="1">
            <a:off x="4495800" y="1123950"/>
            <a:ext cx="1600200" cy="1600200"/>
          </a:xfrm>
          <a:prstGeom prst="circularArrow">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xmlns="" val="1660608425"/>
      </p:ext>
    </p:extLst>
  </p:cSld>
  <p:clrMapOvr>
    <a:masterClrMapping/>
  </p:clrMapOvr>
</p:sld>
</file>

<file path=ppt/slides/slide1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Relative Clauses</a:t>
            </a:r>
          </a:p>
        </p:txBody>
      </p:sp>
      <p:sp>
        <p:nvSpPr>
          <p:cNvPr id="3" name="Content Placeholder 2"/>
          <p:cNvSpPr>
            <a:spLocks noGrp="1"/>
          </p:cNvSpPr>
          <p:nvPr>
            <p:ph idx="1"/>
          </p:nvPr>
        </p:nvSpPr>
        <p:spPr/>
        <p:txBody>
          <a:bodyPr>
            <a:normAutofit/>
          </a:bodyPr>
          <a:lstStyle/>
          <a:p>
            <a:r>
              <a:rPr lang="en-US" dirty="0"/>
              <a:t>Used to help edit short, staccato sentences for economy</a:t>
            </a:r>
          </a:p>
        </p:txBody>
      </p:sp>
    </p:spTree>
    <p:extLst>
      <p:ext uri="{BB962C8B-B14F-4D97-AF65-F5344CB8AC3E}">
        <p14:creationId xmlns:p14="http://schemas.microsoft.com/office/powerpoint/2010/main" xmlns="" val="1359816860"/>
      </p:ext>
    </p:extLst>
  </p:cSld>
  <p:clrMapOvr>
    <a:masterClrMapping/>
  </p:clrMapOvr>
</p:sld>
</file>

<file path=ppt/slides/slide1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b="1" dirty="0"/>
              <a:t>Simple Sentences</a:t>
            </a:r>
          </a:p>
        </p:txBody>
      </p:sp>
      <p:sp>
        <p:nvSpPr>
          <p:cNvPr id="11" name="Text Placeholder 10"/>
          <p:cNvSpPr>
            <a:spLocks noGrp="1"/>
          </p:cNvSpPr>
          <p:nvPr>
            <p:ph type="body" sz="quarter" idx="10"/>
          </p:nvPr>
        </p:nvSpPr>
        <p:spPr/>
        <p:txBody>
          <a:bodyPr>
            <a:normAutofit/>
          </a:bodyPr>
          <a:lstStyle/>
          <a:p>
            <a:pPr>
              <a:spcBef>
                <a:spcPts val="0"/>
              </a:spcBef>
              <a:spcAft>
                <a:spcPts val="1000"/>
              </a:spcAft>
            </a:pPr>
            <a:r>
              <a:rPr lang="en-US" dirty="0">
                <a:latin typeface="Merriweather Sans"/>
                <a:ea typeface="Calibri"/>
                <a:cs typeface="Times New Roman"/>
              </a:rPr>
              <a:t>Some teens repainted Mrs. Ward’s house.</a:t>
            </a:r>
            <a:endParaRPr lang="en-US" dirty="0">
              <a:latin typeface="Calibri"/>
              <a:ea typeface="Calibri"/>
              <a:cs typeface="Times New Roman"/>
            </a:endParaRPr>
          </a:p>
          <a:p>
            <a:pPr>
              <a:spcBef>
                <a:spcPts val="0"/>
              </a:spcBef>
              <a:spcAft>
                <a:spcPts val="1000"/>
              </a:spcAft>
            </a:pPr>
            <a:r>
              <a:rPr lang="en-US" dirty="0">
                <a:latin typeface="Merriweather Sans"/>
                <a:ea typeface="Calibri"/>
                <a:cs typeface="Times New Roman"/>
              </a:rPr>
              <a:t>Mrs. Ward thanked the teens.</a:t>
            </a:r>
            <a:endParaRPr lang="en-US" dirty="0">
              <a:effectLst/>
              <a:latin typeface="Calibri"/>
              <a:ea typeface="Calibri"/>
              <a:cs typeface="Times New Roman"/>
            </a:endParaRPr>
          </a:p>
        </p:txBody>
      </p:sp>
    </p:spTree>
    <p:extLst>
      <p:ext uri="{BB962C8B-B14F-4D97-AF65-F5344CB8AC3E}">
        <p14:creationId xmlns:p14="http://schemas.microsoft.com/office/powerpoint/2010/main" xmlns="" val="1230681629"/>
      </p:ext>
    </p:extLst>
  </p:cSld>
  <p:clrMapOvr>
    <a:masterClrMapping/>
  </p:clrMapOvr>
</p:sld>
</file>

<file path=ppt/slides/slide1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b="1" dirty="0"/>
              <a:t>Sentence </a:t>
            </a:r>
            <a:r>
              <a:rPr lang="en-US" b="1" dirty="0" smtClean="0"/>
              <a:t>with Relative </a:t>
            </a:r>
            <a:r>
              <a:rPr lang="en-US" b="1" dirty="0"/>
              <a:t>Clause</a:t>
            </a:r>
          </a:p>
        </p:txBody>
      </p:sp>
      <p:sp>
        <p:nvSpPr>
          <p:cNvPr id="11" name="Text Placeholder 10"/>
          <p:cNvSpPr>
            <a:spLocks noGrp="1"/>
          </p:cNvSpPr>
          <p:nvPr>
            <p:ph type="body" sz="quarter" idx="10"/>
          </p:nvPr>
        </p:nvSpPr>
        <p:spPr/>
        <p:txBody>
          <a:bodyPr>
            <a:normAutofit/>
          </a:bodyPr>
          <a:lstStyle/>
          <a:p>
            <a:pPr>
              <a:spcBef>
                <a:spcPts val="0"/>
              </a:spcBef>
              <a:spcAft>
                <a:spcPts val="1000"/>
              </a:spcAft>
            </a:pPr>
            <a:r>
              <a:rPr lang="en-US" dirty="0">
                <a:latin typeface="Merriweather Sans"/>
                <a:ea typeface="Calibri"/>
                <a:cs typeface="Times New Roman"/>
              </a:rPr>
              <a:t>Mrs. Ward thanked the teens </a:t>
            </a:r>
            <a:r>
              <a:rPr lang="en-US" dirty="0">
                <a:solidFill>
                  <a:srgbClr val="C0504D"/>
                </a:solidFill>
                <a:latin typeface="Merriweather Sans"/>
                <a:ea typeface="Calibri"/>
                <a:cs typeface="Times New Roman"/>
              </a:rPr>
              <a:t>that repainted her house.</a:t>
            </a:r>
            <a:endParaRPr lang="en-US" dirty="0">
              <a:effectLst/>
              <a:latin typeface="Calibri"/>
              <a:ea typeface="Calibri"/>
              <a:cs typeface="Times New Roman"/>
            </a:endParaRPr>
          </a:p>
        </p:txBody>
      </p:sp>
      <p:sp>
        <p:nvSpPr>
          <p:cNvPr id="5" name="Circular Arrow 4"/>
          <p:cNvSpPr/>
          <p:nvPr/>
        </p:nvSpPr>
        <p:spPr>
          <a:xfrm flipH="1">
            <a:off x="6172200" y="1123950"/>
            <a:ext cx="1600200" cy="1600200"/>
          </a:xfrm>
          <a:prstGeom prst="circularArrow">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xmlns="" val="909513559"/>
      </p:ext>
    </p:extLst>
  </p:cSld>
  <p:clrMapOvr>
    <a:masterClrMapping/>
  </p:clrMapOvr>
</p:sld>
</file>

<file path=ppt/slides/slide1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Relative </a:t>
            </a:r>
            <a:r>
              <a:rPr lang="en-US" b="1" dirty="0" smtClean="0"/>
              <a:t>Clauses</a:t>
            </a:r>
            <a:endParaRPr lang="en-US" b="1" dirty="0"/>
          </a:p>
        </p:txBody>
      </p:sp>
      <p:sp>
        <p:nvSpPr>
          <p:cNvPr id="3" name="Content Placeholder 2"/>
          <p:cNvSpPr>
            <a:spLocks noGrp="1"/>
          </p:cNvSpPr>
          <p:nvPr>
            <p:ph idx="1"/>
          </p:nvPr>
        </p:nvSpPr>
        <p:spPr/>
        <p:txBody>
          <a:bodyPr>
            <a:normAutofit/>
          </a:bodyPr>
          <a:lstStyle/>
          <a:p>
            <a:r>
              <a:rPr lang="en-US" dirty="0"/>
              <a:t>Generally begin with a relative pronoun like . . .</a:t>
            </a:r>
          </a:p>
          <a:p>
            <a:pPr lvl="1"/>
            <a:r>
              <a:rPr lang="en-US" dirty="0"/>
              <a:t>who</a:t>
            </a:r>
          </a:p>
          <a:p>
            <a:pPr lvl="1"/>
            <a:r>
              <a:rPr lang="en-US" dirty="0"/>
              <a:t>whom</a:t>
            </a:r>
          </a:p>
          <a:p>
            <a:pPr lvl="1"/>
            <a:r>
              <a:rPr lang="en-US" dirty="0"/>
              <a:t>whose</a:t>
            </a:r>
          </a:p>
          <a:p>
            <a:pPr lvl="1"/>
            <a:r>
              <a:rPr lang="en-US" dirty="0"/>
              <a:t>which</a:t>
            </a:r>
          </a:p>
          <a:p>
            <a:pPr lvl="1"/>
            <a:r>
              <a:rPr lang="en-US" dirty="0"/>
              <a:t>that</a:t>
            </a:r>
          </a:p>
        </p:txBody>
      </p:sp>
    </p:spTree>
    <p:extLst>
      <p:ext uri="{BB962C8B-B14F-4D97-AF65-F5344CB8AC3E}">
        <p14:creationId xmlns:p14="http://schemas.microsoft.com/office/powerpoint/2010/main" xmlns="" val="2550366695"/>
      </p:ext>
    </p:extLst>
  </p:cSld>
  <p:clrMapOvr>
    <a:masterClrMapping/>
  </p:clrMapOvr>
</p:sld>
</file>

<file path=ppt/slides/slide1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Which or That</a:t>
            </a:r>
            <a:endParaRPr lang="en-US" b="1" dirty="0"/>
          </a:p>
        </p:txBody>
      </p:sp>
      <p:sp>
        <p:nvSpPr>
          <p:cNvPr id="3" name="Content Placeholder 2"/>
          <p:cNvSpPr>
            <a:spLocks noGrp="1"/>
          </p:cNvSpPr>
          <p:nvPr>
            <p:ph idx="1"/>
          </p:nvPr>
        </p:nvSpPr>
        <p:spPr/>
        <p:txBody>
          <a:bodyPr>
            <a:normAutofit/>
          </a:bodyPr>
          <a:lstStyle/>
          <a:p>
            <a:r>
              <a:rPr lang="en-US" dirty="0"/>
              <a:t>Use either </a:t>
            </a:r>
            <a:r>
              <a:rPr lang="en-US" i="1" dirty="0"/>
              <a:t>which</a:t>
            </a:r>
            <a:r>
              <a:rPr lang="en-US" dirty="0"/>
              <a:t> or </a:t>
            </a:r>
            <a:r>
              <a:rPr lang="en-US" i="1" dirty="0"/>
              <a:t>that</a:t>
            </a:r>
            <a:r>
              <a:rPr lang="en-US" dirty="0"/>
              <a:t> to follow things—anything that is not a </a:t>
            </a:r>
            <a:r>
              <a:rPr lang="en-US" dirty="0" smtClean="0"/>
              <a:t>person</a:t>
            </a:r>
            <a:endParaRPr lang="en-US" dirty="0"/>
          </a:p>
        </p:txBody>
      </p:sp>
    </p:spTree>
    <p:extLst>
      <p:ext uri="{BB962C8B-B14F-4D97-AF65-F5344CB8AC3E}">
        <p14:creationId xmlns:p14="http://schemas.microsoft.com/office/powerpoint/2010/main" xmlns="" val="288060504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Revise for Variety</a:t>
            </a:r>
          </a:p>
        </p:txBody>
      </p:sp>
      <p:sp>
        <p:nvSpPr>
          <p:cNvPr id="3" name="Content Placeholder 2"/>
          <p:cNvSpPr>
            <a:spLocks noGrp="1"/>
          </p:cNvSpPr>
          <p:nvPr>
            <p:ph idx="1"/>
          </p:nvPr>
        </p:nvSpPr>
        <p:spPr/>
        <p:txBody>
          <a:bodyPr>
            <a:normAutofit/>
          </a:bodyPr>
          <a:lstStyle/>
          <a:p>
            <a:r>
              <a:rPr lang="en-US" dirty="0"/>
              <a:t>Sentence structure</a:t>
            </a:r>
          </a:p>
          <a:p>
            <a:pPr lvl="1"/>
            <a:r>
              <a:rPr lang="en-US" dirty="0"/>
              <a:t>Avoid repetition</a:t>
            </a:r>
          </a:p>
          <a:p>
            <a:pPr lvl="1"/>
            <a:r>
              <a:rPr lang="en-US" dirty="0"/>
              <a:t>Mix things up</a:t>
            </a:r>
          </a:p>
          <a:p>
            <a:pPr lvl="1"/>
            <a:r>
              <a:rPr lang="en-US" dirty="0"/>
              <a:t>Use active verbs</a:t>
            </a:r>
          </a:p>
          <a:p>
            <a:pPr lvl="1"/>
            <a:r>
              <a:rPr lang="en-US" dirty="0"/>
              <a:t>Include concrete detail</a:t>
            </a:r>
          </a:p>
          <a:p>
            <a:r>
              <a:rPr lang="en-US" dirty="0"/>
              <a:t>Read </a:t>
            </a:r>
            <a:r>
              <a:rPr lang="en-US" dirty="0" smtClean="0"/>
              <a:t>the story </a:t>
            </a:r>
            <a:r>
              <a:rPr lang="en-US" dirty="0"/>
              <a:t>aloud twice</a:t>
            </a:r>
          </a:p>
        </p:txBody>
      </p:sp>
    </p:spTree>
    <p:extLst>
      <p:ext uri="{BB962C8B-B14F-4D97-AF65-F5344CB8AC3E}">
        <p14:creationId xmlns:p14="http://schemas.microsoft.com/office/powerpoint/2010/main" xmlns="" val="437872430"/>
      </p:ext>
    </p:extLst>
  </p:cSld>
  <p:clrMapOvr>
    <a:masterClrMapping/>
  </p:clrMapOvr>
</p:sld>
</file>

<file path=ppt/slides/slide1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b="1" dirty="0" smtClean="0"/>
              <a:t>Which or That (cont.)</a:t>
            </a:r>
            <a:endParaRPr lang="en-US" b="1" dirty="0"/>
          </a:p>
        </p:txBody>
      </p:sp>
      <p:sp>
        <p:nvSpPr>
          <p:cNvPr id="11" name="Text Placeholder 10"/>
          <p:cNvSpPr>
            <a:spLocks noGrp="1"/>
          </p:cNvSpPr>
          <p:nvPr>
            <p:ph type="body" sz="quarter" idx="10"/>
          </p:nvPr>
        </p:nvSpPr>
        <p:spPr/>
        <p:txBody>
          <a:bodyPr>
            <a:normAutofit/>
          </a:bodyPr>
          <a:lstStyle/>
          <a:p>
            <a:pPr>
              <a:spcBef>
                <a:spcPts val="0"/>
              </a:spcBef>
              <a:spcAft>
                <a:spcPts val="1000"/>
              </a:spcAft>
            </a:pPr>
            <a:r>
              <a:rPr lang="en-US" dirty="0">
                <a:latin typeface="Merriweather Sans"/>
                <a:ea typeface="Calibri"/>
                <a:cs typeface="Times New Roman"/>
              </a:rPr>
              <a:t>Lena picked up the pen </a:t>
            </a:r>
            <a:r>
              <a:rPr lang="en-US" dirty="0">
                <a:solidFill>
                  <a:srgbClr val="C0504D"/>
                </a:solidFill>
                <a:latin typeface="Merriweather Sans"/>
                <a:ea typeface="Calibri"/>
                <a:cs typeface="Times New Roman"/>
              </a:rPr>
              <a:t>that once belonged to her grandfather.</a:t>
            </a:r>
            <a:endParaRPr lang="en-US" dirty="0">
              <a:effectLst/>
              <a:latin typeface="Calibri"/>
              <a:ea typeface="Calibri"/>
              <a:cs typeface="Times New Roman"/>
            </a:endParaRPr>
          </a:p>
        </p:txBody>
      </p:sp>
      <p:sp>
        <p:nvSpPr>
          <p:cNvPr id="5" name="Circular Arrow 4"/>
          <p:cNvSpPr/>
          <p:nvPr/>
        </p:nvSpPr>
        <p:spPr>
          <a:xfrm flipH="1">
            <a:off x="5105400" y="1200150"/>
            <a:ext cx="1447800" cy="1447800"/>
          </a:xfrm>
          <a:prstGeom prst="circularArrow">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xmlns="" val="2304280528"/>
      </p:ext>
    </p:extLst>
  </p:cSld>
  <p:clrMapOvr>
    <a:masterClrMapping/>
  </p:clrMapOvr>
</p:sld>
</file>

<file path=ppt/slides/slide1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b="1" dirty="0" smtClean="0"/>
              <a:t>Which or That (cont.)</a:t>
            </a:r>
            <a:endParaRPr lang="en-US" b="1" dirty="0"/>
          </a:p>
        </p:txBody>
      </p:sp>
      <p:sp>
        <p:nvSpPr>
          <p:cNvPr id="11" name="Text Placeholder 10"/>
          <p:cNvSpPr>
            <a:spLocks noGrp="1"/>
          </p:cNvSpPr>
          <p:nvPr>
            <p:ph type="body" sz="quarter" idx="10"/>
          </p:nvPr>
        </p:nvSpPr>
        <p:spPr/>
        <p:txBody>
          <a:bodyPr>
            <a:normAutofit/>
          </a:bodyPr>
          <a:lstStyle/>
          <a:p>
            <a:pPr>
              <a:spcBef>
                <a:spcPts val="0"/>
              </a:spcBef>
              <a:spcAft>
                <a:spcPts val="1000"/>
              </a:spcAft>
            </a:pPr>
            <a:r>
              <a:rPr lang="en-US" dirty="0">
                <a:latin typeface="Merriweather Sans"/>
                <a:ea typeface="Calibri"/>
                <a:cs typeface="Times New Roman"/>
              </a:rPr>
              <a:t>Seiki spoke in a language </a:t>
            </a:r>
            <a:r>
              <a:rPr lang="en-US" dirty="0">
                <a:solidFill>
                  <a:srgbClr val="C0504D"/>
                </a:solidFill>
                <a:latin typeface="Merriweather Sans"/>
                <a:ea typeface="Calibri"/>
                <a:cs typeface="Times New Roman"/>
              </a:rPr>
              <a:t>which sounded like Japanese.</a:t>
            </a:r>
            <a:endParaRPr lang="en-US" dirty="0">
              <a:effectLst/>
              <a:latin typeface="Calibri"/>
              <a:ea typeface="Calibri"/>
              <a:cs typeface="Times New Roman"/>
            </a:endParaRPr>
          </a:p>
        </p:txBody>
      </p:sp>
      <p:sp>
        <p:nvSpPr>
          <p:cNvPr id="5" name="Circular Arrow 4"/>
          <p:cNvSpPr/>
          <p:nvPr/>
        </p:nvSpPr>
        <p:spPr>
          <a:xfrm flipH="1">
            <a:off x="5029200" y="1123950"/>
            <a:ext cx="2133600" cy="1524000"/>
          </a:xfrm>
          <a:prstGeom prst="circularArrow">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xmlns="" val="2252218728"/>
      </p:ext>
    </p:extLst>
  </p:cSld>
  <p:clrMapOvr>
    <a:masterClrMapping/>
  </p:clrMapOvr>
</p:sld>
</file>

<file path=ppt/slides/slide1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Who or That</a:t>
            </a:r>
            <a:endParaRPr lang="en-US" b="1" dirty="0"/>
          </a:p>
        </p:txBody>
      </p:sp>
      <p:sp>
        <p:nvSpPr>
          <p:cNvPr id="3" name="Content Placeholder 2"/>
          <p:cNvSpPr>
            <a:spLocks noGrp="1"/>
          </p:cNvSpPr>
          <p:nvPr>
            <p:ph idx="1"/>
          </p:nvPr>
        </p:nvSpPr>
        <p:spPr/>
        <p:txBody>
          <a:bodyPr>
            <a:normAutofit/>
          </a:bodyPr>
          <a:lstStyle/>
          <a:p>
            <a:r>
              <a:rPr lang="en-US" dirty="0"/>
              <a:t>Use either </a:t>
            </a:r>
            <a:r>
              <a:rPr lang="en-US" i="1" dirty="0"/>
              <a:t>who</a:t>
            </a:r>
            <a:r>
              <a:rPr lang="en-US" dirty="0"/>
              <a:t> or </a:t>
            </a:r>
            <a:r>
              <a:rPr lang="en-US" i="1" dirty="0"/>
              <a:t>that</a:t>
            </a:r>
            <a:r>
              <a:rPr lang="en-US" dirty="0"/>
              <a:t> to follow subjective nouns that are </a:t>
            </a:r>
            <a:r>
              <a:rPr lang="en-US" dirty="0" smtClean="0"/>
              <a:t>people</a:t>
            </a:r>
            <a:endParaRPr lang="en-US" dirty="0"/>
          </a:p>
        </p:txBody>
      </p:sp>
    </p:spTree>
    <p:extLst>
      <p:ext uri="{BB962C8B-B14F-4D97-AF65-F5344CB8AC3E}">
        <p14:creationId xmlns:p14="http://schemas.microsoft.com/office/powerpoint/2010/main" xmlns="" val="2767037431"/>
      </p:ext>
    </p:extLst>
  </p:cSld>
  <p:clrMapOvr>
    <a:masterClrMapping/>
  </p:clrMapOvr>
</p:sld>
</file>

<file path=ppt/slides/slide1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b="1" dirty="0" smtClean="0"/>
              <a:t>Who or That (cont.)</a:t>
            </a:r>
            <a:endParaRPr lang="en-US" b="1" dirty="0"/>
          </a:p>
        </p:txBody>
      </p:sp>
      <p:sp>
        <p:nvSpPr>
          <p:cNvPr id="11" name="Text Placeholder 10"/>
          <p:cNvSpPr>
            <a:spLocks noGrp="1"/>
          </p:cNvSpPr>
          <p:nvPr>
            <p:ph type="body" sz="quarter" idx="10"/>
          </p:nvPr>
        </p:nvSpPr>
        <p:spPr/>
        <p:txBody>
          <a:bodyPr>
            <a:normAutofit/>
          </a:bodyPr>
          <a:lstStyle/>
          <a:p>
            <a:pPr>
              <a:spcBef>
                <a:spcPts val="0"/>
              </a:spcBef>
              <a:spcAft>
                <a:spcPts val="1000"/>
              </a:spcAft>
            </a:pPr>
            <a:r>
              <a:rPr lang="en-US" dirty="0">
                <a:latin typeface="Merriweather Sans"/>
                <a:ea typeface="Calibri"/>
                <a:cs typeface="Times New Roman"/>
              </a:rPr>
              <a:t>People </a:t>
            </a:r>
            <a:r>
              <a:rPr lang="en-US" dirty="0">
                <a:solidFill>
                  <a:srgbClr val="C0504D"/>
                </a:solidFill>
                <a:latin typeface="Merriweather Sans"/>
                <a:ea typeface="Calibri"/>
                <a:cs typeface="Times New Roman"/>
              </a:rPr>
              <a:t>who want more yogurt</a:t>
            </a:r>
            <a:r>
              <a:rPr lang="en-US" dirty="0">
                <a:latin typeface="Merriweather Sans"/>
                <a:ea typeface="Calibri"/>
                <a:cs typeface="Times New Roman"/>
              </a:rPr>
              <a:t> should go to the back of the line.</a:t>
            </a:r>
            <a:endParaRPr lang="en-US" dirty="0">
              <a:effectLst/>
              <a:latin typeface="Calibri"/>
              <a:ea typeface="Calibri"/>
              <a:cs typeface="Times New Roman"/>
            </a:endParaRPr>
          </a:p>
        </p:txBody>
      </p:sp>
      <p:sp>
        <p:nvSpPr>
          <p:cNvPr id="5" name="Circular Arrow 4"/>
          <p:cNvSpPr/>
          <p:nvPr/>
        </p:nvSpPr>
        <p:spPr>
          <a:xfrm flipH="1">
            <a:off x="1143000" y="1123950"/>
            <a:ext cx="1524000" cy="1524000"/>
          </a:xfrm>
          <a:prstGeom prst="circularArrow">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xmlns="" val="712140518"/>
      </p:ext>
    </p:extLst>
  </p:cSld>
  <p:clrMapOvr>
    <a:masterClrMapping/>
  </p:clrMapOvr>
</p:sld>
</file>

<file path=ppt/slides/slide1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b="1" dirty="0" smtClean="0"/>
              <a:t>Who or That (cont.)</a:t>
            </a:r>
            <a:endParaRPr lang="en-US" b="1" dirty="0"/>
          </a:p>
        </p:txBody>
      </p:sp>
      <p:sp>
        <p:nvSpPr>
          <p:cNvPr id="11" name="Text Placeholder 10"/>
          <p:cNvSpPr>
            <a:spLocks noGrp="1"/>
          </p:cNvSpPr>
          <p:nvPr>
            <p:ph type="body" sz="quarter" idx="10"/>
          </p:nvPr>
        </p:nvSpPr>
        <p:spPr/>
        <p:txBody>
          <a:bodyPr>
            <a:normAutofit/>
          </a:bodyPr>
          <a:lstStyle/>
          <a:p>
            <a:pPr>
              <a:spcBef>
                <a:spcPts val="0"/>
              </a:spcBef>
              <a:spcAft>
                <a:spcPts val="1000"/>
              </a:spcAft>
            </a:pPr>
            <a:r>
              <a:rPr lang="en-US" dirty="0">
                <a:latin typeface="Merriweather Sans"/>
                <a:ea typeface="Calibri"/>
                <a:cs typeface="Times New Roman"/>
              </a:rPr>
              <a:t>People </a:t>
            </a:r>
            <a:r>
              <a:rPr lang="en-US" dirty="0" smtClean="0">
                <a:solidFill>
                  <a:srgbClr val="C0504D"/>
                </a:solidFill>
                <a:latin typeface="Merriweather Sans"/>
                <a:ea typeface="Calibri"/>
                <a:cs typeface="Times New Roman"/>
              </a:rPr>
              <a:t>that want </a:t>
            </a:r>
            <a:r>
              <a:rPr lang="en-US" dirty="0">
                <a:solidFill>
                  <a:srgbClr val="C0504D"/>
                </a:solidFill>
                <a:latin typeface="Merriweather Sans"/>
                <a:ea typeface="Calibri"/>
                <a:cs typeface="Times New Roman"/>
              </a:rPr>
              <a:t>more yogurt</a:t>
            </a:r>
            <a:r>
              <a:rPr lang="en-US" dirty="0">
                <a:latin typeface="Merriweather Sans"/>
                <a:ea typeface="Calibri"/>
                <a:cs typeface="Times New Roman"/>
              </a:rPr>
              <a:t> should go to the back of the line.</a:t>
            </a:r>
            <a:endParaRPr lang="en-US" dirty="0">
              <a:effectLst/>
              <a:latin typeface="Calibri"/>
              <a:ea typeface="Calibri"/>
              <a:cs typeface="Times New Roman"/>
            </a:endParaRPr>
          </a:p>
        </p:txBody>
      </p:sp>
      <p:sp>
        <p:nvSpPr>
          <p:cNvPr id="5" name="Circular Arrow 4"/>
          <p:cNvSpPr/>
          <p:nvPr/>
        </p:nvSpPr>
        <p:spPr>
          <a:xfrm flipH="1">
            <a:off x="1143000" y="1123950"/>
            <a:ext cx="1524000" cy="1524000"/>
          </a:xfrm>
          <a:prstGeom prst="circularArrow">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xmlns="" val="296675217"/>
      </p:ext>
    </p:extLst>
  </p:cSld>
  <p:clrMapOvr>
    <a:masterClrMapping/>
  </p:clrMapOvr>
</p:sld>
</file>

<file path=ppt/slides/slide1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Whom or That</a:t>
            </a:r>
            <a:endParaRPr lang="en-US" dirty="0"/>
          </a:p>
        </p:txBody>
      </p:sp>
      <p:sp>
        <p:nvSpPr>
          <p:cNvPr id="4" name="Content Placeholder 3"/>
          <p:cNvSpPr>
            <a:spLocks noGrp="1"/>
          </p:cNvSpPr>
          <p:nvPr>
            <p:ph idx="1"/>
          </p:nvPr>
        </p:nvSpPr>
        <p:spPr/>
        <p:txBody>
          <a:bodyPr/>
          <a:lstStyle/>
          <a:p>
            <a:r>
              <a:rPr lang="en-US" dirty="0" smtClean="0"/>
              <a:t>Use </a:t>
            </a:r>
            <a:r>
              <a:rPr lang="en-US" i="1" dirty="0" smtClean="0"/>
              <a:t>whom</a:t>
            </a:r>
            <a:r>
              <a:rPr lang="en-US" dirty="0" smtClean="0"/>
              <a:t> or </a:t>
            </a:r>
            <a:r>
              <a:rPr lang="en-US" i="1" dirty="0" smtClean="0"/>
              <a:t>that</a:t>
            </a:r>
            <a:r>
              <a:rPr lang="en-US" dirty="0" smtClean="0"/>
              <a:t> to follow objective nouns that are people</a:t>
            </a:r>
          </a:p>
          <a:p>
            <a:r>
              <a:rPr lang="en-US" dirty="0" smtClean="0"/>
              <a:t>In these cases, you can also use no relative pronoun at all</a:t>
            </a:r>
            <a:endParaRPr lang="en-US" dirty="0"/>
          </a:p>
        </p:txBody>
      </p:sp>
    </p:spTree>
  </p:cSld>
  <p:clrMapOvr>
    <a:masterClrMapping/>
  </p:clrMapOvr>
</p:sld>
</file>

<file path=ppt/slides/slide1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b="1" dirty="0" smtClean="0"/>
              <a:t>Whom or That (cont.)</a:t>
            </a:r>
            <a:endParaRPr lang="en-US" b="1" dirty="0"/>
          </a:p>
        </p:txBody>
      </p:sp>
      <p:sp>
        <p:nvSpPr>
          <p:cNvPr id="11" name="Text Placeholder 10"/>
          <p:cNvSpPr>
            <a:spLocks noGrp="1"/>
          </p:cNvSpPr>
          <p:nvPr>
            <p:ph type="body" sz="quarter" idx="10"/>
          </p:nvPr>
        </p:nvSpPr>
        <p:spPr/>
        <p:txBody>
          <a:bodyPr>
            <a:normAutofit/>
          </a:bodyPr>
          <a:lstStyle/>
          <a:p>
            <a:pPr>
              <a:spcBef>
                <a:spcPts val="0"/>
              </a:spcBef>
              <a:spcAft>
                <a:spcPts val="1000"/>
              </a:spcAft>
            </a:pPr>
            <a:r>
              <a:rPr lang="en-US" dirty="0">
                <a:latin typeface="Merriweather Sans"/>
                <a:ea typeface="Calibri"/>
                <a:cs typeface="Times New Roman"/>
              </a:rPr>
              <a:t>The person </a:t>
            </a:r>
            <a:r>
              <a:rPr lang="en-US" dirty="0">
                <a:solidFill>
                  <a:srgbClr val="C0504D"/>
                </a:solidFill>
                <a:latin typeface="Merriweather Sans"/>
                <a:ea typeface="Calibri"/>
                <a:cs typeface="Times New Roman"/>
              </a:rPr>
              <a:t>whom Dr. </a:t>
            </a:r>
            <a:r>
              <a:rPr lang="en-US" dirty="0" err="1">
                <a:solidFill>
                  <a:srgbClr val="C0504D"/>
                </a:solidFill>
                <a:latin typeface="Merriweather Sans"/>
                <a:ea typeface="Calibri"/>
                <a:cs typeface="Times New Roman"/>
              </a:rPr>
              <a:t>Johannessen</a:t>
            </a:r>
            <a:r>
              <a:rPr lang="en-US" dirty="0">
                <a:solidFill>
                  <a:srgbClr val="C0504D"/>
                </a:solidFill>
                <a:latin typeface="Merriweather Sans"/>
                <a:ea typeface="Calibri"/>
                <a:cs typeface="Times New Roman"/>
              </a:rPr>
              <a:t> selected</a:t>
            </a:r>
            <a:r>
              <a:rPr lang="en-US" dirty="0">
                <a:latin typeface="Merriweather Sans"/>
                <a:ea typeface="Calibri"/>
                <a:cs typeface="Times New Roman"/>
              </a:rPr>
              <a:t> would progress to the next round.</a:t>
            </a:r>
            <a:endParaRPr lang="en-US" dirty="0">
              <a:effectLst/>
              <a:latin typeface="Calibri"/>
              <a:ea typeface="Calibri"/>
              <a:cs typeface="Times New Roman"/>
            </a:endParaRPr>
          </a:p>
        </p:txBody>
      </p:sp>
      <p:sp>
        <p:nvSpPr>
          <p:cNvPr id="5" name="Circular Arrow 4"/>
          <p:cNvSpPr/>
          <p:nvPr/>
        </p:nvSpPr>
        <p:spPr>
          <a:xfrm flipH="1">
            <a:off x="2057400" y="1123950"/>
            <a:ext cx="1981200" cy="1524000"/>
          </a:xfrm>
          <a:prstGeom prst="circularArrow">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xmlns="" val="880783199"/>
      </p:ext>
    </p:extLst>
  </p:cSld>
  <p:clrMapOvr>
    <a:masterClrMapping/>
  </p:clrMapOvr>
</p:sld>
</file>

<file path=ppt/slides/slide1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b="1" dirty="0" smtClean="0"/>
              <a:t>Whom or That (cont.)</a:t>
            </a:r>
            <a:endParaRPr lang="en-US" b="1" dirty="0"/>
          </a:p>
        </p:txBody>
      </p:sp>
      <p:sp>
        <p:nvSpPr>
          <p:cNvPr id="11" name="Text Placeholder 10"/>
          <p:cNvSpPr>
            <a:spLocks noGrp="1"/>
          </p:cNvSpPr>
          <p:nvPr>
            <p:ph type="body" sz="quarter" idx="10"/>
          </p:nvPr>
        </p:nvSpPr>
        <p:spPr/>
        <p:txBody>
          <a:bodyPr>
            <a:normAutofit/>
          </a:bodyPr>
          <a:lstStyle/>
          <a:p>
            <a:pPr>
              <a:spcBef>
                <a:spcPts val="0"/>
              </a:spcBef>
              <a:spcAft>
                <a:spcPts val="1000"/>
              </a:spcAft>
            </a:pPr>
            <a:r>
              <a:rPr lang="en-US" dirty="0">
                <a:latin typeface="Merriweather Sans"/>
                <a:ea typeface="Calibri"/>
                <a:cs typeface="Times New Roman"/>
              </a:rPr>
              <a:t>The person </a:t>
            </a:r>
            <a:r>
              <a:rPr lang="en-US" dirty="0">
                <a:solidFill>
                  <a:srgbClr val="C0504D"/>
                </a:solidFill>
                <a:latin typeface="Merriweather Sans"/>
                <a:ea typeface="Calibri"/>
                <a:cs typeface="Times New Roman"/>
              </a:rPr>
              <a:t>that Dr. </a:t>
            </a:r>
            <a:r>
              <a:rPr lang="en-US" dirty="0" err="1">
                <a:solidFill>
                  <a:srgbClr val="C0504D"/>
                </a:solidFill>
                <a:latin typeface="Merriweather Sans"/>
                <a:ea typeface="Calibri"/>
                <a:cs typeface="Times New Roman"/>
              </a:rPr>
              <a:t>Johannessen</a:t>
            </a:r>
            <a:r>
              <a:rPr lang="en-US" dirty="0">
                <a:solidFill>
                  <a:srgbClr val="C0504D"/>
                </a:solidFill>
                <a:latin typeface="Merriweather Sans"/>
                <a:ea typeface="Calibri"/>
                <a:cs typeface="Times New Roman"/>
              </a:rPr>
              <a:t> selected</a:t>
            </a:r>
            <a:r>
              <a:rPr lang="en-US" dirty="0">
                <a:latin typeface="Merriweather Sans"/>
                <a:ea typeface="Calibri"/>
                <a:cs typeface="Times New Roman"/>
              </a:rPr>
              <a:t> would progress to the next round.</a:t>
            </a:r>
            <a:endParaRPr lang="en-US" dirty="0">
              <a:effectLst/>
              <a:latin typeface="Calibri"/>
              <a:ea typeface="Calibri"/>
              <a:cs typeface="Times New Roman"/>
            </a:endParaRPr>
          </a:p>
        </p:txBody>
      </p:sp>
      <p:sp>
        <p:nvSpPr>
          <p:cNvPr id="5" name="Circular Arrow 4"/>
          <p:cNvSpPr/>
          <p:nvPr/>
        </p:nvSpPr>
        <p:spPr>
          <a:xfrm flipH="1">
            <a:off x="2286000" y="1123950"/>
            <a:ext cx="1524000" cy="1524000"/>
          </a:xfrm>
          <a:prstGeom prst="circularArrow">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xmlns="" val="4253364996"/>
      </p:ext>
    </p:extLst>
  </p:cSld>
  <p:clrMapOvr>
    <a:masterClrMapping/>
  </p:clrMapOvr>
</p:sld>
</file>

<file path=ppt/slides/slide1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b="1" dirty="0" smtClean="0"/>
              <a:t>Whom or That (cont.)</a:t>
            </a:r>
            <a:endParaRPr lang="en-US" b="1" dirty="0"/>
          </a:p>
        </p:txBody>
      </p:sp>
      <p:sp>
        <p:nvSpPr>
          <p:cNvPr id="11" name="Text Placeholder 10"/>
          <p:cNvSpPr>
            <a:spLocks noGrp="1"/>
          </p:cNvSpPr>
          <p:nvPr>
            <p:ph type="body" sz="quarter" idx="10"/>
          </p:nvPr>
        </p:nvSpPr>
        <p:spPr/>
        <p:txBody>
          <a:bodyPr>
            <a:normAutofit/>
          </a:bodyPr>
          <a:lstStyle/>
          <a:p>
            <a:pPr>
              <a:spcBef>
                <a:spcPts val="0"/>
              </a:spcBef>
              <a:spcAft>
                <a:spcPts val="1000"/>
              </a:spcAft>
            </a:pPr>
            <a:r>
              <a:rPr lang="en-US" dirty="0">
                <a:latin typeface="Merriweather Sans"/>
                <a:ea typeface="Calibri"/>
                <a:cs typeface="Times New Roman"/>
              </a:rPr>
              <a:t>The person </a:t>
            </a:r>
            <a:r>
              <a:rPr lang="en-US" dirty="0">
                <a:solidFill>
                  <a:srgbClr val="C0504D"/>
                </a:solidFill>
                <a:latin typeface="Merriweather Sans"/>
                <a:ea typeface="Calibri"/>
                <a:cs typeface="Times New Roman"/>
              </a:rPr>
              <a:t>Dr. </a:t>
            </a:r>
            <a:r>
              <a:rPr lang="en-US" dirty="0" err="1">
                <a:solidFill>
                  <a:srgbClr val="C0504D"/>
                </a:solidFill>
                <a:latin typeface="Merriweather Sans"/>
                <a:ea typeface="Calibri"/>
                <a:cs typeface="Times New Roman"/>
              </a:rPr>
              <a:t>Johannessen</a:t>
            </a:r>
            <a:r>
              <a:rPr lang="en-US" dirty="0">
                <a:solidFill>
                  <a:srgbClr val="C0504D"/>
                </a:solidFill>
                <a:latin typeface="Merriweather Sans"/>
                <a:ea typeface="Calibri"/>
                <a:cs typeface="Times New Roman"/>
              </a:rPr>
              <a:t> selected</a:t>
            </a:r>
            <a:r>
              <a:rPr lang="en-US" dirty="0">
                <a:latin typeface="Merriweather Sans"/>
                <a:ea typeface="Calibri"/>
                <a:cs typeface="Times New Roman"/>
              </a:rPr>
              <a:t> would progress to the next round.</a:t>
            </a:r>
            <a:endParaRPr lang="en-US" dirty="0">
              <a:effectLst/>
              <a:latin typeface="Calibri"/>
              <a:ea typeface="Calibri"/>
              <a:cs typeface="Times New Roman"/>
            </a:endParaRPr>
          </a:p>
        </p:txBody>
      </p:sp>
      <p:sp>
        <p:nvSpPr>
          <p:cNvPr id="5" name="Circular Arrow 4"/>
          <p:cNvSpPr/>
          <p:nvPr/>
        </p:nvSpPr>
        <p:spPr>
          <a:xfrm flipH="1">
            <a:off x="2438400" y="1123950"/>
            <a:ext cx="1524000" cy="1524000"/>
          </a:xfrm>
          <a:prstGeom prst="circularArrow">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xmlns="" val="1899898231"/>
      </p:ext>
    </p:extLst>
  </p:cSld>
  <p:clrMapOvr>
    <a:masterClrMapping/>
  </p:clrMapOvr>
</p:sld>
</file>

<file path=ppt/slides/slide1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Relative Clauses</a:t>
            </a:r>
          </a:p>
        </p:txBody>
      </p:sp>
      <p:sp>
        <p:nvSpPr>
          <p:cNvPr id="3" name="Content Placeholder 2"/>
          <p:cNvSpPr>
            <a:spLocks noGrp="1"/>
          </p:cNvSpPr>
          <p:nvPr>
            <p:ph idx="1"/>
          </p:nvPr>
        </p:nvSpPr>
        <p:spPr/>
        <p:txBody>
          <a:bodyPr>
            <a:normAutofit/>
          </a:bodyPr>
          <a:lstStyle/>
          <a:p>
            <a:r>
              <a:rPr lang="en-US" dirty="0"/>
              <a:t>Some relative clauses begin with a </a:t>
            </a:r>
            <a:r>
              <a:rPr lang="en-US" dirty="0" smtClean="0"/>
              <a:t>preposition</a:t>
            </a:r>
            <a:endParaRPr lang="en-US" dirty="0"/>
          </a:p>
        </p:txBody>
      </p:sp>
    </p:spTree>
    <p:extLst>
      <p:ext uri="{BB962C8B-B14F-4D97-AF65-F5344CB8AC3E}">
        <p14:creationId xmlns:p14="http://schemas.microsoft.com/office/powerpoint/2010/main" xmlns="" val="71085013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Part 1: Research</a:t>
            </a:r>
          </a:p>
        </p:txBody>
      </p:sp>
      <p:sp>
        <p:nvSpPr>
          <p:cNvPr id="3" name="Content Placeholder 2"/>
          <p:cNvSpPr>
            <a:spLocks noGrp="1"/>
          </p:cNvSpPr>
          <p:nvPr>
            <p:ph idx="1"/>
          </p:nvPr>
        </p:nvSpPr>
        <p:spPr/>
        <p:txBody>
          <a:bodyPr>
            <a:normAutofit/>
          </a:bodyPr>
          <a:lstStyle/>
          <a:p>
            <a:r>
              <a:rPr lang="en-US" dirty="0"/>
              <a:t>Read the </a:t>
            </a:r>
            <a:r>
              <a:rPr lang="en-US" dirty="0" smtClean="0"/>
              <a:t>passage</a:t>
            </a:r>
            <a:endParaRPr lang="en-US" dirty="0"/>
          </a:p>
        </p:txBody>
      </p:sp>
    </p:spTree>
    <p:extLst>
      <p:ext uri="{BB962C8B-B14F-4D97-AF65-F5344CB8AC3E}">
        <p14:creationId xmlns:p14="http://schemas.microsoft.com/office/powerpoint/2010/main" xmlns="" val="89611810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Revise for Clarity</a:t>
            </a:r>
          </a:p>
        </p:txBody>
      </p:sp>
      <p:sp>
        <p:nvSpPr>
          <p:cNvPr id="3" name="Content Placeholder 2"/>
          <p:cNvSpPr>
            <a:spLocks noGrp="1"/>
          </p:cNvSpPr>
          <p:nvPr>
            <p:ph idx="1"/>
          </p:nvPr>
        </p:nvSpPr>
        <p:spPr/>
        <p:txBody>
          <a:bodyPr>
            <a:normAutofit/>
          </a:bodyPr>
          <a:lstStyle/>
          <a:p>
            <a:r>
              <a:rPr lang="en-US" dirty="0"/>
              <a:t>Did you make your point?</a:t>
            </a:r>
          </a:p>
          <a:p>
            <a:r>
              <a:rPr lang="en-US" dirty="0"/>
              <a:t>Did you maintain a consistent tone and voice?</a:t>
            </a:r>
          </a:p>
        </p:txBody>
      </p:sp>
    </p:spTree>
    <p:extLst>
      <p:ext uri="{BB962C8B-B14F-4D97-AF65-F5344CB8AC3E}">
        <p14:creationId xmlns:p14="http://schemas.microsoft.com/office/powerpoint/2010/main" xmlns="" val="1027445818"/>
      </p:ext>
    </p:extLst>
  </p:cSld>
  <p:clrMapOvr>
    <a:masterClrMapping/>
  </p:clrMapOvr>
</p:sld>
</file>

<file path=ppt/slides/slide2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b="1" dirty="0"/>
              <a:t>With a Preposition</a:t>
            </a:r>
          </a:p>
        </p:txBody>
      </p:sp>
      <p:sp>
        <p:nvSpPr>
          <p:cNvPr id="11" name="Text Placeholder 10"/>
          <p:cNvSpPr>
            <a:spLocks noGrp="1"/>
          </p:cNvSpPr>
          <p:nvPr>
            <p:ph type="body" sz="quarter" idx="10"/>
          </p:nvPr>
        </p:nvSpPr>
        <p:spPr/>
        <p:txBody>
          <a:bodyPr>
            <a:normAutofit lnSpcReduction="10000"/>
          </a:bodyPr>
          <a:lstStyle/>
          <a:p>
            <a:pPr>
              <a:spcBef>
                <a:spcPts val="0"/>
              </a:spcBef>
              <a:spcAft>
                <a:spcPts val="1000"/>
              </a:spcAft>
            </a:pPr>
            <a:r>
              <a:rPr lang="en-US" dirty="0">
                <a:latin typeface="Merriweather Sans"/>
                <a:ea typeface="Calibri"/>
                <a:cs typeface="Times New Roman"/>
              </a:rPr>
              <a:t>The suitcase, </a:t>
            </a:r>
            <a:r>
              <a:rPr lang="en-US" dirty="0">
                <a:solidFill>
                  <a:srgbClr val="C0504D"/>
                </a:solidFill>
                <a:latin typeface="Merriweather Sans"/>
                <a:ea typeface="Calibri"/>
                <a:cs typeface="Times New Roman"/>
              </a:rPr>
              <a:t>in which Adam had placed his entire T-shirt collection, </a:t>
            </a:r>
            <a:r>
              <a:rPr lang="en-US" dirty="0">
                <a:latin typeface="Merriweather Sans"/>
                <a:ea typeface="Calibri"/>
                <a:cs typeface="Times New Roman"/>
              </a:rPr>
              <a:t>slid off the loading bay and into the parking lot.</a:t>
            </a:r>
            <a:endParaRPr lang="en-US" dirty="0">
              <a:effectLst/>
              <a:latin typeface="Calibri"/>
              <a:ea typeface="Calibri"/>
              <a:cs typeface="Times New Roman"/>
            </a:endParaRPr>
          </a:p>
        </p:txBody>
      </p:sp>
      <p:sp>
        <p:nvSpPr>
          <p:cNvPr id="5" name="Circular Arrow 4"/>
          <p:cNvSpPr/>
          <p:nvPr/>
        </p:nvSpPr>
        <p:spPr>
          <a:xfrm flipH="1">
            <a:off x="2133600" y="1123950"/>
            <a:ext cx="2133600" cy="1524000"/>
          </a:xfrm>
          <a:prstGeom prst="circularArrow">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xmlns="" val="2466626975"/>
      </p:ext>
    </p:extLst>
  </p:cSld>
  <p:clrMapOvr>
    <a:masterClrMapping/>
  </p:clrMapOvr>
</p:sld>
</file>

<file path=ppt/slides/slide2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Relative </a:t>
            </a:r>
            <a:r>
              <a:rPr lang="en-US" b="1" dirty="0" smtClean="0"/>
              <a:t>Clauses (cont.)</a:t>
            </a:r>
            <a:endParaRPr lang="en-US" b="1" dirty="0"/>
          </a:p>
        </p:txBody>
      </p:sp>
      <p:sp>
        <p:nvSpPr>
          <p:cNvPr id="3" name="Content Placeholder 2"/>
          <p:cNvSpPr>
            <a:spLocks noGrp="1"/>
          </p:cNvSpPr>
          <p:nvPr>
            <p:ph idx="1"/>
          </p:nvPr>
        </p:nvSpPr>
        <p:spPr/>
        <p:txBody>
          <a:bodyPr>
            <a:normAutofit/>
          </a:bodyPr>
          <a:lstStyle/>
          <a:p>
            <a:r>
              <a:rPr lang="en-US" dirty="0"/>
              <a:t>Some relative clauses begin with a description of </a:t>
            </a:r>
            <a:r>
              <a:rPr lang="en-US" dirty="0" smtClean="0"/>
              <a:t>quantity</a:t>
            </a:r>
            <a:endParaRPr lang="en-US" dirty="0"/>
          </a:p>
        </p:txBody>
      </p:sp>
    </p:spTree>
    <p:extLst>
      <p:ext uri="{BB962C8B-B14F-4D97-AF65-F5344CB8AC3E}">
        <p14:creationId xmlns:p14="http://schemas.microsoft.com/office/powerpoint/2010/main" xmlns="" val="4195778575"/>
      </p:ext>
    </p:extLst>
  </p:cSld>
  <p:clrMapOvr>
    <a:masterClrMapping/>
  </p:clrMapOvr>
</p:sld>
</file>

<file path=ppt/slides/slide2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b="1" dirty="0"/>
              <a:t>With a Description of Quantity</a:t>
            </a:r>
          </a:p>
        </p:txBody>
      </p:sp>
      <p:sp>
        <p:nvSpPr>
          <p:cNvPr id="11" name="Text Placeholder 10"/>
          <p:cNvSpPr>
            <a:spLocks noGrp="1"/>
          </p:cNvSpPr>
          <p:nvPr>
            <p:ph type="body" sz="quarter" idx="10"/>
          </p:nvPr>
        </p:nvSpPr>
        <p:spPr>
          <a:xfrm>
            <a:off x="457200" y="1733550"/>
            <a:ext cx="8229600" cy="3276600"/>
          </a:xfrm>
        </p:spPr>
        <p:txBody>
          <a:bodyPr>
            <a:normAutofit/>
          </a:bodyPr>
          <a:lstStyle/>
          <a:p>
            <a:pPr>
              <a:spcBef>
                <a:spcPts val="0"/>
              </a:spcBef>
              <a:spcAft>
                <a:spcPts val="1000"/>
              </a:spcAft>
            </a:pPr>
            <a:r>
              <a:rPr lang="en-US" dirty="0">
                <a:latin typeface="Merriweather Sans"/>
                <a:ea typeface="Calibri"/>
                <a:cs typeface="Times New Roman"/>
              </a:rPr>
              <a:t>The voters, </a:t>
            </a:r>
            <a:r>
              <a:rPr lang="en-US" dirty="0">
                <a:solidFill>
                  <a:srgbClr val="C0504D"/>
                </a:solidFill>
                <a:latin typeface="Merriweather Sans"/>
                <a:ea typeface="Calibri"/>
                <a:cs typeface="Times New Roman"/>
              </a:rPr>
              <a:t>many of whom felt deceived by Representative Jacobs, </a:t>
            </a:r>
            <a:r>
              <a:rPr lang="en-US" dirty="0">
                <a:latin typeface="Merriweather Sans"/>
                <a:ea typeface="Calibri"/>
                <a:cs typeface="Times New Roman"/>
              </a:rPr>
              <a:t>chose Morris, instead.</a:t>
            </a:r>
            <a:endParaRPr lang="en-US" dirty="0">
              <a:effectLst/>
              <a:latin typeface="Calibri"/>
              <a:ea typeface="Calibri"/>
              <a:cs typeface="Times New Roman"/>
            </a:endParaRPr>
          </a:p>
        </p:txBody>
      </p:sp>
      <p:sp>
        <p:nvSpPr>
          <p:cNvPr id="5" name="Circular Arrow 4"/>
          <p:cNvSpPr/>
          <p:nvPr/>
        </p:nvSpPr>
        <p:spPr>
          <a:xfrm flipH="1">
            <a:off x="2362200" y="1352550"/>
            <a:ext cx="1676400" cy="1524000"/>
          </a:xfrm>
          <a:prstGeom prst="circularArrow">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xmlns="" val="2858949801"/>
      </p:ext>
    </p:extLst>
  </p:cSld>
  <p:clrMapOvr>
    <a:masterClrMapping/>
  </p:clrMapOvr>
</p:sld>
</file>

<file path=ppt/slides/slide2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Relative </a:t>
            </a:r>
            <a:r>
              <a:rPr lang="en-US" b="1" dirty="0" smtClean="0"/>
              <a:t>Clauses (cont.)</a:t>
            </a:r>
            <a:endParaRPr lang="en-US" b="1" dirty="0"/>
          </a:p>
        </p:txBody>
      </p:sp>
      <p:sp>
        <p:nvSpPr>
          <p:cNvPr id="3" name="Content Placeholder 2"/>
          <p:cNvSpPr>
            <a:spLocks noGrp="1"/>
          </p:cNvSpPr>
          <p:nvPr>
            <p:ph idx="1"/>
          </p:nvPr>
        </p:nvSpPr>
        <p:spPr/>
        <p:txBody>
          <a:bodyPr>
            <a:normAutofit/>
          </a:bodyPr>
          <a:lstStyle/>
          <a:p>
            <a:r>
              <a:rPr lang="en-US" dirty="0"/>
              <a:t>The meaning of some relative clauses can be changed by altering their </a:t>
            </a:r>
            <a:r>
              <a:rPr lang="en-US" dirty="0" smtClean="0"/>
              <a:t>punctuation</a:t>
            </a:r>
            <a:endParaRPr lang="en-US" dirty="0"/>
          </a:p>
        </p:txBody>
      </p:sp>
    </p:spTree>
    <p:extLst>
      <p:ext uri="{BB962C8B-B14F-4D97-AF65-F5344CB8AC3E}">
        <p14:creationId xmlns:p14="http://schemas.microsoft.com/office/powerpoint/2010/main" xmlns="" val="952050163"/>
      </p:ext>
    </p:extLst>
  </p:cSld>
  <p:clrMapOvr>
    <a:masterClrMapping/>
  </p:clrMapOvr>
</p:sld>
</file>

<file path=ppt/slides/slide2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Restrictive Relative Clause</a:t>
            </a:r>
          </a:p>
        </p:txBody>
      </p:sp>
      <p:sp>
        <p:nvSpPr>
          <p:cNvPr id="3" name="Content Placeholder 2"/>
          <p:cNvSpPr>
            <a:spLocks noGrp="1"/>
          </p:cNvSpPr>
          <p:nvPr>
            <p:ph idx="1"/>
          </p:nvPr>
        </p:nvSpPr>
        <p:spPr/>
        <p:txBody>
          <a:bodyPr>
            <a:normAutofit/>
          </a:bodyPr>
          <a:lstStyle/>
          <a:p>
            <a:r>
              <a:rPr lang="en-US" dirty="0"/>
              <a:t>Limits the description </a:t>
            </a:r>
            <a:r>
              <a:rPr lang="en-US" dirty="0" smtClean="0"/>
              <a:t>to </a:t>
            </a:r>
            <a:r>
              <a:rPr lang="en-US" dirty="0"/>
              <a:t>only some of the people or things</a:t>
            </a:r>
          </a:p>
        </p:txBody>
      </p:sp>
    </p:spTree>
    <p:extLst>
      <p:ext uri="{BB962C8B-B14F-4D97-AF65-F5344CB8AC3E}">
        <p14:creationId xmlns:p14="http://schemas.microsoft.com/office/powerpoint/2010/main" xmlns="" val="2532373827"/>
      </p:ext>
    </p:extLst>
  </p:cSld>
  <p:clrMapOvr>
    <a:masterClrMapping/>
  </p:clrMapOvr>
</p:sld>
</file>

<file path=ppt/slides/slide2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b="1" dirty="0" smtClean="0"/>
              <a:t>Restrictive Relative Clause (cont.)</a:t>
            </a:r>
            <a:endParaRPr lang="en-US" b="1" dirty="0"/>
          </a:p>
        </p:txBody>
      </p:sp>
      <p:sp>
        <p:nvSpPr>
          <p:cNvPr id="11" name="Text Placeholder 10"/>
          <p:cNvSpPr>
            <a:spLocks noGrp="1"/>
          </p:cNvSpPr>
          <p:nvPr>
            <p:ph type="body" sz="quarter" idx="10"/>
          </p:nvPr>
        </p:nvSpPr>
        <p:spPr/>
        <p:txBody>
          <a:bodyPr>
            <a:normAutofit/>
          </a:bodyPr>
          <a:lstStyle/>
          <a:p>
            <a:pPr>
              <a:spcBef>
                <a:spcPts val="0"/>
              </a:spcBef>
              <a:spcAft>
                <a:spcPts val="1000"/>
              </a:spcAft>
            </a:pPr>
            <a:r>
              <a:rPr lang="en-US" dirty="0">
                <a:latin typeface="Merriweather Sans"/>
                <a:ea typeface="Calibri"/>
                <a:cs typeface="Times New Roman"/>
              </a:rPr>
              <a:t>Teachers </a:t>
            </a:r>
            <a:r>
              <a:rPr lang="en-US" dirty="0">
                <a:solidFill>
                  <a:srgbClr val="C0504D"/>
                </a:solidFill>
                <a:latin typeface="Merriweather Sans"/>
                <a:ea typeface="Calibri"/>
                <a:cs typeface="Times New Roman"/>
              </a:rPr>
              <a:t>who ignore their responsibilities </a:t>
            </a:r>
            <a:r>
              <a:rPr lang="en-US" dirty="0">
                <a:latin typeface="Merriweather Sans"/>
                <a:ea typeface="Calibri"/>
                <a:cs typeface="Times New Roman"/>
              </a:rPr>
              <a:t>can sometimes be let go by their administrators.</a:t>
            </a:r>
            <a:endParaRPr lang="en-US" dirty="0">
              <a:effectLst/>
              <a:latin typeface="Calibri"/>
              <a:ea typeface="Calibri"/>
              <a:cs typeface="Times New Roman"/>
            </a:endParaRPr>
          </a:p>
        </p:txBody>
      </p:sp>
      <p:sp>
        <p:nvSpPr>
          <p:cNvPr id="5" name="Circular Arrow 4"/>
          <p:cNvSpPr/>
          <p:nvPr/>
        </p:nvSpPr>
        <p:spPr>
          <a:xfrm flipH="1">
            <a:off x="1828800" y="1200150"/>
            <a:ext cx="1371600" cy="1447800"/>
          </a:xfrm>
          <a:prstGeom prst="circularArrow">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xmlns="" val="3869956891"/>
      </p:ext>
    </p:extLst>
  </p:cSld>
  <p:clrMapOvr>
    <a:masterClrMapping/>
  </p:clrMapOvr>
</p:sld>
</file>

<file path=ppt/slides/slide2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Non-Restrictive</a:t>
            </a:r>
            <a:br>
              <a:rPr lang="en-US" b="1" dirty="0" smtClean="0"/>
            </a:br>
            <a:r>
              <a:rPr lang="en-US" b="1" dirty="0" smtClean="0"/>
              <a:t>Relative </a:t>
            </a:r>
            <a:r>
              <a:rPr lang="en-US" b="1" dirty="0"/>
              <a:t>Clause</a:t>
            </a:r>
          </a:p>
        </p:txBody>
      </p:sp>
      <p:sp>
        <p:nvSpPr>
          <p:cNvPr id="3" name="Content Placeholder 2"/>
          <p:cNvSpPr>
            <a:spLocks noGrp="1"/>
          </p:cNvSpPr>
          <p:nvPr>
            <p:ph idx="1"/>
          </p:nvPr>
        </p:nvSpPr>
        <p:spPr/>
        <p:txBody>
          <a:bodyPr>
            <a:normAutofit/>
          </a:bodyPr>
          <a:lstStyle/>
          <a:p>
            <a:r>
              <a:rPr lang="en-US" dirty="0"/>
              <a:t>Does not limit its description—it applies to all the people or things it modifies</a:t>
            </a:r>
          </a:p>
        </p:txBody>
      </p:sp>
    </p:spTree>
    <p:extLst>
      <p:ext uri="{BB962C8B-B14F-4D97-AF65-F5344CB8AC3E}">
        <p14:creationId xmlns:p14="http://schemas.microsoft.com/office/powerpoint/2010/main" xmlns="" val="3321260578"/>
      </p:ext>
    </p:extLst>
  </p:cSld>
  <p:clrMapOvr>
    <a:masterClrMapping/>
  </p:clrMapOvr>
</p:sld>
</file>

<file path=ppt/slides/slide2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b="1" dirty="0" smtClean="0"/>
              <a:t>Non-Restrictive</a:t>
            </a:r>
            <a:br>
              <a:rPr lang="en-US" b="1" dirty="0" smtClean="0"/>
            </a:br>
            <a:r>
              <a:rPr lang="en-US" b="1" dirty="0" smtClean="0"/>
              <a:t>Relative Clause (cont.)</a:t>
            </a:r>
            <a:endParaRPr lang="en-US" b="1" dirty="0"/>
          </a:p>
        </p:txBody>
      </p:sp>
      <p:sp>
        <p:nvSpPr>
          <p:cNvPr id="11" name="Text Placeholder 10"/>
          <p:cNvSpPr>
            <a:spLocks noGrp="1"/>
          </p:cNvSpPr>
          <p:nvPr>
            <p:ph type="body" sz="quarter" idx="10"/>
          </p:nvPr>
        </p:nvSpPr>
        <p:spPr>
          <a:xfrm>
            <a:off x="457200" y="1733550"/>
            <a:ext cx="8229600" cy="3276600"/>
          </a:xfrm>
        </p:spPr>
        <p:txBody>
          <a:bodyPr>
            <a:normAutofit/>
          </a:bodyPr>
          <a:lstStyle/>
          <a:p>
            <a:r>
              <a:rPr lang="en-US" dirty="0"/>
              <a:t>Teachers, </a:t>
            </a:r>
            <a:r>
              <a:rPr lang="en-US" dirty="0">
                <a:solidFill>
                  <a:schemeClr val="accent2"/>
                </a:solidFill>
              </a:rPr>
              <a:t>who ignore their responsibilities, </a:t>
            </a:r>
            <a:r>
              <a:rPr lang="en-US" dirty="0"/>
              <a:t>can sometimes be let go by their administrators.</a:t>
            </a:r>
          </a:p>
        </p:txBody>
      </p:sp>
      <p:sp>
        <p:nvSpPr>
          <p:cNvPr id="5" name="Circular Arrow 4"/>
          <p:cNvSpPr/>
          <p:nvPr/>
        </p:nvSpPr>
        <p:spPr>
          <a:xfrm flipH="1">
            <a:off x="1524000" y="1352550"/>
            <a:ext cx="1772653" cy="1295400"/>
          </a:xfrm>
          <a:prstGeom prst="circularArrow">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xmlns="" val="1609251503"/>
      </p:ext>
    </p:extLst>
  </p:cSld>
  <p:clrMapOvr>
    <a:masterClrMapping/>
  </p:clrMapOvr>
</p:sld>
</file>

<file path=ppt/slides/slide2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1581710506"/>
      </p:ext>
    </p:extLst>
  </p:cSld>
  <p:clrMapOvr>
    <a:masterClrMapping/>
  </p:clrMapOvr>
</p:sld>
</file>

<file path=ppt/slides/slide2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On the Way Home</a:t>
            </a:r>
            <a:endParaRPr lang="en-US" dirty="0"/>
          </a:p>
        </p:txBody>
      </p:sp>
      <p:sp>
        <p:nvSpPr>
          <p:cNvPr id="3" name="Subtitle 2"/>
          <p:cNvSpPr>
            <a:spLocks noGrp="1"/>
          </p:cNvSpPr>
          <p:nvPr>
            <p:ph type="subTitle" idx="1"/>
          </p:nvPr>
        </p:nvSpPr>
        <p:spPr/>
        <p:txBody>
          <a:bodyPr/>
          <a:lstStyle/>
          <a:p>
            <a:r>
              <a:rPr lang="en-US" dirty="0" smtClean="0"/>
              <a:t>LESSON 6</a:t>
            </a:r>
            <a:endParaRPr lang="en-US" dirty="0"/>
          </a:p>
        </p:txBody>
      </p:sp>
    </p:spTree>
    <p:extLst>
      <p:ext uri="{BB962C8B-B14F-4D97-AF65-F5344CB8AC3E}">
        <p14:creationId xmlns:p14="http://schemas.microsoft.com/office/powerpoint/2010/main" xmlns="" val="380589658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Revise for Clarity (cont.)</a:t>
            </a:r>
          </a:p>
        </p:txBody>
      </p:sp>
      <p:sp>
        <p:nvSpPr>
          <p:cNvPr id="3" name="Content Placeholder 2"/>
          <p:cNvSpPr>
            <a:spLocks noGrp="1"/>
          </p:cNvSpPr>
          <p:nvPr>
            <p:ph idx="1"/>
          </p:nvPr>
        </p:nvSpPr>
        <p:spPr/>
        <p:txBody>
          <a:bodyPr>
            <a:normAutofit/>
          </a:bodyPr>
          <a:lstStyle/>
          <a:p>
            <a:r>
              <a:rPr lang="en-US" dirty="0"/>
              <a:t>Are there any inconsistencies?</a:t>
            </a:r>
          </a:p>
          <a:p>
            <a:r>
              <a:rPr lang="en-US" dirty="0"/>
              <a:t>Any gaps in the narrative? </a:t>
            </a:r>
          </a:p>
          <a:p>
            <a:r>
              <a:rPr lang="en-US" dirty="0"/>
              <a:t>Any unexplained events? </a:t>
            </a:r>
          </a:p>
        </p:txBody>
      </p:sp>
    </p:spTree>
    <p:extLst>
      <p:ext uri="{BB962C8B-B14F-4D97-AF65-F5344CB8AC3E}">
        <p14:creationId xmlns:p14="http://schemas.microsoft.com/office/powerpoint/2010/main" xmlns="" val="1684977239"/>
      </p:ext>
    </p:extLst>
  </p:cSld>
  <p:clrMapOvr>
    <a:masterClrMapping/>
  </p:clrMapOvr>
</p:sld>
</file>

<file path=ppt/slides/slide2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Part 1: Research</a:t>
            </a:r>
          </a:p>
        </p:txBody>
      </p:sp>
      <p:sp>
        <p:nvSpPr>
          <p:cNvPr id="3" name="Content Placeholder 2"/>
          <p:cNvSpPr>
            <a:spLocks noGrp="1"/>
          </p:cNvSpPr>
          <p:nvPr>
            <p:ph idx="1"/>
          </p:nvPr>
        </p:nvSpPr>
        <p:spPr/>
        <p:txBody>
          <a:bodyPr>
            <a:normAutofit/>
          </a:bodyPr>
          <a:lstStyle/>
          <a:p>
            <a:r>
              <a:rPr lang="en-US" dirty="0"/>
              <a:t>Matthew 14:14–21</a:t>
            </a:r>
          </a:p>
          <a:p>
            <a:r>
              <a:rPr lang="en-US" dirty="0"/>
              <a:t>Mark 6:34–44</a:t>
            </a:r>
          </a:p>
          <a:p>
            <a:r>
              <a:rPr lang="en-US" dirty="0"/>
              <a:t>Luke 9:11–17</a:t>
            </a:r>
          </a:p>
          <a:p>
            <a:r>
              <a:rPr lang="en-US" dirty="0"/>
              <a:t>John 6:1–13</a:t>
            </a:r>
          </a:p>
        </p:txBody>
      </p:sp>
    </p:spTree>
    <p:extLst>
      <p:ext uri="{BB962C8B-B14F-4D97-AF65-F5344CB8AC3E}">
        <p14:creationId xmlns:p14="http://schemas.microsoft.com/office/powerpoint/2010/main" xmlns="" val="1617543268"/>
      </p:ext>
    </p:extLst>
  </p:cSld>
  <p:clrMapOvr>
    <a:masterClrMapping/>
  </p:clrMapOvr>
</p:sld>
</file>

<file path=ppt/slides/slide2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idx="1"/>
          </p:nvPr>
        </p:nvSpPr>
        <p:spPr/>
        <p:txBody>
          <a:bodyPr/>
          <a:lstStyle/>
          <a:p>
            <a:r>
              <a:rPr lang="en-US" sz="4400" dirty="0" smtClean="0"/>
              <a:t>“Research </a:t>
            </a:r>
            <a:r>
              <a:rPr lang="en-US" sz="4400" dirty="0"/>
              <a:t>is formalized curiosity. It is poking and prying with a purpose</a:t>
            </a:r>
            <a:r>
              <a:rPr lang="en-US" sz="4400" dirty="0" smtClean="0"/>
              <a:t>.”</a:t>
            </a:r>
            <a:endParaRPr lang="en-US" sz="4400" dirty="0"/>
          </a:p>
        </p:txBody>
      </p:sp>
      <p:sp>
        <p:nvSpPr>
          <p:cNvPr id="5" name="Content Placeholder 4"/>
          <p:cNvSpPr>
            <a:spLocks noGrp="1"/>
          </p:cNvSpPr>
          <p:nvPr>
            <p:ph idx="10"/>
          </p:nvPr>
        </p:nvSpPr>
        <p:spPr>
          <a:xfrm>
            <a:off x="2667000" y="4019550"/>
            <a:ext cx="5562600" cy="685800"/>
          </a:xfrm>
        </p:spPr>
        <p:txBody>
          <a:bodyPr>
            <a:normAutofit/>
          </a:bodyPr>
          <a:lstStyle/>
          <a:p>
            <a:r>
              <a:rPr lang="en-US" dirty="0">
                <a:solidFill>
                  <a:srgbClr val="F6F1E6"/>
                </a:solidFill>
              </a:rPr>
              <a:t>—Zora Neale </a:t>
            </a:r>
            <a:r>
              <a:rPr lang="en-US" dirty="0" smtClean="0">
                <a:solidFill>
                  <a:srgbClr val="F6F1E6"/>
                </a:solidFill>
              </a:rPr>
              <a:t>Hurston</a:t>
            </a:r>
            <a:endParaRPr lang="en-US" dirty="0">
              <a:solidFill>
                <a:srgbClr val="F6F1E6"/>
              </a:solidFill>
            </a:endParaRPr>
          </a:p>
        </p:txBody>
      </p:sp>
    </p:spTree>
    <p:extLst>
      <p:ext uri="{BB962C8B-B14F-4D97-AF65-F5344CB8AC3E}">
        <p14:creationId xmlns:p14="http://schemas.microsoft.com/office/powerpoint/2010/main" xmlns="" val="897048166"/>
      </p:ext>
    </p:extLst>
  </p:cSld>
  <p:clrMapOvr>
    <a:masterClrMapping/>
  </p:clrMapOvr>
</p:sld>
</file>

<file path=ppt/slides/slide2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Part 2: Rough</a:t>
            </a:r>
          </a:p>
        </p:txBody>
      </p:sp>
      <p:sp>
        <p:nvSpPr>
          <p:cNvPr id="3" name="Content Placeholder 2"/>
          <p:cNvSpPr>
            <a:spLocks noGrp="1"/>
          </p:cNvSpPr>
          <p:nvPr>
            <p:ph idx="1"/>
          </p:nvPr>
        </p:nvSpPr>
        <p:spPr/>
        <p:txBody>
          <a:bodyPr>
            <a:normAutofit/>
          </a:bodyPr>
          <a:lstStyle/>
          <a:p>
            <a:r>
              <a:rPr lang="en-US" dirty="0"/>
              <a:t>Get </a:t>
            </a:r>
            <a:r>
              <a:rPr lang="en-US" dirty="0" smtClean="0"/>
              <a:t>the outline </a:t>
            </a:r>
            <a:r>
              <a:rPr lang="en-US" dirty="0"/>
              <a:t>down first, and then decide how the boy will share it with the reader.</a:t>
            </a:r>
          </a:p>
        </p:txBody>
      </p:sp>
    </p:spTree>
    <p:extLst>
      <p:ext uri="{BB962C8B-B14F-4D97-AF65-F5344CB8AC3E}">
        <p14:creationId xmlns:p14="http://schemas.microsoft.com/office/powerpoint/2010/main" xmlns="" val="193031704"/>
      </p:ext>
    </p:extLst>
  </p:cSld>
  <p:clrMapOvr>
    <a:masterClrMapping/>
  </p:clrMapOvr>
</p:sld>
</file>

<file path=ppt/slides/slide2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Hyperbole </a:t>
            </a:r>
            <a:endParaRPr lang="en-US" b="1" dirty="0"/>
          </a:p>
        </p:txBody>
      </p:sp>
      <p:sp>
        <p:nvSpPr>
          <p:cNvPr id="3" name="Content Placeholder 2"/>
          <p:cNvSpPr>
            <a:spLocks noGrp="1"/>
          </p:cNvSpPr>
          <p:nvPr>
            <p:ph idx="1"/>
          </p:nvPr>
        </p:nvSpPr>
        <p:spPr/>
        <p:txBody>
          <a:bodyPr>
            <a:normAutofit/>
          </a:bodyPr>
          <a:lstStyle/>
          <a:p>
            <a:r>
              <a:rPr lang="en-US" dirty="0"/>
              <a:t>Exaggeration used to emphasize and implied truth</a:t>
            </a:r>
          </a:p>
        </p:txBody>
      </p:sp>
    </p:spTree>
    <p:extLst>
      <p:ext uri="{BB962C8B-B14F-4D97-AF65-F5344CB8AC3E}">
        <p14:creationId xmlns:p14="http://schemas.microsoft.com/office/powerpoint/2010/main" xmlns="" val="785821469"/>
      </p:ext>
    </p:extLst>
  </p:cSld>
  <p:clrMapOvr>
    <a:masterClrMapping/>
  </p:clrMapOvr>
</p:sld>
</file>

<file path=ppt/slides/slide2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038350"/>
            <a:ext cx="8229600" cy="1066800"/>
          </a:xfrm>
        </p:spPr>
        <p:txBody>
          <a:bodyPr/>
          <a:lstStyle/>
          <a:p>
            <a:r>
              <a:rPr lang="en-US" b="1" dirty="0"/>
              <a:t>Part 3: Write</a:t>
            </a:r>
          </a:p>
        </p:txBody>
      </p:sp>
    </p:spTree>
    <p:extLst>
      <p:ext uri="{BB962C8B-B14F-4D97-AF65-F5344CB8AC3E}">
        <p14:creationId xmlns:p14="http://schemas.microsoft.com/office/powerpoint/2010/main" xmlns="" val="1302334703"/>
      </p:ext>
    </p:extLst>
  </p:cSld>
  <p:clrMapOvr>
    <a:masterClrMapping/>
  </p:clrMapOvr>
</p:sld>
</file>

<file path=ppt/slides/slide2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idx="1"/>
          </p:nvPr>
        </p:nvSpPr>
        <p:spPr/>
        <p:txBody>
          <a:bodyPr/>
          <a:lstStyle/>
          <a:p>
            <a:r>
              <a:rPr lang="en-US" sz="3600" dirty="0" smtClean="0"/>
              <a:t>“Creation</a:t>
            </a:r>
            <a:r>
              <a:rPr lang="en-US" sz="3600" dirty="0"/>
              <a:t>, even when it is a mere outpouring from the heart, wishes to find a public. By definition, creation is sociable</a:t>
            </a:r>
            <a:r>
              <a:rPr lang="en-US" sz="3600" dirty="0" smtClean="0"/>
              <a:t>.”</a:t>
            </a:r>
            <a:endParaRPr lang="en-US" sz="3600" dirty="0"/>
          </a:p>
        </p:txBody>
      </p:sp>
      <p:sp>
        <p:nvSpPr>
          <p:cNvPr id="5" name="Content Placeholder 4"/>
          <p:cNvSpPr>
            <a:spLocks noGrp="1"/>
          </p:cNvSpPr>
          <p:nvPr>
            <p:ph idx="10"/>
          </p:nvPr>
        </p:nvSpPr>
        <p:spPr>
          <a:xfrm>
            <a:off x="2667000" y="4019550"/>
            <a:ext cx="5562600" cy="685800"/>
          </a:xfrm>
        </p:spPr>
        <p:txBody>
          <a:bodyPr>
            <a:normAutofit/>
          </a:bodyPr>
          <a:lstStyle/>
          <a:p>
            <a:r>
              <a:rPr lang="en-US" dirty="0">
                <a:solidFill>
                  <a:srgbClr val="F6F1E6"/>
                </a:solidFill>
              </a:rPr>
              <a:t>—Lu </a:t>
            </a:r>
            <a:r>
              <a:rPr lang="en-US" dirty="0" err="1">
                <a:solidFill>
                  <a:srgbClr val="F6F1E6"/>
                </a:solidFill>
              </a:rPr>
              <a:t>Xun</a:t>
            </a:r>
            <a:endParaRPr lang="en-US" dirty="0">
              <a:solidFill>
                <a:srgbClr val="F6F1E6"/>
              </a:solidFill>
            </a:endParaRPr>
          </a:p>
        </p:txBody>
      </p:sp>
    </p:spTree>
    <p:extLst>
      <p:ext uri="{BB962C8B-B14F-4D97-AF65-F5344CB8AC3E}">
        <p14:creationId xmlns:p14="http://schemas.microsoft.com/office/powerpoint/2010/main" xmlns="" val="1457488026"/>
      </p:ext>
    </p:extLst>
  </p:cSld>
  <p:clrMapOvr>
    <a:masterClrMapping/>
  </p:clrMapOvr>
</p:sld>
</file>

<file path=ppt/slides/slide2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Part 4: Apply</a:t>
            </a:r>
          </a:p>
        </p:txBody>
      </p:sp>
      <p:sp>
        <p:nvSpPr>
          <p:cNvPr id="3" name="Content Placeholder 2"/>
          <p:cNvSpPr>
            <a:spLocks noGrp="1"/>
          </p:cNvSpPr>
          <p:nvPr>
            <p:ph idx="1"/>
          </p:nvPr>
        </p:nvSpPr>
        <p:spPr/>
        <p:txBody>
          <a:bodyPr>
            <a:normAutofit/>
          </a:bodyPr>
          <a:lstStyle/>
          <a:p>
            <a:r>
              <a:rPr lang="en-US" dirty="0"/>
              <a:t>In this lesson’s passages, we read of Christ’s great compassion for others, an example we can follow only by God’s </a:t>
            </a:r>
            <a:r>
              <a:rPr lang="en-US" dirty="0" smtClean="0"/>
              <a:t>grace</a:t>
            </a:r>
            <a:endParaRPr lang="en-US" dirty="0"/>
          </a:p>
        </p:txBody>
      </p:sp>
    </p:spTree>
    <p:extLst>
      <p:ext uri="{BB962C8B-B14F-4D97-AF65-F5344CB8AC3E}">
        <p14:creationId xmlns:p14="http://schemas.microsoft.com/office/powerpoint/2010/main" xmlns="" val="501550949"/>
      </p:ext>
    </p:extLst>
  </p:cSld>
  <p:clrMapOvr>
    <a:masterClrMapping/>
  </p:clrMapOvr>
</p:sld>
</file>

<file path=ppt/slides/slide2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Part 4: Apply (cont.)</a:t>
            </a:r>
          </a:p>
        </p:txBody>
      </p:sp>
      <p:sp>
        <p:nvSpPr>
          <p:cNvPr id="3" name="Content Placeholder 2"/>
          <p:cNvSpPr>
            <a:spLocks noGrp="1"/>
          </p:cNvSpPr>
          <p:nvPr>
            <p:ph idx="1"/>
          </p:nvPr>
        </p:nvSpPr>
        <p:spPr/>
        <p:txBody>
          <a:bodyPr>
            <a:normAutofit/>
          </a:bodyPr>
          <a:lstStyle/>
          <a:p>
            <a:r>
              <a:rPr lang="en-US" dirty="0"/>
              <a:t>Christ felt compassion for others</a:t>
            </a:r>
          </a:p>
          <a:p>
            <a:r>
              <a:rPr lang="en-US" dirty="0"/>
              <a:t>He showed love even when facing sorrow</a:t>
            </a:r>
          </a:p>
          <a:p>
            <a:pPr lvl="1"/>
            <a:r>
              <a:rPr lang="en-US" dirty="0"/>
              <a:t>Matthew 14:12–14</a:t>
            </a:r>
          </a:p>
        </p:txBody>
      </p:sp>
    </p:spTree>
    <p:extLst>
      <p:ext uri="{BB962C8B-B14F-4D97-AF65-F5344CB8AC3E}">
        <p14:creationId xmlns:p14="http://schemas.microsoft.com/office/powerpoint/2010/main" xmlns="" val="1567790795"/>
      </p:ext>
    </p:extLst>
  </p:cSld>
  <p:clrMapOvr>
    <a:masterClrMapping/>
  </p:clrMapOvr>
</p:sld>
</file>

<file path=ppt/slides/slide2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Part 4: Apply (cont.)</a:t>
            </a:r>
          </a:p>
        </p:txBody>
      </p:sp>
      <p:sp>
        <p:nvSpPr>
          <p:cNvPr id="3" name="Content Placeholder 2"/>
          <p:cNvSpPr>
            <a:spLocks noGrp="1"/>
          </p:cNvSpPr>
          <p:nvPr>
            <p:ph idx="1"/>
          </p:nvPr>
        </p:nvSpPr>
        <p:spPr/>
        <p:txBody>
          <a:bodyPr>
            <a:normAutofit/>
          </a:bodyPr>
          <a:lstStyle/>
          <a:p>
            <a:r>
              <a:rPr lang="en-US" dirty="0"/>
              <a:t>If we love Christ, we should follow His example and share truth with His people</a:t>
            </a:r>
          </a:p>
          <a:p>
            <a:r>
              <a:rPr lang="en-US" dirty="0"/>
              <a:t>We must feed His sheep</a:t>
            </a:r>
          </a:p>
          <a:p>
            <a:pPr lvl="1"/>
            <a:r>
              <a:rPr lang="en-US" dirty="0"/>
              <a:t>John 21:15–19</a:t>
            </a:r>
          </a:p>
        </p:txBody>
      </p:sp>
    </p:spTree>
    <p:extLst>
      <p:ext uri="{BB962C8B-B14F-4D97-AF65-F5344CB8AC3E}">
        <p14:creationId xmlns:p14="http://schemas.microsoft.com/office/powerpoint/2010/main" xmlns="" val="2683787017"/>
      </p:ext>
    </p:extLst>
  </p:cSld>
  <p:clrMapOvr>
    <a:masterClrMapping/>
  </p:clrMapOvr>
</p:sld>
</file>

<file path=ppt/slides/slide2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Part 4: Apply (cont.)</a:t>
            </a:r>
          </a:p>
        </p:txBody>
      </p:sp>
      <p:sp>
        <p:nvSpPr>
          <p:cNvPr id="3" name="Content Placeholder 2"/>
          <p:cNvSpPr>
            <a:spLocks noGrp="1"/>
          </p:cNvSpPr>
          <p:nvPr>
            <p:ph idx="1"/>
          </p:nvPr>
        </p:nvSpPr>
        <p:spPr/>
        <p:txBody>
          <a:bodyPr>
            <a:normAutofit/>
          </a:bodyPr>
          <a:lstStyle/>
          <a:p>
            <a:r>
              <a:rPr lang="en-US" dirty="0"/>
              <a:t>God doesn’t need a super-Christian to serve Him</a:t>
            </a:r>
          </a:p>
          <a:p>
            <a:r>
              <a:rPr lang="en-US" dirty="0"/>
              <a:t>He will use anyone He chooses, including a person like Peter</a:t>
            </a:r>
          </a:p>
          <a:p>
            <a:pPr lvl="1"/>
            <a:r>
              <a:rPr lang="en-US" dirty="0"/>
              <a:t>Acts 10:9–20</a:t>
            </a:r>
          </a:p>
          <a:p>
            <a:pPr lvl="1"/>
            <a:r>
              <a:rPr lang="en-US" dirty="0"/>
              <a:t>Galatians 2:11–14</a:t>
            </a:r>
          </a:p>
        </p:txBody>
      </p:sp>
    </p:spTree>
    <p:extLst>
      <p:ext uri="{BB962C8B-B14F-4D97-AF65-F5344CB8AC3E}">
        <p14:creationId xmlns:p14="http://schemas.microsoft.com/office/powerpoint/2010/main" xmlns="" val="275485836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Revise for Clarity (cont.)</a:t>
            </a:r>
          </a:p>
        </p:txBody>
      </p:sp>
      <p:sp>
        <p:nvSpPr>
          <p:cNvPr id="3" name="Content Placeholder 2"/>
          <p:cNvSpPr>
            <a:spLocks noGrp="1"/>
          </p:cNvSpPr>
          <p:nvPr>
            <p:ph idx="1"/>
          </p:nvPr>
        </p:nvSpPr>
        <p:spPr/>
        <p:txBody>
          <a:bodyPr>
            <a:normAutofit/>
          </a:bodyPr>
          <a:lstStyle/>
          <a:p>
            <a:r>
              <a:rPr lang="en-US" dirty="0"/>
              <a:t>Is your work free of grammar, punctuation, and spelling errors? </a:t>
            </a:r>
          </a:p>
        </p:txBody>
      </p:sp>
    </p:spTree>
    <p:extLst>
      <p:ext uri="{BB962C8B-B14F-4D97-AF65-F5344CB8AC3E}">
        <p14:creationId xmlns:p14="http://schemas.microsoft.com/office/powerpoint/2010/main" xmlns="" val="685574961"/>
      </p:ext>
    </p:extLst>
  </p:cSld>
  <p:clrMapOvr>
    <a:masterClrMapping/>
  </p:clrMapOvr>
</p:sld>
</file>

<file path=ppt/slides/slide2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038350"/>
            <a:ext cx="8229600" cy="1066800"/>
          </a:xfrm>
        </p:spPr>
        <p:txBody>
          <a:bodyPr/>
          <a:lstStyle/>
          <a:p>
            <a:r>
              <a:rPr lang="en-US" b="1" dirty="0"/>
              <a:t>Part 5: Revise</a:t>
            </a:r>
          </a:p>
        </p:txBody>
      </p:sp>
    </p:spTree>
    <p:extLst>
      <p:ext uri="{BB962C8B-B14F-4D97-AF65-F5344CB8AC3E}">
        <p14:creationId xmlns:p14="http://schemas.microsoft.com/office/powerpoint/2010/main" xmlns="" val="720595062"/>
      </p:ext>
    </p:extLst>
  </p:cSld>
  <p:clrMapOvr>
    <a:masterClrMapping/>
  </p:clrMapOvr>
</p:sld>
</file>

<file path=ppt/slides/slide2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Absolutes</a:t>
            </a:r>
          </a:p>
        </p:txBody>
      </p:sp>
      <p:sp>
        <p:nvSpPr>
          <p:cNvPr id="3" name="Content Placeholder 2"/>
          <p:cNvSpPr>
            <a:spLocks noGrp="1"/>
          </p:cNvSpPr>
          <p:nvPr>
            <p:ph idx="1"/>
          </p:nvPr>
        </p:nvSpPr>
        <p:spPr/>
        <p:txBody>
          <a:bodyPr>
            <a:normAutofit/>
          </a:bodyPr>
          <a:lstStyle/>
          <a:p>
            <a:r>
              <a:rPr lang="en-US" dirty="0"/>
              <a:t>A phrase in a sentence that is constructed like a </a:t>
            </a:r>
            <a:r>
              <a:rPr lang="en-US" i="1" dirty="0"/>
              <a:t>be</a:t>
            </a:r>
            <a:r>
              <a:rPr lang="en-US" dirty="0"/>
              <a:t>-verb sentence, but does not actually have a </a:t>
            </a:r>
            <a:r>
              <a:rPr lang="en-US" i="1" dirty="0" smtClean="0"/>
              <a:t>be</a:t>
            </a:r>
            <a:r>
              <a:rPr lang="en-US" dirty="0"/>
              <a:t>-</a:t>
            </a:r>
            <a:r>
              <a:rPr lang="en-US" dirty="0" smtClean="0"/>
              <a:t>verb</a:t>
            </a:r>
            <a:endParaRPr lang="en-US" dirty="0"/>
          </a:p>
        </p:txBody>
      </p:sp>
    </p:spTree>
    <p:extLst>
      <p:ext uri="{BB962C8B-B14F-4D97-AF65-F5344CB8AC3E}">
        <p14:creationId xmlns:p14="http://schemas.microsoft.com/office/powerpoint/2010/main" xmlns="" val="4200781509"/>
      </p:ext>
    </p:extLst>
  </p:cSld>
  <p:clrMapOvr>
    <a:masterClrMapping/>
  </p:clrMapOvr>
</p:sld>
</file>

<file path=ppt/slides/slide2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b="1" dirty="0"/>
              <a:t>Sentence with </a:t>
            </a:r>
            <a:r>
              <a:rPr lang="en-US" b="1" i="1" dirty="0" smtClean="0"/>
              <a:t>Be</a:t>
            </a:r>
            <a:r>
              <a:rPr lang="en-US" b="1" dirty="0"/>
              <a:t>-</a:t>
            </a:r>
            <a:r>
              <a:rPr lang="en-US" b="1" dirty="0" smtClean="0"/>
              <a:t>Verb</a:t>
            </a:r>
            <a:endParaRPr lang="en-US" b="1" dirty="0"/>
          </a:p>
        </p:txBody>
      </p:sp>
      <p:sp>
        <p:nvSpPr>
          <p:cNvPr id="11" name="Text Placeholder 10"/>
          <p:cNvSpPr>
            <a:spLocks noGrp="1"/>
          </p:cNvSpPr>
          <p:nvPr>
            <p:ph type="body" sz="quarter" idx="10"/>
          </p:nvPr>
        </p:nvSpPr>
        <p:spPr/>
        <p:txBody>
          <a:bodyPr>
            <a:normAutofit/>
          </a:bodyPr>
          <a:lstStyle/>
          <a:p>
            <a:pPr>
              <a:spcBef>
                <a:spcPts val="0"/>
              </a:spcBef>
              <a:spcAft>
                <a:spcPts val="1000"/>
              </a:spcAft>
            </a:pPr>
            <a:r>
              <a:rPr lang="en-US" dirty="0">
                <a:latin typeface="Merriweather Sans"/>
                <a:ea typeface="Calibri"/>
                <a:cs typeface="Times New Roman"/>
              </a:rPr>
              <a:t>Clara sat on the edge of the dock. Her feet </a:t>
            </a:r>
            <a:r>
              <a:rPr lang="en-US" dirty="0">
                <a:solidFill>
                  <a:srgbClr val="C0504D"/>
                </a:solidFill>
                <a:latin typeface="Merriweather Sans"/>
                <a:ea typeface="Calibri"/>
                <a:cs typeface="Times New Roman"/>
              </a:rPr>
              <a:t>were</a:t>
            </a:r>
            <a:r>
              <a:rPr lang="en-US" dirty="0">
                <a:latin typeface="Merriweather Sans"/>
                <a:ea typeface="Calibri"/>
                <a:cs typeface="Times New Roman"/>
              </a:rPr>
              <a:t> swinging just over the surface of the water. </a:t>
            </a:r>
            <a:endParaRPr lang="en-US" dirty="0">
              <a:effectLst/>
              <a:latin typeface="Calibri"/>
              <a:ea typeface="Calibri"/>
              <a:cs typeface="Times New Roman"/>
            </a:endParaRPr>
          </a:p>
        </p:txBody>
      </p:sp>
    </p:spTree>
    <p:extLst>
      <p:ext uri="{BB962C8B-B14F-4D97-AF65-F5344CB8AC3E}">
        <p14:creationId xmlns:p14="http://schemas.microsoft.com/office/powerpoint/2010/main" xmlns="" val="3913246909"/>
      </p:ext>
    </p:extLst>
  </p:cSld>
  <p:clrMapOvr>
    <a:masterClrMapping/>
  </p:clrMapOvr>
</p:sld>
</file>

<file path=ppt/slides/slide2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b="1" dirty="0"/>
              <a:t>Sentence with Absolute</a:t>
            </a:r>
          </a:p>
        </p:txBody>
      </p:sp>
      <p:sp>
        <p:nvSpPr>
          <p:cNvPr id="11" name="Text Placeholder 10"/>
          <p:cNvSpPr>
            <a:spLocks noGrp="1"/>
          </p:cNvSpPr>
          <p:nvPr>
            <p:ph type="body" sz="quarter" idx="10"/>
          </p:nvPr>
        </p:nvSpPr>
        <p:spPr/>
        <p:txBody>
          <a:bodyPr>
            <a:normAutofit/>
          </a:bodyPr>
          <a:lstStyle/>
          <a:p>
            <a:pPr>
              <a:spcBef>
                <a:spcPts val="0"/>
              </a:spcBef>
              <a:spcAft>
                <a:spcPts val="1000"/>
              </a:spcAft>
            </a:pPr>
            <a:r>
              <a:rPr lang="en-US" dirty="0">
                <a:latin typeface="Merriweather Sans"/>
                <a:ea typeface="Calibri"/>
                <a:cs typeface="Times New Roman"/>
              </a:rPr>
              <a:t>Clara sat on the edge of the dock, </a:t>
            </a:r>
            <a:r>
              <a:rPr lang="en-US" dirty="0">
                <a:solidFill>
                  <a:srgbClr val="C0504D"/>
                </a:solidFill>
                <a:latin typeface="Merriweather Sans"/>
                <a:ea typeface="Calibri"/>
                <a:cs typeface="Times New Roman"/>
              </a:rPr>
              <a:t>her feet swinging just over the surface of the water. </a:t>
            </a:r>
            <a:endParaRPr lang="en-US" dirty="0">
              <a:effectLst/>
              <a:latin typeface="Calibri"/>
              <a:ea typeface="Calibri"/>
              <a:cs typeface="Times New Roman"/>
            </a:endParaRPr>
          </a:p>
        </p:txBody>
      </p:sp>
    </p:spTree>
    <p:extLst>
      <p:ext uri="{BB962C8B-B14F-4D97-AF65-F5344CB8AC3E}">
        <p14:creationId xmlns:p14="http://schemas.microsoft.com/office/powerpoint/2010/main" xmlns="" val="1306695936"/>
      </p:ext>
    </p:extLst>
  </p:cSld>
  <p:clrMapOvr>
    <a:masterClrMapping/>
  </p:clrMapOvr>
</p:sld>
</file>

<file path=ppt/slides/slide2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b="1" dirty="0"/>
              <a:t>Sentence with </a:t>
            </a:r>
            <a:r>
              <a:rPr lang="en-US" b="1" i="1" dirty="0" smtClean="0"/>
              <a:t>Be</a:t>
            </a:r>
            <a:r>
              <a:rPr lang="en-US" b="1" dirty="0"/>
              <a:t>-</a:t>
            </a:r>
            <a:r>
              <a:rPr lang="en-US" b="1" dirty="0" smtClean="0"/>
              <a:t>Verb</a:t>
            </a:r>
            <a:endParaRPr lang="en-US" b="1" dirty="0"/>
          </a:p>
        </p:txBody>
      </p:sp>
      <p:sp>
        <p:nvSpPr>
          <p:cNvPr id="11" name="Text Placeholder 10"/>
          <p:cNvSpPr>
            <a:spLocks noGrp="1"/>
          </p:cNvSpPr>
          <p:nvPr>
            <p:ph type="body" sz="quarter" idx="10"/>
          </p:nvPr>
        </p:nvSpPr>
        <p:spPr/>
        <p:txBody>
          <a:bodyPr>
            <a:normAutofit/>
          </a:bodyPr>
          <a:lstStyle/>
          <a:p>
            <a:pPr>
              <a:spcBef>
                <a:spcPts val="0"/>
              </a:spcBef>
              <a:spcAft>
                <a:spcPts val="1000"/>
              </a:spcAft>
            </a:pPr>
            <a:r>
              <a:rPr lang="en-US" dirty="0" err="1">
                <a:latin typeface="Merriweather Sans"/>
                <a:ea typeface="Calibri"/>
                <a:cs typeface="Times New Roman"/>
              </a:rPr>
              <a:t>Sevin</a:t>
            </a:r>
            <a:r>
              <a:rPr lang="en-US" dirty="0">
                <a:latin typeface="Merriweather Sans"/>
                <a:ea typeface="Calibri"/>
                <a:cs typeface="Times New Roman"/>
              </a:rPr>
              <a:t> slowly raised his bow. </a:t>
            </a:r>
            <a:r>
              <a:rPr lang="en-US" dirty="0" err="1">
                <a:latin typeface="Merriweather Sans"/>
                <a:ea typeface="Calibri"/>
                <a:cs typeface="Times New Roman"/>
              </a:rPr>
              <a:t>Sevin’s</a:t>
            </a:r>
            <a:r>
              <a:rPr lang="en-US" dirty="0">
                <a:latin typeface="Merriweather Sans"/>
                <a:ea typeface="Calibri"/>
                <a:cs typeface="Times New Roman"/>
              </a:rPr>
              <a:t> eyes </a:t>
            </a:r>
            <a:r>
              <a:rPr lang="en-US" dirty="0">
                <a:solidFill>
                  <a:srgbClr val="C0504D"/>
                </a:solidFill>
                <a:latin typeface="Merriweather Sans"/>
                <a:ea typeface="Calibri"/>
                <a:cs typeface="Times New Roman"/>
              </a:rPr>
              <a:t>were </a:t>
            </a:r>
            <a:r>
              <a:rPr lang="en-US" dirty="0">
                <a:latin typeface="Merriweather Sans"/>
                <a:ea typeface="Calibri"/>
                <a:cs typeface="Times New Roman"/>
              </a:rPr>
              <a:t>a focused, startling, blue.</a:t>
            </a:r>
            <a:endParaRPr lang="en-US" dirty="0">
              <a:effectLst/>
              <a:latin typeface="Calibri"/>
              <a:ea typeface="Calibri"/>
              <a:cs typeface="Times New Roman"/>
            </a:endParaRPr>
          </a:p>
        </p:txBody>
      </p:sp>
    </p:spTree>
    <p:extLst>
      <p:ext uri="{BB962C8B-B14F-4D97-AF65-F5344CB8AC3E}">
        <p14:creationId xmlns:p14="http://schemas.microsoft.com/office/powerpoint/2010/main" xmlns="" val="2242953429"/>
      </p:ext>
    </p:extLst>
  </p:cSld>
  <p:clrMapOvr>
    <a:masterClrMapping/>
  </p:clrMapOvr>
</p:sld>
</file>

<file path=ppt/slides/slide2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b="1" dirty="0"/>
              <a:t>Absolutes</a:t>
            </a:r>
          </a:p>
        </p:txBody>
      </p:sp>
      <p:sp>
        <p:nvSpPr>
          <p:cNvPr id="11" name="Text Placeholder 10"/>
          <p:cNvSpPr>
            <a:spLocks noGrp="1"/>
          </p:cNvSpPr>
          <p:nvPr>
            <p:ph type="body" sz="quarter" idx="10"/>
          </p:nvPr>
        </p:nvSpPr>
        <p:spPr/>
        <p:txBody>
          <a:bodyPr>
            <a:normAutofit/>
          </a:bodyPr>
          <a:lstStyle/>
          <a:p>
            <a:pPr>
              <a:spcBef>
                <a:spcPts val="0"/>
              </a:spcBef>
              <a:spcAft>
                <a:spcPts val="1000"/>
              </a:spcAft>
            </a:pPr>
            <a:r>
              <a:rPr lang="en-US" dirty="0" err="1">
                <a:latin typeface="Merriweather Sans"/>
                <a:ea typeface="Calibri"/>
                <a:cs typeface="Times New Roman"/>
              </a:rPr>
              <a:t>Sevin</a:t>
            </a:r>
            <a:r>
              <a:rPr lang="en-US" dirty="0">
                <a:latin typeface="Merriweather Sans"/>
                <a:ea typeface="Calibri"/>
                <a:cs typeface="Times New Roman"/>
              </a:rPr>
              <a:t>, </a:t>
            </a:r>
            <a:r>
              <a:rPr lang="en-US" dirty="0">
                <a:solidFill>
                  <a:srgbClr val="C0504D"/>
                </a:solidFill>
                <a:latin typeface="Merriweather Sans"/>
                <a:ea typeface="Calibri"/>
                <a:cs typeface="Times New Roman"/>
              </a:rPr>
              <a:t>his eyes a focused, startling blue, </a:t>
            </a:r>
            <a:r>
              <a:rPr lang="en-US" dirty="0">
                <a:latin typeface="Merriweather Sans"/>
                <a:ea typeface="Calibri"/>
                <a:cs typeface="Times New Roman"/>
              </a:rPr>
              <a:t>slowly raised his bow.</a:t>
            </a:r>
            <a:endParaRPr lang="en-US" dirty="0">
              <a:effectLst/>
              <a:latin typeface="Calibri"/>
              <a:ea typeface="Calibri"/>
              <a:cs typeface="Times New Roman"/>
            </a:endParaRPr>
          </a:p>
        </p:txBody>
      </p:sp>
    </p:spTree>
    <p:extLst>
      <p:ext uri="{BB962C8B-B14F-4D97-AF65-F5344CB8AC3E}">
        <p14:creationId xmlns:p14="http://schemas.microsoft.com/office/powerpoint/2010/main" xmlns="" val="235664982"/>
      </p:ext>
    </p:extLst>
  </p:cSld>
  <p:clrMapOvr>
    <a:masterClrMapping/>
  </p:clrMapOvr>
</p:sld>
</file>

<file path=ppt/slides/slide2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Absolutes (cont.)</a:t>
            </a:r>
            <a:endParaRPr lang="en-US" b="1" dirty="0"/>
          </a:p>
        </p:txBody>
      </p:sp>
      <p:sp>
        <p:nvSpPr>
          <p:cNvPr id="3" name="Content Placeholder 2"/>
          <p:cNvSpPr>
            <a:spLocks noGrp="1"/>
          </p:cNvSpPr>
          <p:nvPr>
            <p:ph idx="1"/>
          </p:nvPr>
        </p:nvSpPr>
        <p:spPr/>
        <p:txBody>
          <a:bodyPr>
            <a:normAutofit/>
          </a:bodyPr>
          <a:lstStyle/>
          <a:p>
            <a:r>
              <a:rPr lang="en-US" dirty="0"/>
              <a:t>Absolutes can also indicate relationships</a:t>
            </a:r>
          </a:p>
        </p:txBody>
      </p:sp>
    </p:spTree>
    <p:extLst>
      <p:ext uri="{BB962C8B-B14F-4D97-AF65-F5344CB8AC3E}">
        <p14:creationId xmlns:p14="http://schemas.microsoft.com/office/powerpoint/2010/main" xmlns="" val="4192269517"/>
      </p:ext>
    </p:extLst>
  </p:cSld>
  <p:clrMapOvr>
    <a:masterClrMapping/>
  </p:clrMapOvr>
</p:sld>
</file>

<file path=ppt/slides/slide2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b="1" dirty="0"/>
              <a:t>Indicating a Relationship</a:t>
            </a:r>
          </a:p>
        </p:txBody>
      </p:sp>
      <p:sp>
        <p:nvSpPr>
          <p:cNvPr id="11" name="Text Placeholder 10"/>
          <p:cNvSpPr>
            <a:spLocks noGrp="1"/>
          </p:cNvSpPr>
          <p:nvPr>
            <p:ph type="body" sz="quarter" idx="10"/>
          </p:nvPr>
        </p:nvSpPr>
        <p:spPr/>
        <p:txBody>
          <a:bodyPr>
            <a:normAutofit/>
          </a:bodyPr>
          <a:lstStyle/>
          <a:p>
            <a:pPr>
              <a:spcBef>
                <a:spcPts val="0"/>
              </a:spcBef>
              <a:spcAft>
                <a:spcPts val="1000"/>
              </a:spcAft>
            </a:pPr>
            <a:r>
              <a:rPr lang="en-US" dirty="0">
                <a:solidFill>
                  <a:srgbClr val="C0504D"/>
                </a:solidFill>
                <a:latin typeface="Merriweather Sans"/>
                <a:ea typeface="Calibri"/>
                <a:cs typeface="Times New Roman"/>
              </a:rPr>
              <a:t>Her class portfolio finally completed,</a:t>
            </a:r>
            <a:r>
              <a:rPr lang="en-US" dirty="0">
                <a:latin typeface="Merriweather Sans"/>
                <a:ea typeface="Calibri"/>
                <a:cs typeface="Times New Roman"/>
              </a:rPr>
              <a:t> Serena could now relax.</a:t>
            </a:r>
            <a:endParaRPr lang="en-US" dirty="0">
              <a:effectLst/>
              <a:latin typeface="Calibri"/>
              <a:ea typeface="Calibri"/>
              <a:cs typeface="Times New Roman"/>
            </a:endParaRPr>
          </a:p>
        </p:txBody>
      </p:sp>
    </p:spTree>
    <p:extLst>
      <p:ext uri="{BB962C8B-B14F-4D97-AF65-F5344CB8AC3E}">
        <p14:creationId xmlns:p14="http://schemas.microsoft.com/office/powerpoint/2010/main" xmlns="" val="621246547"/>
      </p:ext>
    </p:extLst>
  </p:cSld>
  <p:clrMapOvr>
    <a:masterClrMapping/>
  </p:clrMapOvr>
</p:sld>
</file>

<file path=ppt/slides/slide2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Absolutes (cont.)</a:t>
            </a:r>
            <a:endParaRPr lang="en-US" b="1" dirty="0"/>
          </a:p>
        </p:txBody>
      </p:sp>
      <p:sp>
        <p:nvSpPr>
          <p:cNvPr id="3" name="Content Placeholder 2"/>
          <p:cNvSpPr>
            <a:spLocks noGrp="1"/>
          </p:cNvSpPr>
          <p:nvPr>
            <p:ph idx="1"/>
          </p:nvPr>
        </p:nvSpPr>
        <p:spPr/>
        <p:txBody>
          <a:bodyPr>
            <a:normAutofit/>
          </a:bodyPr>
          <a:lstStyle/>
          <a:p>
            <a:r>
              <a:rPr lang="en-US" dirty="0"/>
              <a:t>To add great detail to your stories, revise to include strings of absolutes in a single </a:t>
            </a:r>
            <a:r>
              <a:rPr lang="en-US" dirty="0" smtClean="0"/>
              <a:t>sentence</a:t>
            </a:r>
            <a:endParaRPr lang="en-US" dirty="0"/>
          </a:p>
        </p:txBody>
      </p:sp>
    </p:spTree>
    <p:extLst>
      <p:ext uri="{BB962C8B-B14F-4D97-AF65-F5344CB8AC3E}">
        <p14:creationId xmlns:p14="http://schemas.microsoft.com/office/powerpoint/2010/main" xmlns="" val="2701963739"/>
      </p:ext>
    </p:extLst>
  </p:cSld>
  <p:clrMapOvr>
    <a:masterClrMapping/>
  </p:clrMapOvr>
</p:sld>
</file>

<file path=ppt/slides/slide2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b="1" dirty="0"/>
              <a:t>Detail with Absolutes</a:t>
            </a:r>
          </a:p>
        </p:txBody>
      </p:sp>
      <p:sp>
        <p:nvSpPr>
          <p:cNvPr id="11" name="Text Placeholder 10"/>
          <p:cNvSpPr>
            <a:spLocks noGrp="1"/>
          </p:cNvSpPr>
          <p:nvPr>
            <p:ph type="body" sz="quarter" idx="10"/>
          </p:nvPr>
        </p:nvSpPr>
        <p:spPr/>
        <p:txBody>
          <a:bodyPr>
            <a:normAutofit lnSpcReduction="10000"/>
          </a:bodyPr>
          <a:lstStyle/>
          <a:p>
            <a:pPr>
              <a:spcBef>
                <a:spcPts val="0"/>
              </a:spcBef>
              <a:spcAft>
                <a:spcPts val="1000"/>
              </a:spcAft>
            </a:pPr>
            <a:r>
              <a:rPr lang="en-US" dirty="0" err="1">
                <a:latin typeface="Merriweather Sans"/>
                <a:ea typeface="Calibri"/>
                <a:cs typeface="Times New Roman"/>
              </a:rPr>
              <a:t>Cayden</a:t>
            </a:r>
            <a:r>
              <a:rPr lang="en-US" dirty="0">
                <a:latin typeface="Merriweather Sans"/>
                <a:ea typeface="Calibri"/>
                <a:cs typeface="Times New Roman"/>
              </a:rPr>
              <a:t> arrived home tired, </a:t>
            </a:r>
            <a:r>
              <a:rPr lang="en-US" dirty="0">
                <a:solidFill>
                  <a:srgbClr val="C0504D"/>
                </a:solidFill>
                <a:latin typeface="Merriweather Sans"/>
                <a:ea typeface="Calibri"/>
                <a:cs typeface="Times New Roman"/>
              </a:rPr>
              <a:t>his feet sore, his knees bruised, his shirt torn under the collar, but his pride intact.</a:t>
            </a:r>
            <a:endParaRPr lang="en-US" dirty="0">
              <a:effectLst/>
              <a:latin typeface="Calibri"/>
              <a:ea typeface="Calibri"/>
              <a:cs typeface="Times New Roman"/>
            </a:endParaRPr>
          </a:p>
        </p:txBody>
      </p:sp>
    </p:spTree>
    <p:extLst>
      <p:ext uri="{BB962C8B-B14F-4D97-AF65-F5344CB8AC3E}">
        <p14:creationId xmlns:p14="http://schemas.microsoft.com/office/powerpoint/2010/main" xmlns="" val="116060070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Part 5: Revise (cont.)</a:t>
            </a:r>
          </a:p>
        </p:txBody>
      </p:sp>
      <p:sp>
        <p:nvSpPr>
          <p:cNvPr id="3" name="Content Placeholder 2"/>
          <p:cNvSpPr>
            <a:spLocks noGrp="1"/>
          </p:cNvSpPr>
          <p:nvPr>
            <p:ph idx="1"/>
          </p:nvPr>
        </p:nvSpPr>
        <p:spPr/>
        <p:txBody>
          <a:bodyPr>
            <a:normAutofit/>
          </a:bodyPr>
          <a:lstStyle/>
          <a:p>
            <a:r>
              <a:rPr lang="en-US" dirty="0"/>
              <a:t>Accept suggestions and criticism with gratitude</a:t>
            </a:r>
          </a:p>
          <a:p>
            <a:r>
              <a:rPr lang="en-US" dirty="0"/>
              <a:t>Writing can always be improved</a:t>
            </a:r>
          </a:p>
        </p:txBody>
      </p:sp>
    </p:spTree>
    <p:extLst>
      <p:ext uri="{BB962C8B-B14F-4D97-AF65-F5344CB8AC3E}">
        <p14:creationId xmlns:p14="http://schemas.microsoft.com/office/powerpoint/2010/main" xmlns="" val="2648574547"/>
      </p:ext>
    </p:extLst>
  </p:cSld>
  <p:clrMapOvr>
    <a:masterClrMapping/>
  </p:clrMapOvr>
</p:sld>
</file>

<file path=ppt/slides/slide2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Revising with Absolutes</a:t>
            </a:r>
          </a:p>
        </p:txBody>
      </p:sp>
      <p:sp>
        <p:nvSpPr>
          <p:cNvPr id="3" name="Content Placeholder 2"/>
          <p:cNvSpPr>
            <a:spLocks noGrp="1"/>
          </p:cNvSpPr>
          <p:nvPr>
            <p:ph idx="1"/>
          </p:nvPr>
        </p:nvSpPr>
        <p:spPr/>
        <p:txBody>
          <a:bodyPr>
            <a:normAutofit/>
          </a:bodyPr>
          <a:lstStyle/>
          <a:p>
            <a:r>
              <a:rPr lang="en-US" dirty="0"/>
              <a:t>Use absolutes to edit for economy and </a:t>
            </a:r>
            <a:r>
              <a:rPr lang="en-US" dirty="0" smtClean="0"/>
              <a:t>variety </a:t>
            </a:r>
            <a:endParaRPr lang="en-US" dirty="0"/>
          </a:p>
        </p:txBody>
      </p:sp>
    </p:spTree>
    <p:extLst>
      <p:ext uri="{BB962C8B-B14F-4D97-AF65-F5344CB8AC3E}">
        <p14:creationId xmlns:p14="http://schemas.microsoft.com/office/powerpoint/2010/main" xmlns="" val="2869560048"/>
      </p:ext>
    </p:extLst>
  </p:cSld>
  <p:clrMapOvr>
    <a:masterClrMapping/>
  </p:clrMapOvr>
</p:sld>
</file>

<file path=ppt/slides/slide2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1581710506"/>
      </p:ext>
    </p:extLst>
  </p:cSld>
  <p:clrMapOvr>
    <a:masterClrMapping/>
  </p:clrMapOvr>
</p:sld>
</file>

<file path=ppt/slides/slide2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The Voyage</a:t>
            </a:r>
            <a:br>
              <a:rPr lang="en-US" dirty="0" smtClean="0"/>
            </a:br>
            <a:r>
              <a:rPr lang="en-US" dirty="0" smtClean="0"/>
              <a:t>to </a:t>
            </a:r>
            <a:r>
              <a:rPr lang="en-US" dirty="0" err="1" smtClean="0"/>
              <a:t>Tarshish</a:t>
            </a:r>
            <a:endParaRPr lang="en-US" dirty="0"/>
          </a:p>
        </p:txBody>
      </p:sp>
      <p:sp>
        <p:nvSpPr>
          <p:cNvPr id="3" name="Subtitle 2"/>
          <p:cNvSpPr>
            <a:spLocks noGrp="1"/>
          </p:cNvSpPr>
          <p:nvPr>
            <p:ph type="subTitle" idx="1"/>
          </p:nvPr>
        </p:nvSpPr>
        <p:spPr/>
        <p:txBody>
          <a:bodyPr/>
          <a:lstStyle/>
          <a:p>
            <a:r>
              <a:rPr lang="en-US" dirty="0" smtClean="0"/>
              <a:t>LESSON 7</a:t>
            </a:r>
            <a:endParaRPr lang="en-US" dirty="0"/>
          </a:p>
        </p:txBody>
      </p:sp>
    </p:spTree>
    <p:extLst>
      <p:ext uri="{BB962C8B-B14F-4D97-AF65-F5344CB8AC3E}">
        <p14:creationId xmlns:p14="http://schemas.microsoft.com/office/powerpoint/2010/main" xmlns="" val="3805896587"/>
      </p:ext>
    </p:extLst>
  </p:cSld>
  <p:clrMapOvr>
    <a:masterClrMapping/>
  </p:clrMapOvr>
</p:sld>
</file>

<file path=ppt/slides/slide2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Part 1: Research</a:t>
            </a:r>
          </a:p>
        </p:txBody>
      </p:sp>
      <p:sp>
        <p:nvSpPr>
          <p:cNvPr id="3" name="Content Placeholder 2"/>
          <p:cNvSpPr>
            <a:spLocks noGrp="1"/>
          </p:cNvSpPr>
          <p:nvPr>
            <p:ph idx="1"/>
          </p:nvPr>
        </p:nvSpPr>
        <p:spPr/>
        <p:txBody>
          <a:bodyPr>
            <a:normAutofit/>
          </a:bodyPr>
          <a:lstStyle/>
          <a:p>
            <a:r>
              <a:rPr lang="en-US" dirty="0"/>
              <a:t>Jonah 1</a:t>
            </a:r>
          </a:p>
        </p:txBody>
      </p:sp>
    </p:spTree>
    <p:extLst>
      <p:ext uri="{BB962C8B-B14F-4D97-AF65-F5344CB8AC3E}">
        <p14:creationId xmlns:p14="http://schemas.microsoft.com/office/powerpoint/2010/main" xmlns="" val="29935792"/>
      </p:ext>
    </p:extLst>
  </p:cSld>
  <p:clrMapOvr>
    <a:masterClrMapping/>
  </p:clrMapOvr>
</p:sld>
</file>

<file path=ppt/slides/slide2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Symbol</a:t>
            </a:r>
          </a:p>
        </p:txBody>
      </p:sp>
      <p:sp>
        <p:nvSpPr>
          <p:cNvPr id="3" name="Content Placeholder 2"/>
          <p:cNvSpPr>
            <a:spLocks noGrp="1"/>
          </p:cNvSpPr>
          <p:nvPr>
            <p:ph idx="1"/>
          </p:nvPr>
        </p:nvSpPr>
        <p:spPr/>
        <p:txBody>
          <a:bodyPr>
            <a:normAutofit/>
          </a:bodyPr>
          <a:lstStyle/>
          <a:p>
            <a:r>
              <a:rPr lang="en-US" dirty="0"/>
              <a:t>A person, place, or thing used by the author to represent a larger idea or theme</a:t>
            </a:r>
          </a:p>
        </p:txBody>
      </p:sp>
    </p:spTree>
    <p:extLst>
      <p:ext uri="{BB962C8B-B14F-4D97-AF65-F5344CB8AC3E}">
        <p14:creationId xmlns:p14="http://schemas.microsoft.com/office/powerpoint/2010/main" xmlns="" val="1624991160"/>
      </p:ext>
    </p:extLst>
  </p:cSld>
  <p:clrMapOvr>
    <a:masterClrMapping/>
  </p:clrMapOvr>
</p:sld>
</file>

<file path=ppt/slides/slide2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Motif</a:t>
            </a:r>
            <a:endParaRPr lang="en-US" b="1" dirty="0"/>
          </a:p>
        </p:txBody>
      </p:sp>
      <p:sp>
        <p:nvSpPr>
          <p:cNvPr id="3" name="Content Placeholder 2"/>
          <p:cNvSpPr>
            <a:spLocks noGrp="1"/>
          </p:cNvSpPr>
          <p:nvPr>
            <p:ph idx="1"/>
          </p:nvPr>
        </p:nvSpPr>
        <p:spPr/>
        <p:txBody>
          <a:bodyPr>
            <a:normAutofit/>
          </a:bodyPr>
          <a:lstStyle/>
          <a:p>
            <a:r>
              <a:rPr lang="en-US" dirty="0"/>
              <a:t>Any element that recurs to reinforce a particular theme in a story</a:t>
            </a:r>
          </a:p>
        </p:txBody>
      </p:sp>
    </p:spTree>
    <p:extLst>
      <p:ext uri="{BB962C8B-B14F-4D97-AF65-F5344CB8AC3E}">
        <p14:creationId xmlns:p14="http://schemas.microsoft.com/office/powerpoint/2010/main" xmlns="" val="528950882"/>
      </p:ext>
    </p:extLst>
  </p:cSld>
  <p:clrMapOvr>
    <a:masterClrMapping/>
  </p:clrMapOvr>
</p:sld>
</file>

<file path=ppt/slides/slide2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Foil </a:t>
            </a:r>
            <a:r>
              <a:rPr lang="en-US" b="1" dirty="0" smtClean="0"/>
              <a:t>Character</a:t>
            </a:r>
            <a:endParaRPr lang="en-US" b="1" dirty="0"/>
          </a:p>
        </p:txBody>
      </p:sp>
      <p:sp>
        <p:nvSpPr>
          <p:cNvPr id="3" name="Content Placeholder 2"/>
          <p:cNvSpPr>
            <a:spLocks noGrp="1"/>
          </p:cNvSpPr>
          <p:nvPr>
            <p:ph idx="1"/>
          </p:nvPr>
        </p:nvSpPr>
        <p:spPr/>
        <p:txBody>
          <a:bodyPr>
            <a:normAutofit/>
          </a:bodyPr>
          <a:lstStyle/>
          <a:p>
            <a:r>
              <a:rPr lang="en-US" dirty="0"/>
              <a:t>A person that contrasts with another character, usually the main character, giving the author an opportunity to reveal more information </a:t>
            </a:r>
            <a:r>
              <a:rPr lang="en-US" dirty="0" smtClean="0"/>
              <a:t>about one </a:t>
            </a:r>
            <a:r>
              <a:rPr lang="en-US" dirty="0"/>
              <a:t>or the other</a:t>
            </a:r>
          </a:p>
        </p:txBody>
      </p:sp>
    </p:spTree>
    <p:extLst>
      <p:ext uri="{BB962C8B-B14F-4D97-AF65-F5344CB8AC3E}">
        <p14:creationId xmlns:p14="http://schemas.microsoft.com/office/powerpoint/2010/main" xmlns="" val="3402228456"/>
      </p:ext>
    </p:extLst>
  </p:cSld>
  <p:clrMapOvr>
    <a:masterClrMapping/>
  </p:clrMapOvr>
</p:sld>
</file>

<file path=ppt/slides/slide2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038350"/>
            <a:ext cx="8229600" cy="1066800"/>
          </a:xfrm>
        </p:spPr>
        <p:txBody>
          <a:bodyPr/>
          <a:lstStyle/>
          <a:p>
            <a:r>
              <a:rPr lang="en-US" b="1" dirty="0"/>
              <a:t>Part 3: Write</a:t>
            </a:r>
          </a:p>
        </p:txBody>
      </p:sp>
    </p:spTree>
    <p:extLst>
      <p:ext uri="{BB962C8B-B14F-4D97-AF65-F5344CB8AC3E}">
        <p14:creationId xmlns:p14="http://schemas.microsoft.com/office/powerpoint/2010/main" xmlns="" val="3164275179"/>
      </p:ext>
    </p:extLst>
  </p:cSld>
  <p:clrMapOvr>
    <a:masterClrMapping/>
  </p:clrMapOvr>
</p:sld>
</file>

<file path=ppt/slides/slide2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idx="1"/>
          </p:nvPr>
        </p:nvSpPr>
        <p:spPr/>
        <p:txBody>
          <a:bodyPr/>
          <a:lstStyle/>
          <a:p>
            <a:r>
              <a:rPr lang="en-US" sz="4000" dirty="0"/>
              <a:t>“A writer is someone for whom writing is more difficult than it is for other people.”</a:t>
            </a:r>
          </a:p>
        </p:txBody>
      </p:sp>
      <p:sp>
        <p:nvSpPr>
          <p:cNvPr id="5" name="Content Placeholder 4"/>
          <p:cNvSpPr>
            <a:spLocks noGrp="1"/>
          </p:cNvSpPr>
          <p:nvPr>
            <p:ph idx="10"/>
          </p:nvPr>
        </p:nvSpPr>
        <p:spPr>
          <a:xfrm>
            <a:off x="2667000" y="4019550"/>
            <a:ext cx="5562600" cy="685800"/>
          </a:xfrm>
        </p:spPr>
        <p:txBody>
          <a:bodyPr>
            <a:normAutofit/>
          </a:bodyPr>
          <a:lstStyle/>
          <a:p>
            <a:r>
              <a:rPr lang="en-US" dirty="0">
                <a:solidFill>
                  <a:srgbClr val="F6F1E6"/>
                </a:solidFill>
              </a:rPr>
              <a:t>—Thomas Mann</a:t>
            </a:r>
          </a:p>
        </p:txBody>
      </p:sp>
    </p:spTree>
    <p:extLst>
      <p:ext uri="{BB962C8B-B14F-4D97-AF65-F5344CB8AC3E}">
        <p14:creationId xmlns:p14="http://schemas.microsoft.com/office/powerpoint/2010/main" xmlns="" val="995086572"/>
      </p:ext>
    </p:extLst>
  </p:cSld>
  <p:clrMapOvr>
    <a:masterClrMapping/>
  </p:clrMapOvr>
</p:sld>
</file>

<file path=ppt/slides/slide2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Part 4: Apply</a:t>
            </a:r>
          </a:p>
        </p:txBody>
      </p:sp>
      <p:sp>
        <p:nvSpPr>
          <p:cNvPr id="3" name="Content Placeholder 2"/>
          <p:cNvSpPr>
            <a:spLocks noGrp="1"/>
          </p:cNvSpPr>
          <p:nvPr>
            <p:ph idx="1"/>
          </p:nvPr>
        </p:nvSpPr>
        <p:spPr/>
        <p:txBody>
          <a:bodyPr>
            <a:normAutofit/>
          </a:bodyPr>
          <a:lstStyle/>
          <a:p>
            <a:r>
              <a:rPr lang="en-US" dirty="0"/>
              <a:t>God offers mercy even to those who repeatedly reject Him</a:t>
            </a:r>
          </a:p>
          <a:p>
            <a:pPr lvl="1"/>
            <a:r>
              <a:rPr lang="en-US" dirty="0"/>
              <a:t>As He did with Lot (Gen. 19:15–17)</a:t>
            </a:r>
          </a:p>
          <a:p>
            <a:pPr lvl="1"/>
            <a:r>
              <a:rPr lang="en-US" dirty="0"/>
              <a:t>Even these people fit in His plan to reveal His glory</a:t>
            </a:r>
          </a:p>
        </p:txBody>
      </p:sp>
    </p:spTree>
    <p:extLst>
      <p:ext uri="{BB962C8B-B14F-4D97-AF65-F5344CB8AC3E}">
        <p14:creationId xmlns:p14="http://schemas.microsoft.com/office/powerpoint/2010/main" xmlns="" val="415072251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idx="1"/>
          </p:nvPr>
        </p:nvSpPr>
        <p:spPr>
          <a:xfrm>
            <a:off x="1257300" y="819150"/>
            <a:ext cx="6629400" cy="3505200"/>
          </a:xfrm>
        </p:spPr>
        <p:txBody>
          <a:bodyPr/>
          <a:lstStyle/>
          <a:p>
            <a:r>
              <a:rPr lang="en-US" sz="6000" b="1" dirty="0"/>
              <a:t>Seven Habits of </a:t>
            </a:r>
            <a:r>
              <a:rPr lang="en-US" sz="6000" b="1" dirty="0" smtClean="0"/>
              <a:t>a Good Writer</a:t>
            </a:r>
            <a:endParaRPr lang="en-US" sz="6000" b="1" dirty="0"/>
          </a:p>
        </p:txBody>
      </p:sp>
    </p:spTree>
    <p:extLst>
      <p:ext uri="{BB962C8B-B14F-4D97-AF65-F5344CB8AC3E}">
        <p14:creationId xmlns:p14="http://schemas.microsoft.com/office/powerpoint/2010/main" xmlns="" val="4086995188"/>
      </p:ext>
    </p:extLst>
  </p:cSld>
  <p:clrMapOvr>
    <a:masterClrMapping/>
  </p:clrMapOvr>
</p:sld>
</file>

<file path=ppt/slides/slide2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Part 4: </a:t>
            </a:r>
            <a:r>
              <a:rPr lang="en-US" b="1" dirty="0" smtClean="0"/>
              <a:t>Apply (cont.)</a:t>
            </a:r>
            <a:endParaRPr lang="en-US" b="1" dirty="0"/>
          </a:p>
        </p:txBody>
      </p:sp>
      <p:sp>
        <p:nvSpPr>
          <p:cNvPr id="3" name="Content Placeholder 2"/>
          <p:cNvSpPr>
            <a:spLocks noGrp="1"/>
          </p:cNvSpPr>
          <p:nvPr>
            <p:ph idx="1"/>
          </p:nvPr>
        </p:nvSpPr>
        <p:spPr/>
        <p:txBody>
          <a:bodyPr>
            <a:normAutofit/>
          </a:bodyPr>
          <a:lstStyle/>
          <a:p>
            <a:r>
              <a:rPr lang="en-US" dirty="0"/>
              <a:t>To those who accept God’s mercy, He provides </a:t>
            </a:r>
            <a:r>
              <a:rPr lang="en-US" dirty="0" smtClean="0"/>
              <a:t>redemption</a:t>
            </a:r>
            <a:endParaRPr lang="en-US" dirty="0"/>
          </a:p>
          <a:p>
            <a:pPr lvl="1"/>
            <a:r>
              <a:rPr lang="en-US" dirty="0"/>
              <a:t>Luke 15:11–32</a:t>
            </a:r>
          </a:p>
        </p:txBody>
      </p:sp>
    </p:spTree>
    <p:extLst>
      <p:ext uri="{BB962C8B-B14F-4D97-AF65-F5344CB8AC3E}">
        <p14:creationId xmlns:p14="http://schemas.microsoft.com/office/powerpoint/2010/main" xmlns="" val="629032855"/>
      </p:ext>
    </p:extLst>
  </p:cSld>
  <p:clrMapOvr>
    <a:masterClrMapping/>
  </p:clrMapOvr>
</p:sld>
</file>

<file path=ppt/slides/slide2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Part 4: </a:t>
            </a:r>
            <a:r>
              <a:rPr lang="en-US" b="1" dirty="0" smtClean="0"/>
              <a:t>Apply (cont.)</a:t>
            </a:r>
            <a:endParaRPr lang="en-US" b="1" dirty="0"/>
          </a:p>
        </p:txBody>
      </p:sp>
      <p:sp>
        <p:nvSpPr>
          <p:cNvPr id="3" name="Content Placeholder 2"/>
          <p:cNvSpPr>
            <a:spLocks noGrp="1"/>
          </p:cNvSpPr>
          <p:nvPr>
            <p:ph idx="1"/>
          </p:nvPr>
        </p:nvSpPr>
        <p:spPr/>
        <p:txBody>
          <a:bodyPr>
            <a:normAutofit/>
          </a:bodyPr>
          <a:lstStyle/>
          <a:p>
            <a:r>
              <a:rPr lang="en-US" dirty="0"/>
              <a:t>We serve a God whose care for His people knows no </a:t>
            </a:r>
            <a:r>
              <a:rPr lang="en-US" dirty="0" smtClean="0"/>
              <a:t>boundaries</a:t>
            </a:r>
            <a:endParaRPr lang="en-US" dirty="0"/>
          </a:p>
          <a:p>
            <a:pPr lvl="1"/>
            <a:r>
              <a:rPr lang="en-US" dirty="0"/>
              <a:t>Psalm 139:7–12</a:t>
            </a:r>
          </a:p>
        </p:txBody>
      </p:sp>
    </p:spTree>
    <p:extLst>
      <p:ext uri="{BB962C8B-B14F-4D97-AF65-F5344CB8AC3E}">
        <p14:creationId xmlns:p14="http://schemas.microsoft.com/office/powerpoint/2010/main" xmlns="" val="3288610775"/>
      </p:ext>
    </p:extLst>
  </p:cSld>
  <p:clrMapOvr>
    <a:masterClrMapping/>
  </p:clrMapOvr>
</p:sld>
</file>

<file path=ppt/slides/slide2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038350"/>
            <a:ext cx="8229600" cy="1066800"/>
          </a:xfrm>
        </p:spPr>
        <p:txBody>
          <a:bodyPr/>
          <a:lstStyle/>
          <a:p>
            <a:r>
              <a:rPr lang="en-US" b="1" dirty="0"/>
              <a:t>Part 5: Revise</a:t>
            </a:r>
          </a:p>
        </p:txBody>
      </p:sp>
    </p:spTree>
    <p:extLst>
      <p:ext uri="{BB962C8B-B14F-4D97-AF65-F5344CB8AC3E}">
        <p14:creationId xmlns:p14="http://schemas.microsoft.com/office/powerpoint/2010/main" xmlns="" val="2822156664"/>
      </p:ext>
    </p:extLst>
  </p:cSld>
  <p:clrMapOvr>
    <a:masterClrMapping/>
  </p:clrMapOvr>
</p:sld>
</file>

<file path=ppt/slides/slide2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idx="1"/>
          </p:nvPr>
        </p:nvSpPr>
        <p:spPr/>
        <p:txBody>
          <a:bodyPr/>
          <a:lstStyle/>
          <a:p>
            <a:r>
              <a:rPr lang="en-US" sz="4400" dirty="0" smtClean="0"/>
              <a:t>“If </a:t>
            </a:r>
            <a:r>
              <a:rPr lang="en-US" sz="4400" dirty="0"/>
              <a:t>you make a mistake and do not correct it, this is called a mistake</a:t>
            </a:r>
            <a:r>
              <a:rPr lang="en-US" sz="4400" dirty="0" smtClean="0"/>
              <a:t>.”</a:t>
            </a:r>
            <a:endParaRPr lang="en-US" sz="4400" dirty="0"/>
          </a:p>
        </p:txBody>
      </p:sp>
      <p:sp>
        <p:nvSpPr>
          <p:cNvPr id="5" name="Content Placeholder 4"/>
          <p:cNvSpPr>
            <a:spLocks noGrp="1"/>
          </p:cNvSpPr>
          <p:nvPr>
            <p:ph idx="10"/>
          </p:nvPr>
        </p:nvSpPr>
        <p:spPr>
          <a:xfrm>
            <a:off x="2667000" y="4019550"/>
            <a:ext cx="5562600" cy="685800"/>
          </a:xfrm>
        </p:spPr>
        <p:txBody>
          <a:bodyPr>
            <a:normAutofit/>
          </a:bodyPr>
          <a:lstStyle/>
          <a:p>
            <a:r>
              <a:rPr lang="en-US" dirty="0">
                <a:solidFill>
                  <a:srgbClr val="F6F1E6"/>
                </a:solidFill>
              </a:rPr>
              <a:t>—Confucius</a:t>
            </a:r>
          </a:p>
        </p:txBody>
      </p:sp>
    </p:spTree>
    <p:extLst>
      <p:ext uri="{BB962C8B-B14F-4D97-AF65-F5344CB8AC3E}">
        <p14:creationId xmlns:p14="http://schemas.microsoft.com/office/powerpoint/2010/main" xmlns="" val="2536054745"/>
      </p:ext>
    </p:extLst>
  </p:cSld>
  <p:clrMapOvr>
    <a:masterClrMapping/>
  </p:clrMapOvr>
</p:sld>
</file>

<file path=ppt/slides/slide2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Focus</a:t>
            </a:r>
          </a:p>
        </p:txBody>
      </p:sp>
      <p:sp>
        <p:nvSpPr>
          <p:cNvPr id="3" name="Content Placeholder 2"/>
          <p:cNvSpPr>
            <a:spLocks noGrp="1"/>
          </p:cNvSpPr>
          <p:nvPr>
            <p:ph idx="1"/>
          </p:nvPr>
        </p:nvSpPr>
        <p:spPr/>
        <p:txBody>
          <a:bodyPr>
            <a:normAutofit/>
          </a:bodyPr>
          <a:lstStyle/>
          <a:p>
            <a:r>
              <a:rPr lang="en-US" dirty="0"/>
              <a:t>The reader’s point of awareness</a:t>
            </a:r>
          </a:p>
          <a:p>
            <a:pPr lvl="1"/>
            <a:r>
              <a:rPr lang="en-US" dirty="0"/>
              <a:t>From sentence to sentence</a:t>
            </a:r>
          </a:p>
          <a:p>
            <a:pPr lvl="1"/>
            <a:r>
              <a:rPr lang="en-US" dirty="0"/>
              <a:t>From paragraph to paragraph</a:t>
            </a:r>
          </a:p>
        </p:txBody>
      </p:sp>
    </p:spTree>
    <p:extLst>
      <p:ext uri="{BB962C8B-B14F-4D97-AF65-F5344CB8AC3E}">
        <p14:creationId xmlns:p14="http://schemas.microsoft.com/office/powerpoint/2010/main" xmlns="" val="1815759912"/>
      </p:ext>
    </p:extLst>
  </p:cSld>
  <p:clrMapOvr>
    <a:masterClrMapping/>
  </p:clrMapOvr>
</p:sld>
</file>

<file path=ppt/slides/slide2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b="1" dirty="0"/>
              <a:t>Without Focus</a:t>
            </a:r>
          </a:p>
        </p:txBody>
      </p:sp>
      <p:sp>
        <p:nvSpPr>
          <p:cNvPr id="11" name="Text Placeholder 10"/>
          <p:cNvSpPr>
            <a:spLocks noGrp="1"/>
          </p:cNvSpPr>
          <p:nvPr>
            <p:ph type="body" sz="quarter" idx="10"/>
          </p:nvPr>
        </p:nvSpPr>
        <p:spPr/>
        <p:txBody>
          <a:bodyPr>
            <a:normAutofit fontScale="70000" lnSpcReduction="20000"/>
          </a:bodyPr>
          <a:lstStyle/>
          <a:p>
            <a:r>
              <a:rPr lang="en-US" dirty="0"/>
              <a:t>Silas walked into class with a red ball cap perched on his head. The new substitute teacher wrote her name on the chalkboard. He sat down at his desk, and he looked up. Was everyone sick? Aaron wasn’t here, Austin was missing, and so was Ryan. </a:t>
            </a:r>
          </a:p>
        </p:txBody>
      </p:sp>
    </p:spTree>
    <p:extLst>
      <p:ext uri="{BB962C8B-B14F-4D97-AF65-F5344CB8AC3E}">
        <p14:creationId xmlns:p14="http://schemas.microsoft.com/office/powerpoint/2010/main" xmlns="" val="1072072163"/>
      </p:ext>
    </p:extLst>
  </p:cSld>
  <p:clrMapOvr>
    <a:masterClrMapping/>
  </p:clrMapOvr>
</p:sld>
</file>

<file path=ppt/slides/slide2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b="1" dirty="0"/>
              <a:t>With Focus</a:t>
            </a:r>
          </a:p>
        </p:txBody>
      </p:sp>
      <p:sp>
        <p:nvSpPr>
          <p:cNvPr id="11" name="Text Placeholder 10"/>
          <p:cNvSpPr>
            <a:spLocks noGrp="1"/>
          </p:cNvSpPr>
          <p:nvPr>
            <p:ph type="body" sz="quarter" idx="10"/>
          </p:nvPr>
        </p:nvSpPr>
        <p:spPr/>
        <p:txBody>
          <a:bodyPr>
            <a:normAutofit fontScale="70000" lnSpcReduction="20000"/>
          </a:bodyPr>
          <a:lstStyle/>
          <a:p>
            <a:r>
              <a:rPr lang="en-US" dirty="0"/>
              <a:t>Silas, a red cap perched on his head, walked into class, just as the new substitute teacher wrote her name on the chalkboard. Ignoring her, Silas went to his desk and sat down. Then he looked up—huh, Aaron wasn’t here, nor was Austin or Ryan. Was everyone sick?</a:t>
            </a:r>
          </a:p>
        </p:txBody>
      </p:sp>
    </p:spTree>
    <p:extLst>
      <p:ext uri="{BB962C8B-B14F-4D97-AF65-F5344CB8AC3E}">
        <p14:creationId xmlns:p14="http://schemas.microsoft.com/office/powerpoint/2010/main" xmlns="" val="1451913190"/>
      </p:ext>
    </p:extLst>
  </p:cSld>
  <p:clrMapOvr>
    <a:masterClrMapping/>
  </p:clrMapOvr>
</p:sld>
</file>

<file path=ppt/slides/slide2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b="1" dirty="0" smtClean="0"/>
              <a:t>Focus</a:t>
            </a:r>
            <a:endParaRPr lang="en-US" b="1" dirty="0"/>
          </a:p>
        </p:txBody>
      </p:sp>
      <p:sp>
        <p:nvSpPr>
          <p:cNvPr id="11" name="Text Placeholder 10"/>
          <p:cNvSpPr>
            <a:spLocks noGrp="1"/>
          </p:cNvSpPr>
          <p:nvPr>
            <p:ph type="body" sz="quarter" idx="10"/>
          </p:nvPr>
        </p:nvSpPr>
        <p:spPr/>
        <p:txBody>
          <a:bodyPr>
            <a:normAutofit fontScale="70000" lnSpcReduction="20000"/>
          </a:bodyPr>
          <a:lstStyle/>
          <a:p>
            <a:r>
              <a:rPr lang="en-US" dirty="0"/>
              <a:t>Silas, a red cap perched on his head, walked into class, just as the new substitute teacher wrote </a:t>
            </a:r>
            <a:r>
              <a:rPr lang="en-US" u="sng" dirty="0"/>
              <a:t>her name on the chalkboard</a:t>
            </a:r>
            <a:r>
              <a:rPr lang="en-US" dirty="0"/>
              <a:t>. </a:t>
            </a:r>
            <a:r>
              <a:rPr lang="en-US" u="sng" dirty="0"/>
              <a:t>Ignoring her</a:t>
            </a:r>
            <a:r>
              <a:rPr lang="en-US" dirty="0"/>
              <a:t>, Silas went to his desk and </a:t>
            </a:r>
            <a:r>
              <a:rPr lang="en-US" u="sng" dirty="0"/>
              <a:t>sat down</a:t>
            </a:r>
            <a:r>
              <a:rPr lang="en-US" dirty="0"/>
              <a:t>. </a:t>
            </a:r>
            <a:r>
              <a:rPr lang="en-US" u="sng" dirty="0"/>
              <a:t>Then he</a:t>
            </a:r>
            <a:r>
              <a:rPr lang="en-US" dirty="0"/>
              <a:t> looked up—huh, Aaron wasn’t here, nor was </a:t>
            </a:r>
            <a:r>
              <a:rPr lang="en-US" u="sng" dirty="0"/>
              <a:t>Austin or Ryan</a:t>
            </a:r>
            <a:r>
              <a:rPr lang="en-US" dirty="0"/>
              <a:t>. </a:t>
            </a:r>
            <a:r>
              <a:rPr lang="en-US" u="sng" dirty="0"/>
              <a:t>Was everyone</a:t>
            </a:r>
            <a:r>
              <a:rPr lang="en-US" dirty="0"/>
              <a:t> sick?</a:t>
            </a:r>
          </a:p>
        </p:txBody>
      </p:sp>
    </p:spTree>
    <p:extLst>
      <p:ext uri="{BB962C8B-B14F-4D97-AF65-F5344CB8AC3E}">
        <p14:creationId xmlns:p14="http://schemas.microsoft.com/office/powerpoint/2010/main" xmlns="" val="1513851514"/>
      </p:ext>
    </p:extLst>
  </p:cSld>
  <p:clrMapOvr>
    <a:masterClrMapping/>
  </p:clrMapOvr>
</p:sld>
</file>

<file path=ppt/slides/slide2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Coherence </a:t>
            </a:r>
            <a:endParaRPr lang="en-US" b="1" dirty="0"/>
          </a:p>
        </p:txBody>
      </p:sp>
      <p:sp>
        <p:nvSpPr>
          <p:cNvPr id="3" name="Content Placeholder 2"/>
          <p:cNvSpPr>
            <a:spLocks noGrp="1"/>
          </p:cNvSpPr>
          <p:nvPr>
            <p:ph idx="1"/>
          </p:nvPr>
        </p:nvSpPr>
        <p:spPr/>
        <p:txBody>
          <a:bodyPr>
            <a:normAutofit/>
          </a:bodyPr>
          <a:lstStyle/>
          <a:p>
            <a:r>
              <a:rPr lang="en-US" dirty="0"/>
              <a:t>In writing, the order, consistency, and smooth transition between thoughts and arguments</a:t>
            </a:r>
          </a:p>
        </p:txBody>
      </p:sp>
    </p:spTree>
    <p:extLst>
      <p:ext uri="{BB962C8B-B14F-4D97-AF65-F5344CB8AC3E}">
        <p14:creationId xmlns:p14="http://schemas.microsoft.com/office/powerpoint/2010/main" xmlns="" val="907502487"/>
      </p:ext>
    </p:extLst>
  </p:cSld>
  <p:clrMapOvr>
    <a:masterClrMapping/>
  </p:clrMapOvr>
</p:sld>
</file>

<file path=ppt/slides/slide2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Controlling </a:t>
            </a:r>
            <a:r>
              <a:rPr lang="en-US" b="1" dirty="0" smtClean="0"/>
              <a:t>Focus</a:t>
            </a:r>
            <a:endParaRPr lang="en-US" b="1" dirty="0"/>
          </a:p>
        </p:txBody>
      </p:sp>
      <p:sp>
        <p:nvSpPr>
          <p:cNvPr id="3" name="Content Placeholder 2"/>
          <p:cNvSpPr>
            <a:spLocks noGrp="1"/>
          </p:cNvSpPr>
          <p:nvPr>
            <p:ph idx="1"/>
          </p:nvPr>
        </p:nvSpPr>
        <p:spPr/>
        <p:txBody>
          <a:bodyPr>
            <a:normAutofit/>
          </a:bodyPr>
          <a:lstStyle/>
          <a:p>
            <a:r>
              <a:rPr lang="en-US" dirty="0"/>
              <a:t>You can use a passive construction to maintain focus</a:t>
            </a:r>
          </a:p>
        </p:txBody>
      </p:sp>
    </p:spTree>
    <p:extLst>
      <p:ext uri="{BB962C8B-B14F-4D97-AF65-F5344CB8AC3E}">
        <p14:creationId xmlns:p14="http://schemas.microsoft.com/office/powerpoint/2010/main" xmlns="" val="424831399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A Good Writer Reads</a:t>
            </a:r>
          </a:p>
        </p:txBody>
      </p:sp>
      <p:sp>
        <p:nvSpPr>
          <p:cNvPr id="3" name="Content Placeholder 2"/>
          <p:cNvSpPr>
            <a:spLocks noGrp="1"/>
          </p:cNvSpPr>
          <p:nvPr>
            <p:ph idx="1"/>
          </p:nvPr>
        </p:nvSpPr>
        <p:spPr/>
        <p:txBody>
          <a:bodyPr>
            <a:normAutofit/>
          </a:bodyPr>
          <a:lstStyle/>
          <a:p>
            <a:r>
              <a:rPr lang="en-US" dirty="0" smtClean="0"/>
              <a:t>The better writing you put in, the better you’ll put out</a:t>
            </a:r>
          </a:p>
          <a:p>
            <a:r>
              <a:rPr lang="en-US" dirty="0" smtClean="0"/>
              <a:t>Consume </a:t>
            </a:r>
            <a:r>
              <a:rPr lang="en-US" dirty="0"/>
              <a:t>the best writing you can find</a:t>
            </a:r>
          </a:p>
          <a:p>
            <a:r>
              <a:rPr lang="en-US" dirty="0"/>
              <a:t>Learn what entertains, informs, and inspires</a:t>
            </a:r>
          </a:p>
        </p:txBody>
      </p:sp>
    </p:spTree>
    <p:extLst>
      <p:ext uri="{BB962C8B-B14F-4D97-AF65-F5344CB8AC3E}">
        <p14:creationId xmlns:p14="http://schemas.microsoft.com/office/powerpoint/2010/main" xmlns="" val="1505625557"/>
      </p:ext>
    </p:extLst>
  </p:cSld>
  <p:clrMapOvr>
    <a:masterClrMapping/>
  </p:clrMapOvr>
</p:sld>
</file>

<file path=ppt/slides/slide2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b="1" dirty="0"/>
              <a:t>Passive Construction</a:t>
            </a:r>
          </a:p>
        </p:txBody>
      </p:sp>
      <p:sp>
        <p:nvSpPr>
          <p:cNvPr id="11" name="Text Placeholder 10"/>
          <p:cNvSpPr>
            <a:spLocks noGrp="1"/>
          </p:cNvSpPr>
          <p:nvPr>
            <p:ph type="body" sz="quarter" idx="10"/>
          </p:nvPr>
        </p:nvSpPr>
        <p:spPr/>
        <p:txBody>
          <a:bodyPr>
            <a:normAutofit/>
          </a:bodyPr>
          <a:lstStyle/>
          <a:p>
            <a:pPr>
              <a:spcBef>
                <a:spcPts val="0"/>
              </a:spcBef>
              <a:spcAft>
                <a:spcPts val="1000"/>
              </a:spcAft>
            </a:pPr>
            <a:r>
              <a:rPr lang="en-US" dirty="0">
                <a:latin typeface="Merriweather Sans"/>
                <a:ea typeface="Calibri"/>
                <a:cs typeface="Times New Roman"/>
              </a:rPr>
              <a:t>Virginia liked </a:t>
            </a:r>
            <a:r>
              <a:rPr lang="en-US" u="sng" dirty="0" smtClean="0">
                <a:latin typeface="Merriweather Sans"/>
                <a:ea typeface="Calibri"/>
                <a:cs typeface="Times New Roman"/>
              </a:rPr>
              <a:t>Jason</a:t>
            </a:r>
            <a:r>
              <a:rPr lang="en-US" dirty="0" smtClean="0">
                <a:latin typeface="Merriweather Sans"/>
                <a:ea typeface="Calibri"/>
                <a:cs typeface="Times New Roman"/>
              </a:rPr>
              <a:t>. </a:t>
            </a:r>
            <a:r>
              <a:rPr lang="en-US" u="sng" dirty="0">
                <a:latin typeface="Merriweather Sans"/>
                <a:ea typeface="Calibri"/>
                <a:cs typeface="Times New Roman"/>
              </a:rPr>
              <a:t>He</a:t>
            </a:r>
            <a:r>
              <a:rPr lang="en-US" dirty="0">
                <a:latin typeface="Merriweather Sans"/>
                <a:ea typeface="Calibri"/>
                <a:cs typeface="Times New Roman"/>
              </a:rPr>
              <a:t> </a:t>
            </a:r>
            <a:r>
              <a:rPr lang="en-US" dirty="0">
                <a:solidFill>
                  <a:srgbClr val="C0504D"/>
                </a:solidFill>
                <a:latin typeface="Merriweather Sans"/>
                <a:ea typeface="Calibri"/>
                <a:cs typeface="Times New Roman"/>
              </a:rPr>
              <a:t>was known</a:t>
            </a:r>
            <a:r>
              <a:rPr lang="en-US" dirty="0">
                <a:latin typeface="Merriweather Sans"/>
                <a:ea typeface="Calibri"/>
                <a:cs typeface="Times New Roman"/>
              </a:rPr>
              <a:t> as a decent </a:t>
            </a:r>
            <a:r>
              <a:rPr lang="en-US" dirty="0" smtClean="0">
                <a:latin typeface="Merriweather Sans"/>
                <a:ea typeface="Calibri"/>
                <a:cs typeface="Times New Roman"/>
              </a:rPr>
              <a:t>guy.</a:t>
            </a:r>
            <a:endParaRPr lang="en-US" dirty="0">
              <a:effectLst/>
              <a:latin typeface="Calibri"/>
              <a:ea typeface="Calibri"/>
              <a:cs typeface="Times New Roman"/>
            </a:endParaRPr>
          </a:p>
        </p:txBody>
      </p:sp>
    </p:spTree>
    <p:extLst>
      <p:ext uri="{BB962C8B-B14F-4D97-AF65-F5344CB8AC3E}">
        <p14:creationId xmlns:p14="http://schemas.microsoft.com/office/powerpoint/2010/main" xmlns="" val="3361981644"/>
      </p:ext>
    </p:extLst>
  </p:cSld>
  <p:clrMapOvr>
    <a:masterClrMapping/>
  </p:clrMapOvr>
</p:sld>
</file>

<file path=ppt/slides/slide2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Controlling </a:t>
            </a:r>
            <a:r>
              <a:rPr lang="en-US" b="1" dirty="0" smtClean="0"/>
              <a:t>Focus (cont.)</a:t>
            </a:r>
            <a:endParaRPr lang="en-US" b="1" dirty="0"/>
          </a:p>
        </p:txBody>
      </p:sp>
      <p:sp>
        <p:nvSpPr>
          <p:cNvPr id="3" name="Content Placeholder 2"/>
          <p:cNvSpPr>
            <a:spLocks noGrp="1"/>
          </p:cNvSpPr>
          <p:nvPr>
            <p:ph idx="1"/>
          </p:nvPr>
        </p:nvSpPr>
        <p:spPr/>
        <p:txBody>
          <a:bodyPr>
            <a:normAutofit/>
          </a:bodyPr>
          <a:lstStyle/>
          <a:p>
            <a:r>
              <a:rPr lang="en-US" dirty="0"/>
              <a:t>You can use a </a:t>
            </a:r>
            <a:r>
              <a:rPr lang="en-US" i="1" dirty="0"/>
              <a:t>be</a:t>
            </a:r>
            <a:r>
              <a:rPr lang="en-US" dirty="0"/>
              <a:t>-verb to set up an emphatic statement.</a:t>
            </a:r>
          </a:p>
        </p:txBody>
      </p:sp>
    </p:spTree>
    <p:extLst>
      <p:ext uri="{BB962C8B-B14F-4D97-AF65-F5344CB8AC3E}">
        <p14:creationId xmlns:p14="http://schemas.microsoft.com/office/powerpoint/2010/main" xmlns="" val="3171632569"/>
      </p:ext>
    </p:extLst>
  </p:cSld>
  <p:clrMapOvr>
    <a:masterClrMapping/>
  </p:clrMapOvr>
</p:sld>
</file>

<file path=ppt/slides/slide2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b="1" dirty="0"/>
              <a:t>Emphatic Statement</a:t>
            </a:r>
          </a:p>
        </p:txBody>
      </p:sp>
      <p:sp>
        <p:nvSpPr>
          <p:cNvPr id="11" name="Text Placeholder 10"/>
          <p:cNvSpPr>
            <a:spLocks noGrp="1"/>
          </p:cNvSpPr>
          <p:nvPr>
            <p:ph type="body" sz="quarter" idx="10"/>
          </p:nvPr>
        </p:nvSpPr>
        <p:spPr/>
        <p:txBody>
          <a:bodyPr>
            <a:normAutofit fontScale="85000" lnSpcReduction="20000"/>
          </a:bodyPr>
          <a:lstStyle/>
          <a:p>
            <a:pPr>
              <a:spcBef>
                <a:spcPts val="0"/>
              </a:spcBef>
              <a:spcAft>
                <a:spcPts val="1000"/>
              </a:spcAft>
            </a:pPr>
            <a:r>
              <a:rPr lang="en-US" dirty="0">
                <a:latin typeface="Merriweather Sans"/>
                <a:ea typeface="Calibri"/>
                <a:cs typeface="Times New Roman"/>
              </a:rPr>
              <a:t>The one thing Cora wants, more than anything else, even ice cream, </a:t>
            </a:r>
            <a:r>
              <a:rPr lang="en-US" dirty="0">
                <a:solidFill>
                  <a:srgbClr val="C0504D"/>
                </a:solidFill>
                <a:latin typeface="Merriweather Sans"/>
                <a:ea typeface="Calibri"/>
                <a:cs typeface="Times New Roman"/>
              </a:rPr>
              <a:t>is a purple </a:t>
            </a:r>
            <a:r>
              <a:rPr lang="en-US" dirty="0" smtClean="0">
                <a:solidFill>
                  <a:srgbClr val="C0504D"/>
                </a:solidFill>
                <a:latin typeface="Merriweather Sans"/>
                <a:ea typeface="Calibri"/>
                <a:cs typeface="Times New Roman"/>
              </a:rPr>
              <a:t>road </a:t>
            </a:r>
            <a:r>
              <a:rPr lang="en-US" u="sng" dirty="0">
                <a:solidFill>
                  <a:srgbClr val="C0504D"/>
                </a:solidFill>
                <a:latin typeface="Merriweather Sans"/>
                <a:ea typeface="Calibri"/>
                <a:cs typeface="Times New Roman"/>
              </a:rPr>
              <a:t>bike</a:t>
            </a:r>
            <a:r>
              <a:rPr lang="en-US" dirty="0">
                <a:solidFill>
                  <a:srgbClr val="C0504D"/>
                </a:solidFill>
                <a:latin typeface="Merriweather Sans"/>
                <a:ea typeface="Calibri"/>
                <a:cs typeface="Times New Roman"/>
              </a:rPr>
              <a:t>.</a:t>
            </a:r>
            <a:r>
              <a:rPr lang="en-US" dirty="0">
                <a:latin typeface="Merriweather Sans"/>
                <a:ea typeface="Calibri"/>
                <a:cs typeface="Times New Roman"/>
              </a:rPr>
              <a:t> </a:t>
            </a:r>
            <a:r>
              <a:rPr lang="en-US" u="sng" dirty="0">
                <a:latin typeface="Merriweather Sans"/>
                <a:ea typeface="Calibri"/>
                <a:cs typeface="Times New Roman"/>
              </a:rPr>
              <a:t>One</a:t>
            </a:r>
            <a:r>
              <a:rPr lang="en-US" dirty="0">
                <a:latin typeface="Merriweather Sans"/>
                <a:ea typeface="Calibri"/>
                <a:cs typeface="Times New Roman"/>
              </a:rPr>
              <a:t> would be hers soon enough—assuming she could get her budget together.</a:t>
            </a:r>
            <a:endParaRPr lang="en-US" dirty="0">
              <a:effectLst/>
              <a:latin typeface="Calibri"/>
              <a:ea typeface="Calibri"/>
              <a:cs typeface="Times New Roman"/>
            </a:endParaRPr>
          </a:p>
        </p:txBody>
      </p:sp>
    </p:spTree>
    <p:extLst>
      <p:ext uri="{BB962C8B-B14F-4D97-AF65-F5344CB8AC3E}">
        <p14:creationId xmlns:p14="http://schemas.microsoft.com/office/powerpoint/2010/main" xmlns="" val="1726935679"/>
      </p:ext>
    </p:extLst>
  </p:cSld>
  <p:clrMapOvr>
    <a:masterClrMapping/>
  </p:clrMapOvr>
</p:sld>
</file>

<file path=ppt/slides/slide2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Periodic Structure</a:t>
            </a:r>
          </a:p>
        </p:txBody>
      </p:sp>
      <p:sp>
        <p:nvSpPr>
          <p:cNvPr id="3" name="Content Placeholder 2"/>
          <p:cNvSpPr>
            <a:spLocks noGrp="1"/>
          </p:cNvSpPr>
          <p:nvPr>
            <p:ph idx="1"/>
          </p:nvPr>
        </p:nvSpPr>
        <p:spPr/>
        <p:txBody>
          <a:bodyPr>
            <a:normAutofit/>
          </a:bodyPr>
          <a:lstStyle/>
          <a:p>
            <a:r>
              <a:rPr lang="en-US" dirty="0"/>
              <a:t>A sentence structure in which the majority of the sentence’s meaning is withheld from the reader until the very end</a:t>
            </a:r>
          </a:p>
        </p:txBody>
      </p:sp>
    </p:spTree>
    <p:extLst>
      <p:ext uri="{BB962C8B-B14F-4D97-AF65-F5344CB8AC3E}">
        <p14:creationId xmlns:p14="http://schemas.microsoft.com/office/powerpoint/2010/main" xmlns="" val="2789174707"/>
      </p:ext>
    </p:extLst>
  </p:cSld>
  <p:clrMapOvr>
    <a:masterClrMapping/>
  </p:clrMapOvr>
</p:sld>
</file>

<file path=ppt/slides/slide2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Relative Clauses</a:t>
            </a:r>
          </a:p>
        </p:txBody>
      </p:sp>
      <p:sp>
        <p:nvSpPr>
          <p:cNvPr id="3" name="Content Placeholder 2"/>
          <p:cNvSpPr>
            <a:spLocks noGrp="1"/>
          </p:cNvSpPr>
          <p:nvPr>
            <p:ph idx="1"/>
          </p:nvPr>
        </p:nvSpPr>
        <p:spPr/>
        <p:txBody>
          <a:bodyPr>
            <a:normAutofit/>
          </a:bodyPr>
          <a:lstStyle/>
          <a:p>
            <a:r>
              <a:rPr lang="en-US" dirty="0"/>
              <a:t>How do you choose which clause to be subordinate?</a:t>
            </a:r>
          </a:p>
        </p:txBody>
      </p:sp>
    </p:spTree>
    <p:extLst>
      <p:ext uri="{BB962C8B-B14F-4D97-AF65-F5344CB8AC3E}">
        <p14:creationId xmlns:p14="http://schemas.microsoft.com/office/powerpoint/2010/main" xmlns="" val="1909556363"/>
      </p:ext>
    </p:extLst>
  </p:cSld>
  <p:clrMapOvr>
    <a:masterClrMapping/>
  </p:clrMapOvr>
</p:sld>
</file>

<file path=ppt/slides/slide2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b="1" dirty="0"/>
              <a:t>Two Simple Sentences</a:t>
            </a:r>
          </a:p>
        </p:txBody>
      </p:sp>
      <p:sp>
        <p:nvSpPr>
          <p:cNvPr id="11" name="Text Placeholder 10"/>
          <p:cNvSpPr>
            <a:spLocks noGrp="1"/>
          </p:cNvSpPr>
          <p:nvPr>
            <p:ph type="body" sz="quarter" idx="10"/>
          </p:nvPr>
        </p:nvSpPr>
        <p:spPr/>
        <p:txBody>
          <a:bodyPr>
            <a:normAutofit/>
          </a:bodyPr>
          <a:lstStyle/>
          <a:p>
            <a:r>
              <a:rPr lang="en-US" dirty="0"/>
              <a:t>Damian was born in Alaska.</a:t>
            </a:r>
          </a:p>
          <a:p>
            <a:r>
              <a:rPr lang="en-US" dirty="0"/>
              <a:t>Damian always loved the outdoors.</a:t>
            </a:r>
          </a:p>
        </p:txBody>
      </p:sp>
    </p:spTree>
    <p:extLst>
      <p:ext uri="{BB962C8B-B14F-4D97-AF65-F5344CB8AC3E}">
        <p14:creationId xmlns:p14="http://schemas.microsoft.com/office/powerpoint/2010/main" xmlns="" val="4241299108"/>
      </p:ext>
    </p:extLst>
  </p:cSld>
  <p:clrMapOvr>
    <a:masterClrMapping/>
  </p:clrMapOvr>
</p:sld>
</file>

<file path=ppt/slides/slide2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b="1" dirty="0"/>
              <a:t>Focus on </a:t>
            </a:r>
            <a:r>
              <a:rPr lang="en-US" b="1" dirty="0" smtClean="0"/>
              <a:t>Damian’s</a:t>
            </a:r>
            <a:br>
              <a:rPr lang="en-US" b="1" dirty="0" smtClean="0"/>
            </a:br>
            <a:r>
              <a:rPr lang="en-US" b="1" dirty="0" smtClean="0"/>
              <a:t>Early </a:t>
            </a:r>
            <a:r>
              <a:rPr lang="en-US" b="1" dirty="0"/>
              <a:t>Years</a:t>
            </a:r>
          </a:p>
        </p:txBody>
      </p:sp>
      <p:sp>
        <p:nvSpPr>
          <p:cNvPr id="11" name="Text Placeholder 10"/>
          <p:cNvSpPr>
            <a:spLocks noGrp="1"/>
          </p:cNvSpPr>
          <p:nvPr>
            <p:ph type="body" sz="quarter" idx="10"/>
          </p:nvPr>
        </p:nvSpPr>
        <p:spPr/>
        <p:txBody>
          <a:bodyPr>
            <a:normAutofit fontScale="70000" lnSpcReduction="20000"/>
          </a:bodyPr>
          <a:lstStyle/>
          <a:p>
            <a:pPr>
              <a:spcBef>
                <a:spcPts val="0"/>
              </a:spcBef>
              <a:spcAft>
                <a:spcPts val="1000"/>
              </a:spcAft>
            </a:pPr>
            <a:r>
              <a:rPr lang="en-US" dirty="0">
                <a:latin typeface="Merriweather Sans"/>
                <a:ea typeface="Calibri"/>
                <a:cs typeface="Times New Roman"/>
              </a:rPr>
              <a:t>Damian, </a:t>
            </a:r>
            <a:r>
              <a:rPr lang="en-US" dirty="0">
                <a:solidFill>
                  <a:srgbClr val="C0504D"/>
                </a:solidFill>
                <a:latin typeface="Merriweather Sans"/>
                <a:ea typeface="Calibri"/>
                <a:cs typeface="Times New Roman"/>
              </a:rPr>
              <a:t>who always loved the outdoors,</a:t>
            </a:r>
            <a:r>
              <a:rPr lang="en-US" dirty="0">
                <a:latin typeface="Merriweather Sans"/>
                <a:ea typeface="Calibri"/>
                <a:cs typeface="Times New Roman"/>
              </a:rPr>
              <a:t> was born in </a:t>
            </a:r>
            <a:r>
              <a:rPr lang="en-US" u="sng" dirty="0">
                <a:latin typeface="Merriweather Sans"/>
                <a:ea typeface="Calibri"/>
                <a:cs typeface="Times New Roman"/>
              </a:rPr>
              <a:t>Alaska</a:t>
            </a:r>
            <a:r>
              <a:rPr lang="en-US" dirty="0">
                <a:latin typeface="Merriweather Sans"/>
                <a:ea typeface="Calibri"/>
                <a:cs typeface="Times New Roman"/>
              </a:rPr>
              <a:t>. </a:t>
            </a:r>
            <a:r>
              <a:rPr lang="en-US" u="sng" dirty="0">
                <a:latin typeface="Merriweather Sans"/>
                <a:ea typeface="Calibri"/>
                <a:cs typeface="Times New Roman"/>
              </a:rPr>
              <a:t>His parents moved there</a:t>
            </a:r>
            <a:r>
              <a:rPr lang="en-US" dirty="0">
                <a:latin typeface="Merriweather Sans"/>
                <a:ea typeface="Calibri"/>
                <a:cs typeface="Times New Roman"/>
              </a:rPr>
              <a:t> to work in a fishery, and he spent his early years wandering the docks of a small fishing town, learning the taste and feel of the cold sea. </a:t>
            </a:r>
            <a:endParaRPr lang="en-US" dirty="0">
              <a:effectLst/>
              <a:latin typeface="Calibri"/>
              <a:ea typeface="Calibri"/>
              <a:cs typeface="Times New Roman"/>
            </a:endParaRPr>
          </a:p>
        </p:txBody>
      </p:sp>
    </p:spTree>
    <p:extLst>
      <p:ext uri="{BB962C8B-B14F-4D97-AF65-F5344CB8AC3E}">
        <p14:creationId xmlns:p14="http://schemas.microsoft.com/office/powerpoint/2010/main" xmlns="" val="59288116"/>
      </p:ext>
    </p:extLst>
  </p:cSld>
  <p:clrMapOvr>
    <a:masterClrMapping/>
  </p:clrMapOvr>
</p:sld>
</file>

<file path=ppt/slides/slide2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b="1" dirty="0"/>
              <a:t>Focus on His </a:t>
            </a:r>
            <a:r>
              <a:rPr lang="en-US" b="1" dirty="0" smtClean="0"/>
              <a:t>Love</a:t>
            </a:r>
            <a:br>
              <a:rPr lang="en-US" b="1" dirty="0" smtClean="0"/>
            </a:br>
            <a:r>
              <a:rPr lang="en-US" b="1" dirty="0" smtClean="0"/>
              <a:t>for </a:t>
            </a:r>
            <a:r>
              <a:rPr lang="en-US" b="1" dirty="0"/>
              <a:t>the Outdoors</a:t>
            </a:r>
          </a:p>
        </p:txBody>
      </p:sp>
      <p:sp>
        <p:nvSpPr>
          <p:cNvPr id="11" name="Text Placeholder 10"/>
          <p:cNvSpPr>
            <a:spLocks noGrp="1"/>
          </p:cNvSpPr>
          <p:nvPr>
            <p:ph type="body" sz="quarter" idx="10"/>
          </p:nvPr>
        </p:nvSpPr>
        <p:spPr/>
        <p:txBody>
          <a:bodyPr>
            <a:normAutofit fontScale="70000" lnSpcReduction="20000"/>
          </a:bodyPr>
          <a:lstStyle/>
          <a:p>
            <a:pPr>
              <a:spcBef>
                <a:spcPts val="0"/>
              </a:spcBef>
              <a:spcAft>
                <a:spcPts val="1000"/>
              </a:spcAft>
            </a:pPr>
            <a:r>
              <a:rPr lang="en-US" dirty="0">
                <a:latin typeface="Merriweather Sans"/>
                <a:ea typeface="Calibri"/>
                <a:cs typeface="Times New Roman"/>
              </a:rPr>
              <a:t>Damian, </a:t>
            </a:r>
            <a:r>
              <a:rPr lang="en-US" dirty="0">
                <a:solidFill>
                  <a:srgbClr val="C0504D"/>
                </a:solidFill>
                <a:latin typeface="Merriweather Sans"/>
                <a:ea typeface="Calibri"/>
                <a:cs typeface="Times New Roman"/>
              </a:rPr>
              <a:t>who was born in Alaska,</a:t>
            </a:r>
            <a:r>
              <a:rPr lang="en-US" dirty="0">
                <a:latin typeface="Merriweather Sans"/>
                <a:ea typeface="Calibri"/>
                <a:cs typeface="Times New Roman"/>
              </a:rPr>
              <a:t> always loved the </a:t>
            </a:r>
            <a:r>
              <a:rPr lang="en-US" u="sng" dirty="0">
                <a:latin typeface="Merriweather Sans"/>
                <a:ea typeface="Calibri"/>
                <a:cs typeface="Times New Roman"/>
              </a:rPr>
              <a:t>outdoors</a:t>
            </a:r>
            <a:r>
              <a:rPr lang="en-US" dirty="0">
                <a:latin typeface="Merriweather Sans"/>
                <a:ea typeface="Calibri"/>
                <a:cs typeface="Times New Roman"/>
              </a:rPr>
              <a:t>. </a:t>
            </a:r>
            <a:r>
              <a:rPr lang="en-US" u="sng" dirty="0">
                <a:latin typeface="Merriweather Sans"/>
                <a:ea typeface="Calibri"/>
                <a:cs typeface="Times New Roman"/>
              </a:rPr>
              <a:t>Every summer he went fishing and hunting</a:t>
            </a:r>
            <a:r>
              <a:rPr lang="en-US" dirty="0">
                <a:latin typeface="Merriweather Sans"/>
                <a:ea typeface="Calibri"/>
                <a:cs typeface="Times New Roman"/>
              </a:rPr>
              <a:t>, conquering hills and rivers and forests. Even in the long, dark winters, he found excuses to venture out into the cold. </a:t>
            </a:r>
            <a:endParaRPr lang="en-US" dirty="0">
              <a:effectLst/>
              <a:latin typeface="Calibri"/>
              <a:ea typeface="Calibri"/>
              <a:cs typeface="Times New Roman"/>
            </a:endParaRPr>
          </a:p>
        </p:txBody>
      </p:sp>
    </p:spTree>
    <p:extLst>
      <p:ext uri="{BB962C8B-B14F-4D97-AF65-F5344CB8AC3E}">
        <p14:creationId xmlns:p14="http://schemas.microsoft.com/office/powerpoint/2010/main" xmlns="" val="1733791253"/>
      </p:ext>
    </p:extLst>
  </p:cSld>
  <p:clrMapOvr>
    <a:masterClrMapping/>
  </p:clrMapOvr>
</p:sld>
</file>

<file path=ppt/slides/slide2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Absolutes</a:t>
            </a:r>
          </a:p>
        </p:txBody>
      </p:sp>
      <p:sp>
        <p:nvSpPr>
          <p:cNvPr id="3" name="Content Placeholder 2"/>
          <p:cNvSpPr>
            <a:spLocks noGrp="1"/>
          </p:cNvSpPr>
          <p:nvPr>
            <p:ph idx="1"/>
          </p:nvPr>
        </p:nvSpPr>
        <p:spPr/>
        <p:txBody>
          <a:bodyPr>
            <a:normAutofit/>
          </a:bodyPr>
          <a:lstStyle/>
          <a:p>
            <a:r>
              <a:rPr lang="en-US" dirty="0"/>
              <a:t>Place absolutes in a series to guide focus</a:t>
            </a:r>
          </a:p>
          <a:p>
            <a:r>
              <a:rPr lang="en-US" dirty="0"/>
              <a:t>Emphasis usually on the last absolute in a series</a:t>
            </a:r>
          </a:p>
        </p:txBody>
      </p:sp>
    </p:spTree>
    <p:extLst>
      <p:ext uri="{BB962C8B-B14F-4D97-AF65-F5344CB8AC3E}">
        <p14:creationId xmlns:p14="http://schemas.microsoft.com/office/powerpoint/2010/main" xmlns="" val="2307980562"/>
      </p:ext>
    </p:extLst>
  </p:cSld>
  <p:clrMapOvr>
    <a:masterClrMapping/>
  </p:clrMapOvr>
</p:sld>
</file>

<file path=ppt/slides/slide2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b="1" dirty="0"/>
              <a:t>Series of Absolutes</a:t>
            </a:r>
          </a:p>
        </p:txBody>
      </p:sp>
      <p:sp>
        <p:nvSpPr>
          <p:cNvPr id="11" name="Text Placeholder 10"/>
          <p:cNvSpPr>
            <a:spLocks noGrp="1"/>
          </p:cNvSpPr>
          <p:nvPr>
            <p:ph type="body" sz="quarter" idx="10"/>
          </p:nvPr>
        </p:nvSpPr>
        <p:spPr/>
        <p:txBody>
          <a:bodyPr>
            <a:normAutofit/>
          </a:bodyPr>
          <a:lstStyle/>
          <a:p>
            <a:pPr>
              <a:spcBef>
                <a:spcPts val="0"/>
              </a:spcBef>
              <a:spcAft>
                <a:spcPts val="1000"/>
              </a:spcAft>
            </a:pPr>
            <a:r>
              <a:rPr lang="en-US" dirty="0">
                <a:latin typeface="Merriweather Sans"/>
                <a:ea typeface="Calibri"/>
                <a:cs typeface="Times New Roman"/>
              </a:rPr>
              <a:t>Bridget sat down in Hillary’s office, </a:t>
            </a:r>
            <a:r>
              <a:rPr lang="en-US" dirty="0">
                <a:solidFill>
                  <a:srgbClr val="C0504D"/>
                </a:solidFill>
                <a:latin typeface="Merriweather Sans"/>
                <a:ea typeface="Calibri"/>
                <a:cs typeface="Times New Roman"/>
              </a:rPr>
              <a:t>back straight, legs crossed, hands folded, eyes focused and ready.</a:t>
            </a:r>
            <a:endParaRPr lang="en-US" dirty="0">
              <a:effectLst/>
              <a:latin typeface="Calibri"/>
              <a:ea typeface="Calibri"/>
              <a:cs typeface="Times New Roman"/>
            </a:endParaRPr>
          </a:p>
        </p:txBody>
      </p:sp>
    </p:spTree>
    <p:extLst>
      <p:ext uri="{BB962C8B-B14F-4D97-AF65-F5344CB8AC3E}">
        <p14:creationId xmlns:p14="http://schemas.microsoft.com/office/powerpoint/2010/main" xmlns="" val="5796544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A Good Writer Writes </a:t>
            </a:r>
          </a:p>
        </p:txBody>
      </p:sp>
      <p:sp>
        <p:nvSpPr>
          <p:cNvPr id="3" name="Content Placeholder 2"/>
          <p:cNvSpPr>
            <a:spLocks noGrp="1"/>
          </p:cNvSpPr>
          <p:nvPr>
            <p:ph idx="1"/>
          </p:nvPr>
        </p:nvSpPr>
        <p:spPr/>
        <p:txBody>
          <a:bodyPr>
            <a:normAutofit/>
          </a:bodyPr>
          <a:lstStyle/>
          <a:p>
            <a:r>
              <a:rPr lang="en-US" dirty="0"/>
              <a:t>Make a regular time and place to write</a:t>
            </a:r>
          </a:p>
          <a:p>
            <a:r>
              <a:rPr lang="en-US" dirty="0"/>
              <a:t>Train your brain to write on command</a:t>
            </a:r>
          </a:p>
          <a:p>
            <a:r>
              <a:rPr lang="en-US" dirty="0"/>
              <a:t>Learn to finish your projects</a:t>
            </a:r>
          </a:p>
        </p:txBody>
      </p:sp>
    </p:spTree>
    <p:extLst>
      <p:ext uri="{BB962C8B-B14F-4D97-AF65-F5344CB8AC3E}">
        <p14:creationId xmlns:p14="http://schemas.microsoft.com/office/powerpoint/2010/main" xmlns="" val="116999661"/>
      </p:ext>
    </p:extLst>
  </p:cSld>
  <p:clrMapOvr>
    <a:masterClrMapping/>
  </p:clrMapOvr>
</p:sld>
</file>

<file path=ppt/slides/slide2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Synecdoche</a:t>
            </a:r>
          </a:p>
        </p:txBody>
      </p:sp>
      <p:sp>
        <p:nvSpPr>
          <p:cNvPr id="3" name="Content Placeholder 2"/>
          <p:cNvSpPr>
            <a:spLocks noGrp="1"/>
          </p:cNvSpPr>
          <p:nvPr>
            <p:ph idx="1"/>
          </p:nvPr>
        </p:nvSpPr>
        <p:spPr/>
        <p:txBody>
          <a:bodyPr>
            <a:normAutofit/>
          </a:bodyPr>
          <a:lstStyle/>
          <a:p>
            <a:r>
              <a:rPr lang="en-US" dirty="0"/>
              <a:t>A literary device in which the author uses a small part of a larger object or body to represent the whole</a:t>
            </a:r>
          </a:p>
        </p:txBody>
      </p:sp>
    </p:spTree>
    <p:extLst>
      <p:ext uri="{BB962C8B-B14F-4D97-AF65-F5344CB8AC3E}">
        <p14:creationId xmlns:p14="http://schemas.microsoft.com/office/powerpoint/2010/main" xmlns="" val="574026640"/>
      </p:ext>
    </p:extLst>
  </p:cSld>
  <p:clrMapOvr>
    <a:masterClrMapping/>
  </p:clrMapOvr>
</p:sld>
</file>

<file path=ppt/slides/slide2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Stream of Consciousness</a:t>
            </a:r>
          </a:p>
        </p:txBody>
      </p:sp>
      <p:sp>
        <p:nvSpPr>
          <p:cNvPr id="3" name="Content Placeholder 2"/>
          <p:cNvSpPr>
            <a:spLocks noGrp="1"/>
          </p:cNvSpPr>
          <p:nvPr>
            <p:ph idx="1"/>
          </p:nvPr>
        </p:nvSpPr>
        <p:spPr/>
        <p:txBody>
          <a:bodyPr>
            <a:normAutofit/>
          </a:bodyPr>
          <a:lstStyle/>
          <a:p>
            <a:r>
              <a:rPr lang="en-US" dirty="0"/>
              <a:t>A style of writing that seems to present thoughts and feelings unfiltered from a character’s mind</a:t>
            </a:r>
          </a:p>
        </p:txBody>
      </p:sp>
    </p:spTree>
    <p:extLst>
      <p:ext uri="{BB962C8B-B14F-4D97-AF65-F5344CB8AC3E}">
        <p14:creationId xmlns:p14="http://schemas.microsoft.com/office/powerpoint/2010/main" xmlns="" val="2385892403"/>
      </p:ext>
    </p:extLst>
  </p:cSld>
  <p:clrMapOvr>
    <a:masterClrMapping/>
  </p:clrMapOvr>
</p:sld>
</file>

<file path=ppt/slides/slide2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b="1" dirty="0"/>
              <a:t>Stream of </a:t>
            </a:r>
            <a:r>
              <a:rPr lang="en-US" b="1" dirty="0" smtClean="0"/>
              <a:t>Consciousness (cont.)</a:t>
            </a:r>
            <a:endParaRPr lang="en-US" b="1" dirty="0"/>
          </a:p>
        </p:txBody>
      </p:sp>
      <p:sp>
        <p:nvSpPr>
          <p:cNvPr id="11" name="Text Placeholder 10"/>
          <p:cNvSpPr>
            <a:spLocks noGrp="1"/>
          </p:cNvSpPr>
          <p:nvPr>
            <p:ph type="body" sz="quarter" idx="10"/>
          </p:nvPr>
        </p:nvSpPr>
        <p:spPr/>
        <p:txBody>
          <a:bodyPr>
            <a:normAutofit fontScale="70000" lnSpcReduction="20000"/>
          </a:bodyPr>
          <a:lstStyle/>
          <a:p>
            <a:pPr>
              <a:spcBef>
                <a:spcPts val="0"/>
              </a:spcBef>
              <a:spcAft>
                <a:spcPts val="1000"/>
              </a:spcAft>
            </a:pPr>
            <a:r>
              <a:rPr lang="en-US" dirty="0">
                <a:latin typeface="Merriweather Sans"/>
                <a:ea typeface="Calibri"/>
                <a:cs typeface="Times New Roman"/>
              </a:rPr>
              <a:t>I glanced at the clock on the wall. Andres wasn’t here—he wasn’t here, but would he be coming? I stood, </a:t>
            </a:r>
            <a:r>
              <a:rPr lang="en-US" dirty="0">
                <a:solidFill>
                  <a:srgbClr val="C0504D"/>
                </a:solidFill>
                <a:latin typeface="Merriweather Sans"/>
                <a:ea typeface="Calibri"/>
                <a:cs typeface="Times New Roman"/>
              </a:rPr>
              <a:t>knees shaking, back sweaty, my fingers to my face so I could bite my nails</a:t>
            </a:r>
            <a:r>
              <a:rPr lang="en-US" dirty="0">
                <a:latin typeface="Merriweather Sans"/>
                <a:ea typeface="Calibri"/>
                <a:cs typeface="Times New Roman"/>
              </a:rPr>
              <a:t>—</a:t>
            </a:r>
            <a:r>
              <a:rPr lang="en-US" dirty="0" err="1">
                <a:latin typeface="Merriweather Sans"/>
                <a:ea typeface="Calibri"/>
                <a:cs typeface="Times New Roman"/>
              </a:rPr>
              <a:t>gotta</a:t>
            </a:r>
            <a:r>
              <a:rPr lang="en-US" dirty="0">
                <a:latin typeface="Merriweather Sans"/>
                <a:ea typeface="Calibri"/>
                <a:cs typeface="Times New Roman"/>
              </a:rPr>
              <a:t> stop that—and waited. Waited for</a:t>
            </a:r>
            <a:r>
              <a:rPr lang="en-US" i="1" dirty="0">
                <a:latin typeface="Merriweather Sans"/>
                <a:ea typeface="Calibri"/>
                <a:cs typeface="Times New Roman"/>
              </a:rPr>
              <a:t>ever</a:t>
            </a:r>
            <a:r>
              <a:rPr lang="en-US" dirty="0">
                <a:latin typeface="Merriweather Sans"/>
                <a:ea typeface="Calibri"/>
                <a:cs typeface="Times New Roman"/>
              </a:rPr>
              <a:t>.</a:t>
            </a:r>
            <a:endParaRPr lang="en-US" dirty="0">
              <a:effectLst/>
              <a:latin typeface="Calibri"/>
              <a:ea typeface="Calibri"/>
              <a:cs typeface="Times New Roman"/>
            </a:endParaRPr>
          </a:p>
        </p:txBody>
      </p:sp>
    </p:spTree>
    <p:extLst>
      <p:ext uri="{BB962C8B-B14F-4D97-AF65-F5344CB8AC3E}">
        <p14:creationId xmlns:p14="http://schemas.microsoft.com/office/powerpoint/2010/main" xmlns="" val="2428897597"/>
      </p:ext>
    </p:extLst>
  </p:cSld>
  <p:clrMapOvr>
    <a:masterClrMapping/>
  </p:clrMapOvr>
</p:sld>
</file>

<file path=ppt/slides/slide2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1581710506"/>
      </p:ext>
    </p:extLst>
  </p:cSld>
  <p:clrMapOvr>
    <a:masterClrMapping/>
  </p:clrMapOvr>
</p:sld>
</file>

<file path=ppt/slides/slide2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Title Unknown</a:t>
            </a:r>
            <a:endParaRPr lang="en-US" dirty="0"/>
          </a:p>
        </p:txBody>
      </p:sp>
      <p:sp>
        <p:nvSpPr>
          <p:cNvPr id="3" name="Subtitle 2"/>
          <p:cNvSpPr>
            <a:spLocks noGrp="1"/>
          </p:cNvSpPr>
          <p:nvPr>
            <p:ph type="subTitle" idx="1"/>
          </p:nvPr>
        </p:nvSpPr>
        <p:spPr/>
        <p:txBody>
          <a:bodyPr/>
          <a:lstStyle/>
          <a:p>
            <a:r>
              <a:rPr lang="en-US" dirty="0" smtClean="0"/>
              <a:t>LESSON 8</a:t>
            </a:r>
            <a:endParaRPr lang="en-US" dirty="0"/>
          </a:p>
        </p:txBody>
      </p:sp>
    </p:spTree>
    <p:extLst>
      <p:ext uri="{BB962C8B-B14F-4D97-AF65-F5344CB8AC3E}">
        <p14:creationId xmlns:p14="http://schemas.microsoft.com/office/powerpoint/2010/main" xmlns="" val="3805896587"/>
      </p:ext>
    </p:extLst>
  </p:cSld>
  <p:clrMapOvr>
    <a:masterClrMapping/>
  </p:clrMapOvr>
</p:sld>
</file>

<file path=ppt/slides/slide2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Apply</a:t>
            </a:r>
            <a:endParaRPr lang="en-US" b="1" dirty="0"/>
          </a:p>
        </p:txBody>
      </p:sp>
      <p:sp>
        <p:nvSpPr>
          <p:cNvPr id="3" name="Content Placeholder 2"/>
          <p:cNvSpPr>
            <a:spLocks noGrp="1"/>
          </p:cNvSpPr>
          <p:nvPr>
            <p:ph idx="1"/>
          </p:nvPr>
        </p:nvSpPr>
        <p:spPr/>
        <p:txBody>
          <a:bodyPr>
            <a:normAutofit/>
          </a:bodyPr>
          <a:lstStyle/>
          <a:p>
            <a:r>
              <a:rPr lang="en-US" dirty="0"/>
              <a:t>Read your source passage again. What does it tell you about God’s character and work? </a:t>
            </a:r>
          </a:p>
        </p:txBody>
      </p:sp>
    </p:spTree>
    <p:extLst>
      <p:ext uri="{BB962C8B-B14F-4D97-AF65-F5344CB8AC3E}">
        <p14:creationId xmlns:p14="http://schemas.microsoft.com/office/powerpoint/2010/main" xmlns="" val="1814998379"/>
      </p:ext>
    </p:extLst>
  </p:cSld>
  <p:clrMapOvr>
    <a:masterClrMapping/>
  </p:clrMapOvr>
</p:sld>
</file>

<file path=ppt/slides/slide2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Apply (cont.)</a:t>
            </a:r>
            <a:endParaRPr lang="en-US" b="1" dirty="0"/>
          </a:p>
        </p:txBody>
      </p:sp>
      <p:sp>
        <p:nvSpPr>
          <p:cNvPr id="3" name="Content Placeholder 2"/>
          <p:cNvSpPr>
            <a:spLocks noGrp="1"/>
          </p:cNvSpPr>
          <p:nvPr>
            <p:ph idx="1"/>
          </p:nvPr>
        </p:nvSpPr>
        <p:spPr/>
        <p:txBody>
          <a:bodyPr>
            <a:normAutofit/>
          </a:bodyPr>
          <a:lstStyle/>
          <a:p>
            <a:r>
              <a:rPr lang="en-US" dirty="0"/>
              <a:t>Does the passage remind you of any others?</a:t>
            </a:r>
          </a:p>
          <a:p>
            <a:r>
              <a:rPr lang="en-US" dirty="0"/>
              <a:t>What other verses demonstrate the same truths about God?</a:t>
            </a:r>
          </a:p>
        </p:txBody>
      </p:sp>
    </p:spTree>
    <p:extLst>
      <p:ext uri="{BB962C8B-B14F-4D97-AF65-F5344CB8AC3E}">
        <p14:creationId xmlns:p14="http://schemas.microsoft.com/office/powerpoint/2010/main" xmlns="" val="558285292"/>
      </p:ext>
    </p:extLst>
  </p:cSld>
  <p:clrMapOvr>
    <a:masterClrMapping/>
  </p:clrMapOvr>
</p:sld>
</file>

<file path=ppt/slides/slide2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Apply (cont.)</a:t>
            </a:r>
            <a:endParaRPr lang="en-US" b="1" dirty="0"/>
          </a:p>
        </p:txBody>
      </p:sp>
      <p:sp>
        <p:nvSpPr>
          <p:cNvPr id="3" name="Content Placeholder 2"/>
          <p:cNvSpPr>
            <a:spLocks noGrp="1"/>
          </p:cNvSpPr>
          <p:nvPr>
            <p:ph idx="1"/>
          </p:nvPr>
        </p:nvSpPr>
        <p:spPr/>
        <p:txBody>
          <a:bodyPr>
            <a:normAutofit/>
          </a:bodyPr>
          <a:lstStyle/>
          <a:p>
            <a:r>
              <a:rPr lang="en-US" dirty="0"/>
              <a:t>How does this impact you? </a:t>
            </a:r>
          </a:p>
          <a:p>
            <a:r>
              <a:rPr lang="en-US" dirty="0"/>
              <a:t>How can you better reflect your Father to others?</a:t>
            </a:r>
          </a:p>
        </p:txBody>
      </p:sp>
    </p:spTree>
    <p:extLst>
      <p:ext uri="{BB962C8B-B14F-4D97-AF65-F5344CB8AC3E}">
        <p14:creationId xmlns:p14="http://schemas.microsoft.com/office/powerpoint/2010/main" xmlns="" val="1954613343"/>
      </p:ext>
    </p:extLst>
  </p:cSld>
  <p:clrMapOvr>
    <a:masterClrMapping/>
  </p:clrMapOvr>
</p:sld>
</file>

<file path=ppt/slides/slide2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158171050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A Good Writer Prepares</a:t>
            </a:r>
          </a:p>
        </p:txBody>
      </p:sp>
      <p:sp>
        <p:nvSpPr>
          <p:cNvPr id="3" name="Content Placeholder 2"/>
          <p:cNvSpPr>
            <a:spLocks noGrp="1"/>
          </p:cNvSpPr>
          <p:nvPr>
            <p:ph idx="1"/>
          </p:nvPr>
        </p:nvSpPr>
        <p:spPr/>
        <p:txBody>
          <a:bodyPr>
            <a:normAutofit/>
          </a:bodyPr>
          <a:lstStyle/>
          <a:p>
            <a:r>
              <a:rPr lang="en-US" dirty="0"/>
              <a:t>Study detail, texture, and depth</a:t>
            </a:r>
          </a:p>
          <a:p>
            <a:r>
              <a:rPr lang="en-US" dirty="0"/>
              <a:t>Constantly look at the world around you</a:t>
            </a:r>
          </a:p>
        </p:txBody>
      </p:sp>
    </p:spTree>
    <p:extLst>
      <p:ext uri="{BB962C8B-B14F-4D97-AF65-F5344CB8AC3E}">
        <p14:creationId xmlns:p14="http://schemas.microsoft.com/office/powerpoint/2010/main" xmlns="" val="82326339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A Good Writer </a:t>
            </a:r>
            <a:r>
              <a:rPr lang="en-US" b="1" dirty="0" smtClean="0"/>
              <a:t>Prepares (cont.)</a:t>
            </a:r>
            <a:endParaRPr lang="en-US" b="1" dirty="0"/>
          </a:p>
        </p:txBody>
      </p:sp>
      <p:sp>
        <p:nvSpPr>
          <p:cNvPr id="3" name="Content Placeholder 2"/>
          <p:cNvSpPr>
            <a:spLocks noGrp="1"/>
          </p:cNvSpPr>
          <p:nvPr>
            <p:ph idx="1"/>
          </p:nvPr>
        </p:nvSpPr>
        <p:spPr/>
        <p:txBody>
          <a:bodyPr>
            <a:normAutofit/>
          </a:bodyPr>
          <a:lstStyle/>
          <a:p>
            <a:r>
              <a:rPr lang="en-US" dirty="0"/>
              <a:t>Take notes on useful images and concepts</a:t>
            </a:r>
          </a:p>
          <a:p>
            <a:r>
              <a:rPr lang="en-US" dirty="0"/>
              <a:t>Think, research, and outline before you begin the first draft</a:t>
            </a:r>
          </a:p>
        </p:txBody>
      </p:sp>
    </p:spTree>
    <p:extLst>
      <p:ext uri="{BB962C8B-B14F-4D97-AF65-F5344CB8AC3E}">
        <p14:creationId xmlns:p14="http://schemas.microsoft.com/office/powerpoint/2010/main" xmlns="" val="229217851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A Good </a:t>
            </a:r>
            <a:r>
              <a:rPr lang="en-US" b="1" dirty="0" smtClean="0"/>
              <a:t>Writer</a:t>
            </a:r>
            <a:br>
              <a:rPr lang="en-US" b="1" dirty="0" smtClean="0"/>
            </a:br>
            <a:r>
              <a:rPr lang="en-US" b="1" dirty="0" smtClean="0"/>
              <a:t>Studies </a:t>
            </a:r>
            <a:r>
              <a:rPr lang="en-US" b="1" dirty="0"/>
              <a:t>the Reader</a:t>
            </a:r>
          </a:p>
        </p:txBody>
      </p:sp>
      <p:sp>
        <p:nvSpPr>
          <p:cNvPr id="3" name="Content Placeholder 2"/>
          <p:cNvSpPr>
            <a:spLocks noGrp="1"/>
          </p:cNvSpPr>
          <p:nvPr>
            <p:ph idx="1"/>
          </p:nvPr>
        </p:nvSpPr>
        <p:spPr/>
        <p:txBody>
          <a:bodyPr>
            <a:normAutofit/>
          </a:bodyPr>
          <a:lstStyle/>
          <a:p>
            <a:r>
              <a:rPr lang="en-US" dirty="0"/>
              <a:t>Write with your audience in mind</a:t>
            </a:r>
          </a:p>
          <a:p>
            <a:r>
              <a:rPr lang="en-US" dirty="0"/>
              <a:t>Learn about your </a:t>
            </a:r>
            <a:r>
              <a:rPr lang="en-US" dirty="0" smtClean="0"/>
              <a:t>audience</a:t>
            </a:r>
            <a:endParaRPr lang="en-US" dirty="0"/>
          </a:p>
        </p:txBody>
      </p:sp>
    </p:spTree>
    <p:extLst>
      <p:ext uri="{BB962C8B-B14F-4D97-AF65-F5344CB8AC3E}">
        <p14:creationId xmlns:p14="http://schemas.microsoft.com/office/powerpoint/2010/main" xmlns="" val="210695948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Part 1: </a:t>
            </a:r>
            <a:r>
              <a:rPr lang="en-US" b="1" dirty="0" smtClean="0"/>
              <a:t>Research (cont.)</a:t>
            </a:r>
            <a:endParaRPr lang="en-US" b="1" dirty="0"/>
          </a:p>
        </p:txBody>
      </p:sp>
      <p:sp>
        <p:nvSpPr>
          <p:cNvPr id="3" name="Content Placeholder 2"/>
          <p:cNvSpPr>
            <a:spLocks noGrp="1"/>
          </p:cNvSpPr>
          <p:nvPr>
            <p:ph idx="1"/>
          </p:nvPr>
        </p:nvSpPr>
        <p:spPr/>
        <p:txBody>
          <a:bodyPr>
            <a:normAutofit/>
          </a:bodyPr>
          <a:lstStyle/>
          <a:p>
            <a:r>
              <a:rPr lang="en-US" dirty="0" smtClean="0"/>
              <a:t>Search </a:t>
            </a:r>
            <a:r>
              <a:rPr lang="en-US" dirty="0"/>
              <a:t>the Bible to answer key </a:t>
            </a:r>
            <a:r>
              <a:rPr lang="en-US" dirty="0" smtClean="0"/>
              <a:t>questions</a:t>
            </a:r>
            <a:endParaRPr lang="en-US" dirty="0"/>
          </a:p>
          <a:p>
            <a:pPr lvl="1"/>
            <a:r>
              <a:rPr lang="en-US" dirty="0" smtClean="0"/>
              <a:t>What </a:t>
            </a:r>
            <a:r>
              <a:rPr lang="en-US" dirty="0"/>
              <a:t>happens?		</a:t>
            </a:r>
          </a:p>
          <a:p>
            <a:pPr lvl="1"/>
            <a:r>
              <a:rPr lang="en-US" dirty="0"/>
              <a:t>Who was involved?</a:t>
            </a:r>
          </a:p>
          <a:p>
            <a:pPr lvl="1"/>
            <a:r>
              <a:rPr lang="en-US" dirty="0" smtClean="0"/>
              <a:t>When </a:t>
            </a:r>
            <a:r>
              <a:rPr lang="en-US" dirty="0"/>
              <a:t>did this happen? </a:t>
            </a:r>
          </a:p>
          <a:p>
            <a:pPr lvl="1"/>
            <a:r>
              <a:rPr lang="en-US" dirty="0"/>
              <a:t>How did this happen? </a:t>
            </a:r>
          </a:p>
          <a:p>
            <a:pPr lvl="1"/>
            <a:r>
              <a:rPr lang="en-US" dirty="0"/>
              <a:t>Why did this happen?</a:t>
            </a:r>
          </a:p>
        </p:txBody>
      </p:sp>
    </p:spTree>
    <p:extLst>
      <p:ext uri="{BB962C8B-B14F-4D97-AF65-F5344CB8AC3E}">
        <p14:creationId xmlns:p14="http://schemas.microsoft.com/office/powerpoint/2010/main" xmlns="" val="331566687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A Good </a:t>
            </a:r>
            <a:r>
              <a:rPr lang="en-US" b="1" dirty="0" smtClean="0"/>
              <a:t>Writer</a:t>
            </a:r>
            <a:br>
              <a:rPr lang="en-US" b="1" dirty="0" smtClean="0"/>
            </a:br>
            <a:r>
              <a:rPr lang="en-US" b="1" dirty="0" smtClean="0"/>
              <a:t>Studies </a:t>
            </a:r>
            <a:r>
              <a:rPr lang="en-US" b="1" dirty="0"/>
              <a:t>the </a:t>
            </a:r>
            <a:r>
              <a:rPr lang="en-US" b="1" dirty="0" smtClean="0"/>
              <a:t>Reader (cont.)</a:t>
            </a:r>
            <a:endParaRPr lang="en-US" b="1" dirty="0"/>
          </a:p>
        </p:txBody>
      </p:sp>
      <p:sp>
        <p:nvSpPr>
          <p:cNvPr id="3" name="Content Placeholder 2"/>
          <p:cNvSpPr>
            <a:spLocks noGrp="1"/>
          </p:cNvSpPr>
          <p:nvPr>
            <p:ph idx="1"/>
          </p:nvPr>
        </p:nvSpPr>
        <p:spPr/>
        <p:txBody>
          <a:bodyPr>
            <a:normAutofit/>
          </a:bodyPr>
          <a:lstStyle/>
          <a:p>
            <a:r>
              <a:rPr lang="en-US" dirty="0" smtClean="0"/>
              <a:t>Write </a:t>
            </a:r>
            <a:r>
              <a:rPr lang="en-US" dirty="0"/>
              <a:t>to reflect their knowledge, needs, and </a:t>
            </a:r>
            <a:r>
              <a:rPr lang="en-US" dirty="0" smtClean="0"/>
              <a:t>sensibilities</a:t>
            </a:r>
          </a:p>
          <a:p>
            <a:r>
              <a:rPr lang="en-US" dirty="0" smtClean="0"/>
              <a:t>Don’t </a:t>
            </a:r>
            <a:r>
              <a:rPr lang="en-US" dirty="0"/>
              <a:t>talk down to them, but don’t talk over their </a:t>
            </a:r>
            <a:r>
              <a:rPr lang="en-US" dirty="0" smtClean="0"/>
              <a:t>heads</a:t>
            </a:r>
            <a:endParaRPr lang="en-US" dirty="0"/>
          </a:p>
        </p:txBody>
      </p:sp>
    </p:spTree>
    <p:extLst>
      <p:ext uri="{BB962C8B-B14F-4D97-AF65-F5344CB8AC3E}">
        <p14:creationId xmlns:p14="http://schemas.microsoft.com/office/powerpoint/2010/main" xmlns="" val="317292724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A Good </a:t>
            </a:r>
            <a:r>
              <a:rPr lang="en-US" b="1" dirty="0" smtClean="0"/>
              <a:t>Writer</a:t>
            </a:r>
            <a:br>
              <a:rPr lang="en-US" b="1" dirty="0" smtClean="0"/>
            </a:br>
            <a:r>
              <a:rPr lang="en-US" b="1" dirty="0" smtClean="0"/>
              <a:t>Says </a:t>
            </a:r>
            <a:r>
              <a:rPr lang="en-US" b="1" dirty="0"/>
              <a:t>Something</a:t>
            </a:r>
          </a:p>
        </p:txBody>
      </p:sp>
      <p:sp>
        <p:nvSpPr>
          <p:cNvPr id="3" name="Content Placeholder 2"/>
          <p:cNvSpPr>
            <a:spLocks noGrp="1"/>
          </p:cNvSpPr>
          <p:nvPr>
            <p:ph idx="1"/>
          </p:nvPr>
        </p:nvSpPr>
        <p:spPr/>
        <p:txBody>
          <a:bodyPr>
            <a:normAutofit/>
          </a:bodyPr>
          <a:lstStyle/>
          <a:p>
            <a:r>
              <a:rPr lang="en-US" dirty="0"/>
              <a:t>Communicate a message to your readers</a:t>
            </a:r>
          </a:p>
          <a:p>
            <a:r>
              <a:rPr lang="en-US" dirty="0"/>
              <a:t>Find something to say, and say </a:t>
            </a:r>
            <a:r>
              <a:rPr lang="en-US" dirty="0" smtClean="0"/>
              <a:t>it</a:t>
            </a:r>
          </a:p>
          <a:p>
            <a:r>
              <a:rPr lang="en-US" dirty="0"/>
              <a:t>A central message will add direction, organization, and </a:t>
            </a:r>
            <a:r>
              <a:rPr lang="en-US" dirty="0" smtClean="0"/>
              <a:t>clarity</a:t>
            </a:r>
            <a:endParaRPr lang="en-US" dirty="0"/>
          </a:p>
        </p:txBody>
      </p:sp>
    </p:spTree>
    <p:extLst>
      <p:ext uri="{BB962C8B-B14F-4D97-AF65-F5344CB8AC3E}">
        <p14:creationId xmlns:p14="http://schemas.microsoft.com/office/powerpoint/2010/main" xmlns="" val="327236717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A Good Writer Edits</a:t>
            </a:r>
          </a:p>
        </p:txBody>
      </p:sp>
      <p:sp>
        <p:nvSpPr>
          <p:cNvPr id="3" name="Content Placeholder 2"/>
          <p:cNvSpPr>
            <a:spLocks noGrp="1"/>
          </p:cNvSpPr>
          <p:nvPr>
            <p:ph idx="1"/>
          </p:nvPr>
        </p:nvSpPr>
        <p:spPr/>
        <p:txBody>
          <a:bodyPr>
            <a:normAutofit/>
          </a:bodyPr>
          <a:lstStyle/>
          <a:p>
            <a:r>
              <a:rPr lang="en-US" dirty="0"/>
              <a:t>Never accept your first draft as final</a:t>
            </a:r>
          </a:p>
          <a:p>
            <a:r>
              <a:rPr lang="en-US" dirty="0"/>
              <a:t>Be clearer and more concise</a:t>
            </a:r>
          </a:p>
        </p:txBody>
      </p:sp>
    </p:spTree>
    <p:extLst>
      <p:ext uri="{BB962C8B-B14F-4D97-AF65-F5344CB8AC3E}">
        <p14:creationId xmlns:p14="http://schemas.microsoft.com/office/powerpoint/2010/main" xmlns="" val="335471058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A Good Writer </a:t>
            </a:r>
            <a:r>
              <a:rPr lang="en-US" b="1" dirty="0" smtClean="0"/>
              <a:t>Edits (cont.)</a:t>
            </a:r>
            <a:endParaRPr lang="en-US" b="1" dirty="0"/>
          </a:p>
        </p:txBody>
      </p:sp>
      <p:sp>
        <p:nvSpPr>
          <p:cNvPr id="3" name="Content Placeholder 2"/>
          <p:cNvSpPr>
            <a:spLocks noGrp="1"/>
          </p:cNvSpPr>
          <p:nvPr>
            <p:ph idx="1"/>
          </p:nvPr>
        </p:nvSpPr>
        <p:spPr/>
        <p:txBody>
          <a:bodyPr>
            <a:normAutofit/>
          </a:bodyPr>
          <a:lstStyle/>
          <a:p>
            <a:r>
              <a:rPr lang="en-US" dirty="0"/>
              <a:t>Surprise your reader with variety and new insights</a:t>
            </a:r>
          </a:p>
          <a:p>
            <a:r>
              <a:rPr lang="en-US" dirty="0"/>
              <a:t>Remove anything that does not support your </a:t>
            </a:r>
            <a:r>
              <a:rPr lang="en-US" dirty="0" smtClean="0"/>
              <a:t>purpose</a:t>
            </a:r>
            <a:endParaRPr lang="en-US" dirty="0"/>
          </a:p>
        </p:txBody>
      </p:sp>
    </p:spTree>
    <p:extLst>
      <p:ext uri="{BB962C8B-B14F-4D97-AF65-F5344CB8AC3E}">
        <p14:creationId xmlns:p14="http://schemas.microsoft.com/office/powerpoint/2010/main" xmlns="" val="113998577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A Good Writer Stretches</a:t>
            </a:r>
          </a:p>
        </p:txBody>
      </p:sp>
      <p:sp>
        <p:nvSpPr>
          <p:cNvPr id="3" name="Content Placeholder 2"/>
          <p:cNvSpPr>
            <a:spLocks noGrp="1"/>
          </p:cNvSpPr>
          <p:nvPr>
            <p:ph idx="1"/>
          </p:nvPr>
        </p:nvSpPr>
        <p:spPr/>
        <p:txBody>
          <a:bodyPr>
            <a:normAutofit/>
          </a:bodyPr>
          <a:lstStyle/>
          <a:p>
            <a:r>
              <a:rPr lang="en-US" dirty="0"/>
              <a:t>Writers create a window into their thoughts, values, and weaknesses</a:t>
            </a:r>
          </a:p>
          <a:p>
            <a:r>
              <a:rPr lang="en-US" dirty="0"/>
              <a:t>A good writer shares truth and love in spite of discomfort and reprisal</a:t>
            </a:r>
          </a:p>
        </p:txBody>
      </p:sp>
    </p:spTree>
    <p:extLst>
      <p:ext uri="{BB962C8B-B14F-4D97-AF65-F5344CB8AC3E}">
        <p14:creationId xmlns:p14="http://schemas.microsoft.com/office/powerpoint/2010/main" xmlns="" val="258580336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A Good Writer </a:t>
            </a:r>
            <a:r>
              <a:rPr lang="en-US" b="1" dirty="0" smtClean="0"/>
              <a:t>Stretches (cont.)</a:t>
            </a:r>
            <a:endParaRPr lang="en-US" b="1" dirty="0"/>
          </a:p>
        </p:txBody>
      </p:sp>
      <p:sp>
        <p:nvSpPr>
          <p:cNvPr id="3" name="Content Placeholder 2"/>
          <p:cNvSpPr>
            <a:spLocks noGrp="1"/>
          </p:cNvSpPr>
          <p:nvPr>
            <p:ph idx="1"/>
          </p:nvPr>
        </p:nvSpPr>
        <p:spPr/>
        <p:txBody>
          <a:bodyPr>
            <a:normAutofit/>
          </a:bodyPr>
          <a:lstStyle/>
          <a:p>
            <a:r>
              <a:rPr lang="en-US" dirty="0"/>
              <a:t>Find new ways and opportunities to write</a:t>
            </a:r>
          </a:p>
          <a:p>
            <a:r>
              <a:rPr lang="en-US" dirty="0"/>
              <a:t>Discover what makes you uncomfortable, and write anyway</a:t>
            </a:r>
          </a:p>
        </p:txBody>
      </p:sp>
    </p:spTree>
    <p:extLst>
      <p:ext uri="{BB962C8B-B14F-4D97-AF65-F5344CB8AC3E}">
        <p14:creationId xmlns:p14="http://schemas.microsoft.com/office/powerpoint/2010/main" xmlns="" val="358763302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Troubles of a Hog Farmer</a:t>
            </a:r>
            <a:endParaRPr lang="en-US" dirty="0"/>
          </a:p>
        </p:txBody>
      </p:sp>
      <p:sp>
        <p:nvSpPr>
          <p:cNvPr id="3" name="Subtitle 2"/>
          <p:cNvSpPr>
            <a:spLocks noGrp="1"/>
          </p:cNvSpPr>
          <p:nvPr>
            <p:ph type="subTitle" idx="1"/>
          </p:nvPr>
        </p:nvSpPr>
        <p:spPr/>
        <p:txBody>
          <a:bodyPr/>
          <a:lstStyle/>
          <a:p>
            <a:r>
              <a:rPr lang="en-US" dirty="0" smtClean="0"/>
              <a:t>LESSON 1</a:t>
            </a:r>
            <a:endParaRPr lang="en-US" dirty="0"/>
          </a:p>
        </p:txBody>
      </p:sp>
    </p:spTree>
    <p:extLst>
      <p:ext uri="{BB962C8B-B14F-4D97-AF65-F5344CB8AC3E}">
        <p14:creationId xmlns:p14="http://schemas.microsoft.com/office/powerpoint/2010/main" xmlns="" val="250350926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Part 1: Research</a:t>
            </a:r>
          </a:p>
        </p:txBody>
      </p:sp>
      <p:sp>
        <p:nvSpPr>
          <p:cNvPr id="3" name="Content Placeholder 2"/>
          <p:cNvSpPr>
            <a:spLocks noGrp="1"/>
          </p:cNvSpPr>
          <p:nvPr>
            <p:ph idx="1"/>
          </p:nvPr>
        </p:nvSpPr>
        <p:spPr/>
        <p:txBody>
          <a:bodyPr>
            <a:normAutofit/>
          </a:bodyPr>
          <a:lstStyle/>
          <a:p>
            <a:r>
              <a:rPr lang="en-US" dirty="0"/>
              <a:t>Mark 5:1–20</a:t>
            </a:r>
          </a:p>
        </p:txBody>
      </p:sp>
    </p:spTree>
    <p:extLst>
      <p:ext uri="{BB962C8B-B14F-4D97-AF65-F5344CB8AC3E}">
        <p14:creationId xmlns:p14="http://schemas.microsoft.com/office/powerpoint/2010/main" xmlns="" val="2255164475"/>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Unreliable </a:t>
            </a:r>
            <a:r>
              <a:rPr lang="en-US" b="1" dirty="0" smtClean="0"/>
              <a:t>Narrator</a:t>
            </a:r>
            <a:endParaRPr lang="en-US" b="1" dirty="0"/>
          </a:p>
        </p:txBody>
      </p:sp>
      <p:sp>
        <p:nvSpPr>
          <p:cNvPr id="3" name="Content Placeholder 2"/>
          <p:cNvSpPr>
            <a:spLocks noGrp="1"/>
          </p:cNvSpPr>
          <p:nvPr>
            <p:ph idx="1"/>
          </p:nvPr>
        </p:nvSpPr>
        <p:spPr/>
        <p:txBody>
          <a:bodyPr>
            <a:normAutofit/>
          </a:bodyPr>
          <a:lstStyle/>
          <a:p>
            <a:r>
              <a:rPr lang="en-US" dirty="0"/>
              <a:t>A fictional storyteller who believes something that isn’t true</a:t>
            </a:r>
          </a:p>
        </p:txBody>
      </p:sp>
    </p:spTree>
    <p:extLst>
      <p:ext uri="{BB962C8B-B14F-4D97-AF65-F5344CB8AC3E}">
        <p14:creationId xmlns:p14="http://schemas.microsoft.com/office/powerpoint/2010/main" xmlns="" val="36769373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Part 1: </a:t>
            </a:r>
            <a:r>
              <a:rPr lang="en-US" b="1" dirty="0" smtClean="0"/>
              <a:t>Research (cont.)</a:t>
            </a:r>
            <a:endParaRPr lang="en-US" b="1" dirty="0"/>
          </a:p>
        </p:txBody>
      </p:sp>
      <p:sp>
        <p:nvSpPr>
          <p:cNvPr id="3" name="Content Placeholder 2"/>
          <p:cNvSpPr>
            <a:spLocks noGrp="1"/>
          </p:cNvSpPr>
          <p:nvPr>
            <p:ph idx="1"/>
          </p:nvPr>
        </p:nvSpPr>
        <p:spPr/>
        <p:txBody>
          <a:bodyPr>
            <a:normAutofit/>
          </a:bodyPr>
          <a:lstStyle/>
          <a:p>
            <a:r>
              <a:rPr lang="en-US" dirty="0"/>
              <a:t>Reread passage, looking for missing details</a:t>
            </a:r>
          </a:p>
          <a:p>
            <a:r>
              <a:rPr lang="en-US" dirty="0"/>
              <a:t>Meditate on God’s Word</a:t>
            </a:r>
          </a:p>
          <a:p>
            <a:r>
              <a:rPr lang="en-US" dirty="0"/>
              <a:t>Ask God to show you a glimpse of His </a:t>
            </a:r>
            <a:r>
              <a:rPr lang="en-US" dirty="0" smtClean="0"/>
              <a:t>character</a:t>
            </a:r>
            <a:endParaRPr lang="en-US" dirty="0"/>
          </a:p>
        </p:txBody>
      </p:sp>
    </p:spTree>
    <p:extLst>
      <p:ext uri="{BB962C8B-B14F-4D97-AF65-F5344CB8AC3E}">
        <p14:creationId xmlns:p14="http://schemas.microsoft.com/office/powerpoint/2010/main" xmlns="" val="114571501"/>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Didactic Tone</a:t>
            </a:r>
          </a:p>
        </p:txBody>
      </p:sp>
      <p:sp>
        <p:nvSpPr>
          <p:cNvPr id="3" name="Content Placeholder 2"/>
          <p:cNvSpPr>
            <a:spLocks noGrp="1"/>
          </p:cNvSpPr>
          <p:nvPr>
            <p:ph idx="1"/>
          </p:nvPr>
        </p:nvSpPr>
        <p:spPr/>
        <p:txBody>
          <a:bodyPr>
            <a:normAutofit/>
          </a:bodyPr>
          <a:lstStyle/>
          <a:p>
            <a:r>
              <a:rPr lang="en-US" dirty="0"/>
              <a:t>A tone the writer uses to present factual or moral teaching explicitly</a:t>
            </a:r>
          </a:p>
        </p:txBody>
      </p:sp>
    </p:spTree>
    <p:extLst>
      <p:ext uri="{BB962C8B-B14F-4D97-AF65-F5344CB8AC3E}">
        <p14:creationId xmlns:p14="http://schemas.microsoft.com/office/powerpoint/2010/main" xmlns="" val="297369266"/>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Didactic Tone (cont.)</a:t>
            </a:r>
          </a:p>
        </p:txBody>
      </p:sp>
      <p:sp>
        <p:nvSpPr>
          <p:cNvPr id="3" name="Content Placeholder 2"/>
          <p:cNvSpPr>
            <a:spLocks noGrp="1"/>
          </p:cNvSpPr>
          <p:nvPr>
            <p:ph idx="1"/>
          </p:nvPr>
        </p:nvSpPr>
        <p:spPr/>
        <p:txBody>
          <a:bodyPr>
            <a:normAutofit/>
          </a:bodyPr>
          <a:lstStyle/>
          <a:p>
            <a:r>
              <a:rPr lang="en-US" dirty="0"/>
              <a:t>A story that includes too many lessons and platitudes—without plot or characters or conflict—can seem too preachy and boring</a:t>
            </a:r>
          </a:p>
          <a:p>
            <a:r>
              <a:rPr lang="en-US" dirty="0"/>
              <a:t>Stories should feature narrative first, lesson second</a:t>
            </a:r>
          </a:p>
        </p:txBody>
      </p:sp>
    </p:spTree>
    <p:extLst>
      <p:ext uri="{BB962C8B-B14F-4D97-AF65-F5344CB8AC3E}">
        <p14:creationId xmlns:p14="http://schemas.microsoft.com/office/powerpoint/2010/main" xmlns="" val="1592565692"/>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idx="1"/>
          </p:nvPr>
        </p:nvSpPr>
        <p:spPr/>
        <p:txBody>
          <a:bodyPr/>
          <a:lstStyle/>
          <a:p>
            <a:r>
              <a:rPr lang="en-US" sz="4000" dirty="0" smtClean="0"/>
              <a:t>“No one can write decently who is distrustful of the reader’s intelligence, or whose attitude is patronizing.”</a:t>
            </a:r>
            <a:endParaRPr lang="en-US" sz="4000" dirty="0"/>
          </a:p>
        </p:txBody>
      </p:sp>
      <p:sp>
        <p:nvSpPr>
          <p:cNvPr id="5" name="Content Placeholder 4"/>
          <p:cNvSpPr>
            <a:spLocks noGrp="1"/>
          </p:cNvSpPr>
          <p:nvPr>
            <p:ph idx="10"/>
          </p:nvPr>
        </p:nvSpPr>
        <p:spPr/>
        <p:txBody>
          <a:bodyPr/>
          <a:lstStyle/>
          <a:p>
            <a:r>
              <a:rPr lang="en-US" dirty="0">
                <a:solidFill>
                  <a:srgbClr val="F6F1E6"/>
                </a:solidFill>
              </a:rPr>
              <a:t>—E.B. </a:t>
            </a:r>
            <a:r>
              <a:rPr lang="en-US" dirty="0" smtClean="0">
                <a:solidFill>
                  <a:srgbClr val="F6F1E6"/>
                </a:solidFill>
              </a:rPr>
              <a:t>White</a:t>
            </a:r>
            <a:endParaRPr lang="en-US" dirty="0">
              <a:solidFill>
                <a:srgbClr val="F6F1E6"/>
              </a:solidFill>
            </a:endParaRPr>
          </a:p>
        </p:txBody>
      </p:sp>
    </p:spTree>
    <p:extLst>
      <p:ext uri="{BB962C8B-B14F-4D97-AF65-F5344CB8AC3E}">
        <p14:creationId xmlns:p14="http://schemas.microsoft.com/office/powerpoint/2010/main" xmlns="" val="3248217145"/>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Part 2: Rough</a:t>
            </a:r>
          </a:p>
        </p:txBody>
      </p:sp>
      <p:sp>
        <p:nvSpPr>
          <p:cNvPr id="3" name="Content Placeholder 2"/>
          <p:cNvSpPr>
            <a:spLocks noGrp="1"/>
          </p:cNvSpPr>
          <p:nvPr>
            <p:ph idx="1"/>
          </p:nvPr>
        </p:nvSpPr>
        <p:spPr/>
        <p:txBody>
          <a:bodyPr>
            <a:normAutofit/>
          </a:bodyPr>
          <a:lstStyle/>
          <a:p>
            <a:r>
              <a:rPr lang="en-US" dirty="0"/>
              <a:t>Create an outline using Freytag’s </a:t>
            </a:r>
            <a:r>
              <a:rPr lang="en-US" dirty="0" smtClean="0"/>
              <a:t>pyramid</a:t>
            </a:r>
            <a:endParaRPr lang="en-US" dirty="0"/>
          </a:p>
        </p:txBody>
      </p:sp>
      <p:pic>
        <p:nvPicPr>
          <p:cNvPr id="4" name="Picture 3" descr="freytags1.png"/>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1600200" y="2361857"/>
            <a:ext cx="5867400" cy="2435910"/>
          </a:xfrm>
          <a:prstGeom prst="rect">
            <a:avLst/>
          </a:prstGeom>
        </p:spPr>
      </p:pic>
    </p:spTree>
    <p:extLst>
      <p:ext uri="{BB962C8B-B14F-4D97-AF65-F5344CB8AC3E}">
        <p14:creationId xmlns:p14="http://schemas.microsoft.com/office/powerpoint/2010/main" xmlns="" val="1550362210"/>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Part 2: </a:t>
            </a:r>
            <a:r>
              <a:rPr lang="en-US" b="1" dirty="0" smtClean="0"/>
              <a:t>Rough (cont.)</a:t>
            </a:r>
            <a:endParaRPr lang="en-US" b="1" dirty="0"/>
          </a:p>
        </p:txBody>
      </p:sp>
      <p:sp>
        <p:nvSpPr>
          <p:cNvPr id="3" name="Content Placeholder 2"/>
          <p:cNvSpPr>
            <a:spLocks noGrp="1"/>
          </p:cNvSpPr>
          <p:nvPr>
            <p:ph idx="1"/>
          </p:nvPr>
        </p:nvSpPr>
        <p:spPr/>
        <p:txBody>
          <a:bodyPr>
            <a:normAutofit/>
          </a:bodyPr>
          <a:lstStyle/>
          <a:p>
            <a:r>
              <a:rPr lang="en-US" dirty="0"/>
              <a:t>More material today will make tomorrow’s first draft easier</a:t>
            </a:r>
          </a:p>
        </p:txBody>
      </p:sp>
    </p:spTree>
    <p:extLst>
      <p:ext uri="{BB962C8B-B14F-4D97-AF65-F5344CB8AC3E}">
        <p14:creationId xmlns:p14="http://schemas.microsoft.com/office/powerpoint/2010/main" xmlns="" val="3888357773"/>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idx="1"/>
          </p:nvPr>
        </p:nvSpPr>
        <p:spPr/>
        <p:txBody>
          <a:bodyPr/>
          <a:lstStyle/>
          <a:p>
            <a:r>
              <a:rPr lang="en-US" sz="4400" dirty="0"/>
              <a:t>“The best way to become acquainted with a subject is to write about it.”</a:t>
            </a:r>
          </a:p>
        </p:txBody>
      </p:sp>
      <p:sp>
        <p:nvSpPr>
          <p:cNvPr id="5" name="Content Placeholder 4"/>
          <p:cNvSpPr>
            <a:spLocks noGrp="1"/>
          </p:cNvSpPr>
          <p:nvPr>
            <p:ph idx="10"/>
          </p:nvPr>
        </p:nvSpPr>
        <p:spPr/>
        <p:txBody>
          <a:bodyPr/>
          <a:lstStyle/>
          <a:p>
            <a:r>
              <a:rPr lang="en-US" dirty="0">
                <a:solidFill>
                  <a:srgbClr val="F6F1E6"/>
                </a:solidFill>
              </a:rPr>
              <a:t>—Benjamin Disraeli</a:t>
            </a:r>
          </a:p>
        </p:txBody>
      </p:sp>
    </p:spTree>
    <p:extLst>
      <p:ext uri="{BB962C8B-B14F-4D97-AF65-F5344CB8AC3E}">
        <p14:creationId xmlns:p14="http://schemas.microsoft.com/office/powerpoint/2010/main" xmlns="" val="3776592942"/>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For Tomorrow</a:t>
            </a:r>
          </a:p>
        </p:txBody>
      </p:sp>
      <p:sp>
        <p:nvSpPr>
          <p:cNvPr id="3" name="Content Placeholder 2"/>
          <p:cNvSpPr>
            <a:spLocks noGrp="1"/>
          </p:cNvSpPr>
          <p:nvPr>
            <p:ph idx="1"/>
          </p:nvPr>
        </p:nvSpPr>
        <p:spPr/>
        <p:txBody>
          <a:bodyPr>
            <a:normAutofit/>
          </a:bodyPr>
          <a:lstStyle/>
          <a:p>
            <a:r>
              <a:rPr lang="en-US" dirty="0"/>
              <a:t>The hardest part of the writing process is the </a:t>
            </a:r>
            <a:r>
              <a:rPr lang="en-US" i="1" dirty="0"/>
              <a:t>actual writing part</a:t>
            </a:r>
            <a:endParaRPr lang="en-US" dirty="0"/>
          </a:p>
        </p:txBody>
      </p:sp>
    </p:spTree>
    <p:extLst>
      <p:ext uri="{BB962C8B-B14F-4D97-AF65-F5344CB8AC3E}">
        <p14:creationId xmlns:p14="http://schemas.microsoft.com/office/powerpoint/2010/main" xmlns="" val="4141345586"/>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For Tomorrow (cont.)</a:t>
            </a:r>
          </a:p>
        </p:txBody>
      </p:sp>
      <p:sp>
        <p:nvSpPr>
          <p:cNvPr id="3" name="Content Placeholder 2"/>
          <p:cNvSpPr>
            <a:spLocks noGrp="1"/>
          </p:cNvSpPr>
          <p:nvPr>
            <p:ph idx="1"/>
          </p:nvPr>
        </p:nvSpPr>
        <p:spPr/>
        <p:txBody>
          <a:bodyPr>
            <a:normAutofit/>
          </a:bodyPr>
          <a:lstStyle/>
          <a:p>
            <a:r>
              <a:rPr lang="en-US" dirty="0"/>
              <a:t>Reserve at least an hour of quiet time to write</a:t>
            </a:r>
          </a:p>
          <a:p>
            <a:r>
              <a:rPr lang="en-US" dirty="0"/>
              <a:t>Gather your tools</a:t>
            </a:r>
          </a:p>
          <a:p>
            <a:r>
              <a:rPr lang="en-US" dirty="0"/>
              <a:t>Remove all distractions</a:t>
            </a:r>
          </a:p>
        </p:txBody>
      </p:sp>
    </p:spTree>
    <p:extLst>
      <p:ext uri="{BB962C8B-B14F-4D97-AF65-F5344CB8AC3E}">
        <p14:creationId xmlns:p14="http://schemas.microsoft.com/office/powerpoint/2010/main" xmlns="" val="3220884799"/>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038350"/>
            <a:ext cx="8229600" cy="1066800"/>
          </a:xfrm>
        </p:spPr>
        <p:txBody>
          <a:bodyPr/>
          <a:lstStyle/>
          <a:p>
            <a:r>
              <a:rPr lang="en-US" b="1" dirty="0"/>
              <a:t>Part 3: Write</a:t>
            </a:r>
          </a:p>
        </p:txBody>
      </p:sp>
    </p:spTree>
    <p:extLst>
      <p:ext uri="{BB962C8B-B14F-4D97-AF65-F5344CB8AC3E}">
        <p14:creationId xmlns:p14="http://schemas.microsoft.com/office/powerpoint/2010/main" xmlns="" val="1256168084"/>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 </a:t>
            </a:r>
            <a:r>
              <a:rPr lang="en-US" b="1" dirty="0"/>
              <a:t>Part 4: </a:t>
            </a:r>
            <a:r>
              <a:rPr lang="en-US" b="1" dirty="0" smtClean="0"/>
              <a:t>Apply</a:t>
            </a:r>
            <a:endParaRPr lang="en-US" dirty="0"/>
          </a:p>
        </p:txBody>
      </p:sp>
      <p:sp>
        <p:nvSpPr>
          <p:cNvPr id="3" name="Content Placeholder 2"/>
          <p:cNvSpPr>
            <a:spLocks noGrp="1"/>
          </p:cNvSpPr>
          <p:nvPr>
            <p:ph idx="1"/>
          </p:nvPr>
        </p:nvSpPr>
        <p:spPr/>
        <p:txBody>
          <a:bodyPr>
            <a:normAutofit/>
          </a:bodyPr>
          <a:lstStyle/>
          <a:p>
            <a:r>
              <a:rPr lang="en-US" dirty="0"/>
              <a:t>Christ displayed His love, mercy, and grace by casting out the demon from the man of Gadara</a:t>
            </a:r>
          </a:p>
          <a:p>
            <a:r>
              <a:rPr lang="en-US" dirty="0"/>
              <a:t>Mark 5:1–20</a:t>
            </a:r>
          </a:p>
        </p:txBody>
      </p:sp>
    </p:spTree>
    <p:extLst>
      <p:ext uri="{BB962C8B-B14F-4D97-AF65-F5344CB8AC3E}">
        <p14:creationId xmlns:p14="http://schemas.microsoft.com/office/powerpoint/2010/main" xmlns="" val="178261636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Part 2: Rough – Outline</a:t>
            </a:r>
          </a:p>
        </p:txBody>
      </p:sp>
      <p:sp>
        <p:nvSpPr>
          <p:cNvPr id="3" name="Content Placeholder 2"/>
          <p:cNvSpPr>
            <a:spLocks noGrp="1"/>
          </p:cNvSpPr>
          <p:nvPr>
            <p:ph idx="1"/>
          </p:nvPr>
        </p:nvSpPr>
        <p:spPr/>
        <p:txBody>
          <a:bodyPr>
            <a:normAutofit/>
          </a:bodyPr>
          <a:lstStyle/>
          <a:p>
            <a:r>
              <a:rPr lang="en-US" dirty="0"/>
              <a:t>Rough out the structure of your </a:t>
            </a:r>
            <a:r>
              <a:rPr lang="en-US" dirty="0" smtClean="0"/>
              <a:t>story</a:t>
            </a:r>
            <a:endParaRPr lang="en-US" dirty="0"/>
          </a:p>
        </p:txBody>
      </p:sp>
    </p:spTree>
    <p:extLst>
      <p:ext uri="{BB962C8B-B14F-4D97-AF65-F5344CB8AC3E}">
        <p14:creationId xmlns:p14="http://schemas.microsoft.com/office/powerpoint/2010/main" xmlns="" val="3083741088"/>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Part 4: Apply (cont.)</a:t>
            </a:r>
          </a:p>
        </p:txBody>
      </p:sp>
      <p:sp>
        <p:nvSpPr>
          <p:cNvPr id="3" name="Content Placeholder 2"/>
          <p:cNvSpPr>
            <a:spLocks noGrp="1"/>
          </p:cNvSpPr>
          <p:nvPr>
            <p:ph idx="1"/>
          </p:nvPr>
        </p:nvSpPr>
        <p:spPr/>
        <p:txBody>
          <a:bodyPr>
            <a:normAutofit/>
          </a:bodyPr>
          <a:lstStyle/>
          <a:p>
            <a:r>
              <a:rPr lang="en-US" dirty="0"/>
              <a:t>God asks us to guard ourselves against . . .</a:t>
            </a:r>
          </a:p>
          <a:p>
            <a:pPr lvl="1"/>
            <a:r>
              <a:rPr lang="en-US" dirty="0"/>
              <a:t>Assault from spiritual forces on the outside</a:t>
            </a:r>
          </a:p>
          <a:p>
            <a:pPr lvl="1"/>
            <a:r>
              <a:rPr lang="en-US" dirty="0"/>
              <a:t>Our own weaknesses</a:t>
            </a:r>
          </a:p>
          <a:p>
            <a:r>
              <a:rPr lang="en-US" dirty="0"/>
              <a:t>Ephesians 6:10–20</a:t>
            </a:r>
          </a:p>
        </p:txBody>
      </p:sp>
    </p:spTree>
    <p:extLst>
      <p:ext uri="{BB962C8B-B14F-4D97-AF65-F5344CB8AC3E}">
        <p14:creationId xmlns:p14="http://schemas.microsoft.com/office/powerpoint/2010/main" xmlns="" val="3537229693"/>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Part 4: Apply (cont.)</a:t>
            </a:r>
          </a:p>
        </p:txBody>
      </p:sp>
      <p:sp>
        <p:nvSpPr>
          <p:cNvPr id="3" name="Content Placeholder 2"/>
          <p:cNvSpPr>
            <a:spLocks noGrp="1"/>
          </p:cNvSpPr>
          <p:nvPr>
            <p:ph idx="1"/>
          </p:nvPr>
        </p:nvSpPr>
        <p:spPr/>
        <p:txBody>
          <a:bodyPr>
            <a:normAutofit/>
          </a:bodyPr>
          <a:lstStyle/>
          <a:p>
            <a:r>
              <a:rPr lang="en-US" dirty="0"/>
              <a:t>God exercises complete authority over Satan</a:t>
            </a:r>
          </a:p>
          <a:p>
            <a:r>
              <a:rPr lang="en-US" dirty="0"/>
              <a:t>Revelation 20:8–10</a:t>
            </a:r>
          </a:p>
        </p:txBody>
      </p:sp>
    </p:spTree>
    <p:extLst>
      <p:ext uri="{BB962C8B-B14F-4D97-AF65-F5344CB8AC3E}">
        <p14:creationId xmlns:p14="http://schemas.microsoft.com/office/powerpoint/2010/main" xmlns="" val="1521853714"/>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Part 4: Apply (cont.)</a:t>
            </a:r>
          </a:p>
        </p:txBody>
      </p:sp>
      <p:sp>
        <p:nvSpPr>
          <p:cNvPr id="3" name="Content Placeholder 2"/>
          <p:cNvSpPr>
            <a:spLocks noGrp="1"/>
          </p:cNvSpPr>
          <p:nvPr>
            <p:ph idx="1"/>
          </p:nvPr>
        </p:nvSpPr>
        <p:spPr/>
        <p:txBody>
          <a:bodyPr>
            <a:normAutofit/>
          </a:bodyPr>
          <a:lstStyle/>
          <a:p>
            <a:r>
              <a:rPr lang="en-US" dirty="0"/>
              <a:t>More amazing than the miracle of Mark 5:1–20 is the change God can make in our hearts today</a:t>
            </a:r>
          </a:p>
          <a:p>
            <a:r>
              <a:rPr lang="en-US" dirty="0"/>
              <a:t>Luke 10:17–20</a:t>
            </a:r>
          </a:p>
        </p:txBody>
      </p:sp>
    </p:spTree>
    <p:extLst>
      <p:ext uri="{BB962C8B-B14F-4D97-AF65-F5344CB8AC3E}">
        <p14:creationId xmlns:p14="http://schemas.microsoft.com/office/powerpoint/2010/main" xmlns="" val="763551059"/>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038350"/>
            <a:ext cx="8229600" cy="1066800"/>
          </a:xfrm>
        </p:spPr>
        <p:txBody>
          <a:bodyPr/>
          <a:lstStyle/>
          <a:p>
            <a:r>
              <a:rPr lang="en-US" b="1" dirty="0"/>
              <a:t>Part 5: Revise</a:t>
            </a:r>
          </a:p>
        </p:txBody>
      </p:sp>
    </p:spTree>
    <p:extLst>
      <p:ext uri="{BB962C8B-B14F-4D97-AF65-F5344CB8AC3E}">
        <p14:creationId xmlns:p14="http://schemas.microsoft.com/office/powerpoint/2010/main" xmlns="" val="510977062"/>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Tools of Grammar</a:t>
            </a:r>
          </a:p>
        </p:txBody>
      </p:sp>
      <p:sp>
        <p:nvSpPr>
          <p:cNvPr id="3" name="Content Placeholder 2"/>
          <p:cNvSpPr>
            <a:spLocks noGrp="1"/>
          </p:cNvSpPr>
          <p:nvPr>
            <p:ph idx="1"/>
          </p:nvPr>
        </p:nvSpPr>
        <p:spPr/>
        <p:txBody>
          <a:bodyPr>
            <a:normAutofit/>
          </a:bodyPr>
          <a:lstStyle/>
          <a:p>
            <a:r>
              <a:rPr lang="en-US" i="1" dirty="0" smtClean="0"/>
              <a:t>Be-</a:t>
            </a:r>
            <a:r>
              <a:rPr lang="en-US" dirty="0" smtClean="0"/>
              <a:t>Verbs</a:t>
            </a:r>
            <a:endParaRPr lang="en-US" dirty="0"/>
          </a:p>
          <a:p>
            <a:pPr lvl="1"/>
            <a:r>
              <a:rPr lang="en-US" dirty="0"/>
              <a:t>Link a noun to </a:t>
            </a:r>
            <a:r>
              <a:rPr lang="en-US" dirty="0" smtClean="0"/>
              <a:t>a certain </a:t>
            </a:r>
            <a:r>
              <a:rPr lang="en-US" dirty="0"/>
              <a:t>state, position, or quality</a:t>
            </a:r>
          </a:p>
          <a:p>
            <a:pPr lvl="1"/>
            <a:r>
              <a:rPr lang="en-US" dirty="0"/>
              <a:t>Connect a subject to a predicate</a:t>
            </a:r>
          </a:p>
        </p:txBody>
      </p:sp>
    </p:spTree>
    <p:extLst>
      <p:ext uri="{BB962C8B-B14F-4D97-AF65-F5344CB8AC3E}">
        <p14:creationId xmlns:p14="http://schemas.microsoft.com/office/powerpoint/2010/main" xmlns="" val="3509824464"/>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i="1" dirty="0" smtClean="0"/>
              <a:t>Be</a:t>
            </a:r>
            <a:r>
              <a:rPr lang="en-US" b="1" dirty="0"/>
              <a:t>-</a:t>
            </a:r>
            <a:r>
              <a:rPr lang="en-US" b="1" dirty="0" smtClean="0"/>
              <a:t>Verb </a:t>
            </a:r>
            <a:r>
              <a:rPr lang="en-US" b="1" dirty="0"/>
              <a:t>Forms</a:t>
            </a:r>
          </a:p>
        </p:txBody>
      </p:sp>
      <p:graphicFrame>
        <p:nvGraphicFramePr>
          <p:cNvPr id="5" name="Table 4"/>
          <p:cNvGraphicFramePr>
            <a:graphicFrameLocks noGrp="1"/>
          </p:cNvGraphicFramePr>
          <p:nvPr>
            <p:extLst>
              <p:ext uri="{D42A27DB-BD31-4B8C-83A1-F6EECF244321}">
                <p14:modId xmlns:p14="http://schemas.microsoft.com/office/powerpoint/2010/main" xmlns="" val="1103722770"/>
              </p:ext>
            </p:extLst>
          </p:nvPr>
        </p:nvGraphicFramePr>
        <p:xfrm>
          <a:off x="2362200" y="1428750"/>
          <a:ext cx="4419600" cy="3291840"/>
        </p:xfrm>
        <a:graphic>
          <a:graphicData uri="http://schemas.openxmlformats.org/drawingml/2006/table">
            <a:tbl>
              <a:tblPr firstRow="1" bandRow="1">
                <a:tableStyleId>{5C22544A-7EE6-4342-B048-85BDC9FD1C3A}</a:tableStyleId>
              </a:tblPr>
              <a:tblGrid>
                <a:gridCol w="2209800"/>
                <a:gridCol w="2209800"/>
              </a:tblGrid>
              <a:tr h="619760">
                <a:tc>
                  <a:txBody>
                    <a:bodyPr/>
                    <a:lstStyle/>
                    <a:p>
                      <a:pPr algn="ctr"/>
                      <a:r>
                        <a:rPr lang="en-US" sz="3600" b="0" i="0" dirty="0" smtClean="0">
                          <a:solidFill>
                            <a:srgbClr val="42392A"/>
                          </a:solidFill>
                          <a:latin typeface="Merriweather Sans Light" pitchFamily="2" charset="0"/>
                          <a:cs typeface="Merriweather Sans Regular"/>
                        </a:rPr>
                        <a:t>be</a:t>
                      </a:r>
                      <a:endParaRPr lang="en-US" sz="3600" b="0" i="0" dirty="0">
                        <a:solidFill>
                          <a:srgbClr val="42392A"/>
                        </a:solidFill>
                        <a:latin typeface="Merriweather Sans Light" pitchFamily="2" charset="0"/>
                        <a:cs typeface="Merriweather Sans Regular"/>
                      </a:endParaRPr>
                    </a:p>
                  </a:txBody>
                  <a:tcPr marL="137160" marR="137160" marT="137160" marB="13716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ctr"/>
                      <a:r>
                        <a:rPr lang="en-US" sz="3600" b="0" i="0" dirty="0" smtClean="0">
                          <a:solidFill>
                            <a:srgbClr val="42392A"/>
                          </a:solidFill>
                          <a:latin typeface="Merriweather Sans Light" pitchFamily="2" charset="0"/>
                          <a:cs typeface="Merriweather Sans Regular"/>
                        </a:rPr>
                        <a:t>is</a:t>
                      </a:r>
                      <a:endParaRPr lang="en-US" sz="3600" b="0" i="0" dirty="0">
                        <a:solidFill>
                          <a:srgbClr val="42392A"/>
                        </a:solidFill>
                        <a:latin typeface="Merriweather Sans Light" pitchFamily="2" charset="0"/>
                        <a:cs typeface="Merriweather Sans Regular"/>
                      </a:endParaRPr>
                    </a:p>
                  </a:txBody>
                  <a:tcPr marL="137160" marR="137160" marT="137160" marB="13716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r>
              <a:tr h="619760">
                <a:tc>
                  <a:txBody>
                    <a:bodyPr/>
                    <a:lstStyle/>
                    <a:p>
                      <a:pPr algn="ctr"/>
                      <a:r>
                        <a:rPr lang="en-US" sz="3600" b="0" i="0" dirty="0" smtClean="0">
                          <a:solidFill>
                            <a:srgbClr val="42392A"/>
                          </a:solidFill>
                          <a:latin typeface="Merriweather Sans Light" pitchFamily="2" charset="0"/>
                          <a:cs typeface="Merriweather Sans Regular"/>
                        </a:rPr>
                        <a:t>am</a:t>
                      </a:r>
                      <a:endParaRPr lang="en-US" sz="3600" b="0" i="0" dirty="0">
                        <a:solidFill>
                          <a:srgbClr val="42392A"/>
                        </a:solidFill>
                        <a:latin typeface="Merriweather Sans Light" pitchFamily="2" charset="0"/>
                        <a:cs typeface="Merriweather Sans Regular"/>
                      </a:endParaRPr>
                    </a:p>
                  </a:txBody>
                  <a:tcPr marL="137160" marR="137160" marT="137160" marB="13716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ctr"/>
                      <a:r>
                        <a:rPr lang="en-US" sz="3600" b="0" i="0" dirty="0" smtClean="0">
                          <a:solidFill>
                            <a:srgbClr val="42392A"/>
                          </a:solidFill>
                          <a:latin typeface="Merriweather Sans Light" pitchFamily="2" charset="0"/>
                          <a:cs typeface="Merriweather Sans Regular"/>
                        </a:rPr>
                        <a:t>are</a:t>
                      </a:r>
                      <a:endParaRPr lang="en-US" sz="3600" b="0" i="0" dirty="0">
                        <a:solidFill>
                          <a:srgbClr val="42392A"/>
                        </a:solidFill>
                        <a:latin typeface="Merriweather Sans Light" pitchFamily="2" charset="0"/>
                        <a:cs typeface="Merriweather Sans Regular"/>
                      </a:endParaRPr>
                    </a:p>
                  </a:txBody>
                  <a:tcPr marL="137160" marR="137160" marT="137160" marB="13716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r>
              <a:tr h="619760">
                <a:tc>
                  <a:txBody>
                    <a:bodyPr/>
                    <a:lstStyle/>
                    <a:p>
                      <a:pPr algn="ctr"/>
                      <a:r>
                        <a:rPr lang="en-US" sz="3600" b="0" i="0" dirty="0" smtClean="0">
                          <a:solidFill>
                            <a:srgbClr val="42392A"/>
                          </a:solidFill>
                          <a:latin typeface="Merriweather Sans Light" pitchFamily="2" charset="0"/>
                          <a:cs typeface="Merriweather Sans Regular"/>
                        </a:rPr>
                        <a:t>was</a:t>
                      </a:r>
                      <a:endParaRPr lang="en-US" sz="3600" b="0" i="0" dirty="0">
                        <a:solidFill>
                          <a:srgbClr val="42392A"/>
                        </a:solidFill>
                        <a:latin typeface="Merriweather Sans Light" pitchFamily="2" charset="0"/>
                        <a:cs typeface="Merriweather Sans Regular"/>
                      </a:endParaRPr>
                    </a:p>
                  </a:txBody>
                  <a:tcPr marL="137160" marR="137160" marT="137160" marB="13716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ctr"/>
                      <a:r>
                        <a:rPr lang="en-US" sz="3600" b="0" i="0" dirty="0" smtClean="0">
                          <a:solidFill>
                            <a:srgbClr val="42392A"/>
                          </a:solidFill>
                          <a:latin typeface="Merriweather Sans Light" pitchFamily="2" charset="0"/>
                          <a:cs typeface="Merriweather Sans Regular"/>
                        </a:rPr>
                        <a:t>were</a:t>
                      </a:r>
                      <a:endParaRPr lang="en-US" sz="3600" b="0" i="0" dirty="0">
                        <a:solidFill>
                          <a:srgbClr val="42392A"/>
                        </a:solidFill>
                        <a:latin typeface="Merriweather Sans Light" pitchFamily="2" charset="0"/>
                        <a:cs typeface="Merriweather Sans Regular"/>
                      </a:endParaRPr>
                    </a:p>
                  </a:txBody>
                  <a:tcPr marL="137160" marR="137160" marT="137160" marB="13716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r>
              <a:tr h="619760">
                <a:tc>
                  <a:txBody>
                    <a:bodyPr/>
                    <a:lstStyle/>
                    <a:p>
                      <a:pPr algn="ctr"/>
                      <a:r>
                        <a:rPr lang="en-US" sz="3600" b="0" i="0" dirty="0" smtClean="0">
                          <a:solidFill>
                            <a:srgbClr val="42392A"/>
                          </a:solidFill>
                          <a:latin typeface="Merriweather Sans Light" pitchFamily="2" charset="0"/>
                          <a:cs typeface="Merriweather Sans Regular"/>
                        </a:rPr>
                        <a:t>been</a:t>
                      </a:r>
                      <a:endParaRPr lang="en-US" sz="3600" b="0" i="0" dirty="0">
                        <a:solidFill>
                          <a:srgbClr val="42392A"/>
                        </a:solidFill>
                        <a:latin typeface="Merriweather Sans Light" pitchFamily="2" charset="0"/>
                        <a:cs typeface="Merriweather Sans Regular"/>
                      </a:endParaRPr>
                    </a:p>
                  </a:txBody>
                  <a:tcPr marL="137160" marR="137160" marT="137160" marB="13716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ctr"/>
                      <a:r>
                        <a:rPr lang="en-US" sz="3600" b="0" i="0" dirty="0" smtClean="0">
                          <a:solidFill>
                            <a:srgbClr val="42392A"/>
                          </a:solidFill>
                          <a:latin typeface="Merriweather Sans Light" pitchFamily="2" charset="0"/>
                          <a:cs typeface="Merriweather Sans Regular"/>
                        </a:rPr>
                        <a:t>being</a:t>
                      </a:r>
                      <a:endParaRPr lang="en-US" sz="3600" b="0" i="0" dirty="0">
                        <a:solidFill>
                          <a:srgbClr val="42392A"/>
                        </a:solidFill>
                        <a:latin typeface="Merriweather Sans Light" pitchFamily="2" charset="0"/>
                        <a:cs typeface="Merriweather Sans Regular"/>
                      </a:endParaRPr>
                    </a:p>
                  </a:txBody>
                  <a:tcPr marL="137160" marR="137160" marT="137160" marB="13716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r>
            </a:tbl>
          </a:graphicData>
        </a:graphic>
      </p:graphicFrame>
    </p:spTree>
    <p:extLst>
      <p:ext uri="{BB962C8B-B14F-4D97-AF65-F5344CB8AC3E}">
        <p14:creationId xmlns:p14="http://schemas.microsoft.com/office/powerpoint/2010/main" xmlns="" val="1956866864"/>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Linking Verbs</a:t>
            </a:r>
          </a:p>
        </p:txBody>
      </p:sp>
      <p:sp>
        <p:nvSpPr>
          <p:cNvPr id="3" name="Content Placeholder 2"/>
          <p:cNvSpPr>
            <a:spLocks noGrp="1"/>
          </p:cNvSpPr>
          <p:nvPr>
            <p:ph type="body" sz="quarter" idx="10"/>
          </p:nvPr>
        </p:nvSpPr>
        <p:spPr/>
        <p:txBody>
          <a:bodyPr>
            <a:normAutofit/>
          </a:bodyPr>
          <a:lstStyle/>
          <a:p>
            <a:pPr>
              <a:spcBef>
                <a:spcPts val="0"/>
              </a:spcBef>
              <a:spcAft>
                <a:spcPts val="1000"/>
              </a:spcAft>
            </a:pPr>
            <a:r>
              <a:rPr lang="en-US" dirty="0">
                <a:latin typeface="Merriweather Sans"/>
                <a:ea typeface="Calibri"/>
                <a:cs typeface="Times New Roman"/>
              </a:rPr>
              <a:t>Richard </a:t>
            </a:r>
            <a:r>
              <a:rPr lang="en-US" dirty="0">
                <a:solidFill>
                  <a:srgbClr val="C0504D"/>
                </a:solidFill>
                <a:latin typeface="Merriweather Sans"/>
                <a:ea typeface="Calibri"/>
                <a:cs typeface="Times New Roman"/>
              </a:rPr>
              <a:t>is</a:t>
            </a:r>
            <a:r>
              <a:rPr lang="en-US" dirty="0">
                <a:latin typeface="Merriweather Sans"/>
                <a:ea typeface="Calibri"/>
                <a:cs typeface="Times New Roman"/>
              </a:rPr>
              <a:t> a police </a:t>
            </a:r>
            <a:r>
              <a:rPr lang="en-US" dirty="0" smtClean="0">
                <a:latin typeface="Merriweather Sans"/>
                <a:ea typeface="Calibri"/>
                <a:cs typeface="Times New Roman"/>
              </a:rPr>
              <a:t>officer.</a:t>
            </a:r>
            <a:endParaRPr lang="en-US" dirty="0">
              <a:effectLst/>
              <a:latin typeface="Calibri"/>
              <a:ea typeface="Calibri"/>
              <a:cs typeface="Times New Roman"/>
            </a:endParaRPr>
          </a:p>
        </p:txBody>
      </p:sp>
    </p:spTree>
    <p:extLst>
      <p:ext uri="{BB962C8B-B14F-4D97-AF65-F5344CB8AC3E}">
        <p14:creationId xmlns:p14="http://schemas.microsoft.com/office/powerpoint/2010/main" xmlns="" val="3891744515"/>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Auxiliary Verbs</a:t>
            </a:r>
          </a:p>
        </p:txBody>
      </p:sp>
      <p:sp>
        <p:nvSpPr>
          <p:cNvPr id="3" name="Content Placeholder 2"/>
          <p:cNvSpPr>
            <a:spLocks noGrp="1"/>
          </p:cNvSpPr>
          <p:nvPr>
            <p:ph idx="1"/>
          </p:nvPr>
        </p:nvSpPr>
        <p:spPr/>
        <p:txBody>
          <a:bodyPr>
            <a:normAutofit/>
          </a:bodyPr>
          <a:lstStyle/>
          <a:p>
            <a:r>
              <a:rPr lang="en-US" i="1" dirty="0"/>
              <a:t>Auxiliary verbs</a:t>
            </a:r>
            <a:r>
              <a:rPr lang="en-US" dirty="0"/>
              <a:t> (helping verbs) add meaning to other </a:t>
            </a:r>
            <a:r>
              <a:rPr lang="en-US" dirty="0" smtClean="0"/>
              <a:t>verbs</a:t>
            </a:r>
            <a:endParaRPr lang="en-US" dirty="0"/>
          </a:p>
          <a:p>
            <a:r>
              <a:rPr lang="en-US" dirty="0" smtClean="0"/>
              <a:t>They help </a:t>
            </a:r>
            <a:r>
              <a:rPr lang="en-US" dirty="0"/>
              <a:t>establish voice, tense, and mood</a:t>
            </a:r>
          </a:p>
        </p:txBody>
      </p:sp>
    </p:spTree>
    <p:extLst>
      <p:ext uri="{BB962C8B-B14F-4D97-AF65-F5344CB8AC3E}">
        <p14:creationId xmlns:p14="http://schemas.microsoft.com/office/powerpoint/2010/main" xmlns="" val="1289858104"/>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Auxiliary </a:t>
            </a:r>
            <a:r>
              <a:rPr lang="en-US" b="1" dirty="0" smtClean="0"/>
              <a:t>Verbs (cont.)</a:t>
            </a:r>
            <a:endParaRPr lang="en-US" b="1" dirty="0"/>
          </a:p>
        </p:txBody>
      </p:sp>
      <p:sp>
        <p:nvSpPr>
          <p:cNvPr id="3" name="Content Placeholder 2"/>
          <p:cNvSpPr>
            <a:spLocks noGrp="1"/>
          </p:cNvSpPr>
          <p:nvPr>
            <p:ph type="body" sz="quarter" idx="10"/>
          </p:nvPr>
        </p:nvSpPr>
        <p:spPr/>
        <p:txBody>
          <a:bodyPr>
            <a:normAutofit/>
          </a:bodyPr>
          <a:lstStyle/>
          <a:p>
            <a:pPr>
              <a:spcBef>
                <a:spcPts val="0"/>
              </a:spcBef>
              <a:spcAft>
                <a:spcPts val="1000"/>
              </a:spcAft>
            </a:pPr>
            <a:r>
              <a:rPr lang="en-US" dirty="0">
                <a:latin typeface="Merriweather Sans"/>
                <a:ea typeface="Calibri"/>
                <a:cs typeface="Times New Roman"/>
              </a:rPr>
              <a:t>He </a:t>
            </a:r>
            <a:r>
              <a:rPr lang="en-US" dirty="0">
                <a:solidFill>
                  <a:srgbClr val="C0504D"/>
                </a:solidFill>
                <a:latin typeface="Merriweather Sans"/>
                <a:ea typeface="Calibri"/>
                <a:cs typeface="Times New Roman"/>
              </a:rPr>
              <a:t>was</a:t>
            </a:r>
            <a:r>
              <a:rPr lang="en-US" dirty="0">
                <a:latin typeface="Merriweather Sans"/>
                <a:ea typeface="Calibri"/>
                <a:cs typeface="Times New Roman"/>
              </a:rPr>
              <a:t> running down the </a:t>
            </a:r>
            <a:r>
              <a:rPr lang="en-US" dirty="0" smtClean="0">
                <a:latin typeface="Merriweather Sans"/>
                <a:ea typeface="Calibri"/>
                <a:cs typeface="Times New Roman"/>
              </a:rPr>
              <a:t>street.</a:t>
            </a:r>
            <a:endParaRPr lang="en-US" dirty="0">
              <a:effectLst/>
              <a:latin typeface="Calibri"/>
              <a:ea typeface="Calibri"/>
              <a:cs typeface="Times New Roman"/>
            </a:endParaRPr>
          </a:p>
        </p:txBody>
      </p:sp>
    </p:spTree>
    <p:extLst>
      <p:ext uri="{BB962C8B-B14F-4D97-AF65-F5344CB8AC3E}">
        <p14:creationId xmlns:p14="http://schemas.microsoft.com/office/powerpoint/2010/main" xmlns="" val="3089298486"/>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i="1" dirty="0" smtClean="0"/>
              <a:t>Be</a:t>
            </a:r>
            <a:r>
              <a:rPr lang="en-US" b="1" dirty="0"/>
              <a:t>-</a:t>
            </a:r>
            <a:r>
              <a:rPr lang="en-US" b="1" dirty="0" smtClean="0"/>
              <a:t>Verbs</a:t>
            </a:r>
            <a:endParaRPr lang="en-US" b="1" dirty="0"/>
          </a:p>
        </p:txBody>
      </p:sp>
      <p:sp>
        <p:nvSpPr>
          <p:cNvPr id="3" name="Content Placeholder 2"/>
          <p:cNvSpPr>
            <a:spLocks noGrp="1"/>
          </p:cNvSpPr>
          <p:nvPr>
            <p:ph idx="1"/>
          </p:nvPr>
        </p:nvSpPr>
        <p:spPr/>
        <p:txBody>
          <a:bodyPr>
            <a:normAutofit/>
          </a:bodyPr>
          <a:lstStyle/>
          <a:p>
            <a:pPr>
              <a:spcBef>
                <a:spcPts val="0"/>
              </a:spcBef>
              <a:spcAft>
                <a:spcPts val="1000"/>
              </a:spcAft>
            </a:pPr>
            <a:r>
              <a:rPr lang="en-US" dirty="0">
                <a:latin typeface="Merriweather Sans"/>
                <a:ea typeface="Calibri"/>
                <a:cs typeface="Times New Roman"/>
              </a:rPr>
              <a:t>Can simply mean to “exist”</a:t>
            </a:r>
            <a:endParaRPr lang="en-US" dirty="0">
              <a:effectLst/>
              <a:latin typeface="Calibri"/>
              <a:ea typeface="Calibri"/>
              <a:cs typeface="Times New Roman"/>
            </a:endParaRPr>
          </a:p>
        </p:txBody>
      </p:sp>
    </p:spTree>
    <p:extLst>
      <p:ext uri="{BB962C8B-B14F-4D97-AF65-F5344CB8AC3E}">
        <p14:creationId xmlns:p14="http://schemas.microsoft.com/office/powerpoint/2010/main" xmlns="" val="115815989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Freytag’s Pyramid</a:t>
            </a:r>
            <a:endParaRPr lang="en-US" b="1" dirty="0"/>
          </a:p>
        </p:txBody>
      </p:sp>
      <p:pic>
        <p:nvPicPr>
          <p:cNvPr id="7" name="Picture 6" descr="freytags1.png"/>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1123209" y="1733550"/>
            <a:ext cx="6877791" cy="2855386"/>
          </a:xfrm>
          <a:prstGeom prst="rect">
            <a:avLst/>
          </a:prstGeom>
        </p:spPr>
      </p:pic>
    </p:spTree>
    <p:extLst>
      <p:ext uri="{BB962C8B-B14F-4D97-AF65-F5344CB8AC3E}">
        <p14:creationId xmlns:p14="http://schemas.microsoft.com/office/powerpoint/2010/main" xmlns="" val="3176545479"/>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i="1" dirty="0" smtClean="0"/>
              <a:t>Be</a:t>
            </a:r>
            <a:r>
              <a:rPr lang="en-US" b="1" dirty="0"/>
              <a:t>-</a:t>
            </a:r>
            <a:r>
              <a:rPr lang="en-US" b="1" dirty="0" smtClean="0"/>
              <a:t>Verbs (</a:t>
            </a:r>
            <a:r>
              <a:rPr lang="en-US" b="1" dirty="0"/>
              <a:t>cont.)</a:t>
            </a:r>
          </a:p>
        </p:txBody>
      </p:sp>
      <p:sp>
        <p:nvSpPr>
          <p:cNvPr id="3" name="Content Placeholder 2"/>
          <p:cNvSpPr>
            <a:spLocks noGrp="1"/>
          </p:cNvSpPr>
          <p:nvPr>
            <p:ph type="body" sz="quarter" idx="10"/>
          </p:nvPr>
        </p:nvSpPr>
        <p:spPr/>
        <p:txBody>
          <a:bodyPr>
            <a:normAutofit/>
          </a:bodyPr>
          <a:lstStyle/>
          <a:p>
            <a:pPr>
              <a:spcBef>
                <a:spcPts val="0"/>
              </a:spcBef>
              <a:spcAft>
                <a:spcPts val="1000"/>
              </a:spcAft>
            </a:pPr>
            <a:r>
              <a:rPr lang="en-US" dirty="0">
                <a:latin typeface="Merriweather Sans"/>
                <a:ea typeface="Calibri"/>
                <a:cs typeface="Times New Roman"/>
              </a:rPr>
              <a:t>And Jesus said, “I </a:t>
            </a:r>
            <a:r>
              <a:rPr lang="en-US" dirty="0" smtClean="0">
                <a:solidFill>
                  <a:srgbClr val="C0504D"/>
                </a:solidFill>
                <a:latin typeface="Merriweather Sans"/>
                <a:ea typeface="Calibri"/>
                <a:cs typeface="Times New Roman"/>
              </a:rPr>
              <a:t>am</a:t>
            </a:r>
            <a:r>
              <a:rPr lang="en-US" dirty="0" smtClean="0">
                <a:latin typeface="Merriweather Sans"/>
                <a:ea typeface="Calibri"/>
                <a:cs typeface="Times New Roman"/>
              </a:rPr>
              <a:t>.”</a:t>
            </a:r>
            <a:endParaRPr lang="en-US" dirty="0">
              <a:effectLst/>
              <a:latin typeface="Calibri"/>
              <a:ea typeface="Calibri"/>
              <a:cs typeface="Times New Roman"/>
            </a:endParaRPr>
          </a:p>
        </p:txBody>
      </p:sp>
    </p:spTree>
    <p:extLst>
      <p:ext uri="{BB962C8B-B14F-4D97-AF65-F5344CB8AC3E}">
        <p14:creationId xmlns:p14="http://schemas.microsoft.com/office/powerpoint/2010/main" xmlns="" val="853379650"/>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Active Verbs</a:t>
            </a:r>
          </a:p>
        </p:txBody>
      </p:sp>
      <p:sp>
        <p:nvSpPr>
          <p:cNvPr id="3" name="Content Placeholder 2"/>
          <p:cNvSpPr>
            <a:spLocks noGrp="1"/>
          </p:cNvSpPr>
          <p:nvPr>
            <p:ph idx="1"/>
          </p:nvPr>
        </p:nvSpPr>
        <p:spPr/>
        <p:txBody>
          <a:bodyPr>
            <a:normAutofit/>
          </a:bodyPr>
          <a:lstStyle/>
          <a:p>
            <a:r>
              <a:rPr lang="en-US" i="1" dirty="0"/>
              <a:t>Active verbs</a:t>
            </a:r>
            <a:r>
              <a:rPr lang="en-US" dirty="0"/>
              <a:t> </a:t>
            </a:r>
            <a:r>
              <a:rPr lang="en-US" dirty="0" smtClean="0"/>
              <a:t>show a noun performing </a:t>
            </a:r>
            <a:r>
              <a:rPr lang="en-US" dirty="0"/>
              <a:t>an action</a:t>
            </a:r>
          </a:p>
        </p:txBody>
      </p:sp>
    </p:spTree>
    <p:extLst>
      <p:ext uri="{BB962C8B-B14F-4D97-AF65-F5344CB8AC3E}">
        <p14:creationId xmlns:p14="http://schemas.microsoft.com/office/powerpoint/2010/main" xmlns="" val="1025353550"/>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Active Verbs (cont.)</a:t>
            </a:r>
          </a:p>
        </p:txBody>
      </p:sp>
      <p:sp>
        <p:nvSpPr>
          <p:cNvPr id="3" name="Content Placeholder 2"/>
          <p:cNvSpPr>
            <a:spLocks noGrp="1"/>
          </p:cNvSpPr>
          <p:nvPr>
            <p:ph type="body" sz="quarter" idx="10"/>
          </p:nvPr>
        </p:nvSpPr>
        <p:spPr/>
        <p:txBody>
          <a:bodyPr>
            <a:normAutofit/>
          </a:bodyPr>
          <a:lstStyle/>
          <a:p>
            <a:pPr>
              <a:spcBef>
                <a:spcPts val="0"/>
              </a:spcBef>
              <a:spcAft>
                <a:spcPts val="1000"/>
              </a:spcAft>
            </a:pPr>
            <a:r>
              <a:rPr lang="en-US" dirty="0">
                <a:latin typeface="Merriweather Sans"/>
                <a:ea typeface="Calibri"/>
                <a:cs typeface="Times New Roman"/>
              </a:rPr>
              <a:t>Richard </a:t>
            </a:r>
            <a:r>
              <a:rPr lang="en-US" dirty="0">
                <a:solidFill>
                  <a:srgbClr val="C0504D"/>
                </a:solidFill>
                <a:latin typeface="Merriweather Sans"/>
                <a:ea typeface="Calibri"/>
                <a:cs typeface="Times New Roman"/>
              </a:rPr>
              <a:t>squinted</a:t>
            </a:r>
            <a:r>
              <a:rPr lang="en-US" dirty="0">
                <a:latin typeface="Merriweather Sans"/>
                <a:ea typeface="Calibri"/>
                <a:cs typeface="Times New Roman"/>
              </a:rPr>
              <a:t> at his notes, wondering how anyone ever read his handwriting.</a:t>
            </a:r>
            <a:endParaRPr lang="en-US" dirty="0">
              <a:effectLst/>
              <a:latin typeface="Calibri"/>
              <a:ea typeface="Calibri"/>
              <a:cs typeface="Times New Roman"/>
            </a:endParaRPr>
          </a:p>
        </p:txBody>
      </p:sp>
    </p:spTree>
    <p:extLst>
      <p:ext uri="{BB962C8B-B14F-4D97-AF65-F5344CB8AC3E}">
        <p14:creationId xmlns:p14="http://schemas.microsoft.com/office/powerpoint/2010/main" xmlns="" val="4043308374"/>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Active Verbs (cont.)</a:t>
            </a:r>
          </a:p>
        </p:txBody>
      </p:sp>
      <p:sp>
        <p:nvSpPr>
          <p:cNvPr id="3" name="Content Placeholder 2"/>
          <p:cNvSpPr>
            <a:spLocks noGrp="1"/>
          </p:cNvSpPr>
          <p:nvPr>
            <p:ph type="body" sz="quarter" idx="10"/>
          </p:nvPr>
        </p:nvSpPr>
        <p:spPr/>
        <p:txBody>
          <a:bodyPr>
            <a:normAutofit/>
          </a:bodyPr>
          <a:lstStyle/>
          <a:p>
            <a:pPr>
              <a:spcBef>
                <a:spcPts val="0"/>
              </a:spcBef>
              <a:spcAft>
                <a:spcPts val="1000"/>
              </a:spcAft>
            </a:pPr>
            <a:r>
              <a:rPr lang="en-US" dirty="0">
                <a:latin typeface="Merriweather Sans"/>
                <a:ea typeface="Calibri"/>
                <a:cs typeface="Times New Roman"/>
              </a:rPr>
              <a:t>Fingers clenched tight around her bat, Therese </a:t>
            </a:r>
            <a:r>
              <a:rPr lang="en-US" dirty="0">
                <a:solidFill>
                  <a:srgbClr val="C0504D"/>
                </a:solidFill>
                <a:latin typeface="Merriweather Sans"/>
                <a:ea typeface="Calibri"/>
                <a:cs typeface="Times New Roman"/>
              </a:rPr>
              <a:t>smacks</a:t>
            </a:r>
            <a:r>
              <a:rPr lang="en-US" dirty="0">
                <a:latin typeface="Merriweather Sans"/>
                <a:ea typeface="Calibri"/>
                <a:cs typeface="Times New Roman"/>
              </a:rPr>
              <a:t> the ball up over the far fence.</a:t>
            </a:r>
            <a:endParaRPr lang="en-US" dirty="0">
              <a:effectLst/>
              <a:latin typeface="Calibri"/>
              <a:ea typeface="Calibri"/>
              <a:cs typeface="Times New Roman"/>
            </a:endParaRPr>
          </a:p>
        </p:txBody>
      </p:sp>
    </p:spTree>
    <p:extLst>
      <p:ext uri="{BB962C8B-B14F-4D97-AF65-F5344CB8AC3E}">
        <p14:creationId xmlns:p14="http://schemas.microsoft.com/office/powerpoint/2010/main" xmlns="" val="777096620"/>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Passive Verbs</a:t>
            </a:r>
          </a:p>
        </p:txBody>
      </p:sp>
      <p:sp>
        <p:nvSpPr>
          <p:cNvPr id="3" name="Content Placeholder 2"/>
          <p:cNvSpPr>
            <a:spLocks noGrp="1"/>
          </p:cNvSpPr>
          <p:nvPr>
            <p:ph idx="1"/>
          </p:nvPr>
        </p:nvSpPr>
        <p:spPr/>
        <p:txBody>
          <a:bodyPr>
            <a:normAutofit/>
          </a:bodyPr>
          <a:lstStyle/>
          <a:p>
            <a:r>
              <a:rPr lang="en-US" i="1" dirty="0"/>
              <a:t>Passive verbs</a:t>
            </a:r>
            <a:r>
              <a:rPr lang="en-US" dirty="0"/>
              <a:t> show a noun being acted upon</a:t>
            </a:r>
          </a:p>
          <a:p>
            <a:r>
              <a:rPr lang="en-US" dirty="0"/>
              <a:t>They involve a </a:t>
            </a:r>
            <a:r>
              <a:rPr lang="en-US" i="1" dirty="0" smtClean="0"/>
              <a:t>be-</a:t>
            </a:r>
            <a:r>
              <a:rPr lang="en-US" dirty="0" smtClean="0"/>
              <a:t>verb </a:t>
            </a:r>
            <a:r>
              <a:rPr lang="en-US" dirty="0"/>
              <a:t>followed by </a:t>
            </a:r>
            <a:r>
              <a:rPr lang="en-US" dirty="0" smtClean="0"/>
              <a:t>a past-participle </a:t>
            </a:r>
            <a:r>
              <a:rPr lang="en-US" dirty="0"/>
              <a:t>form of another </a:t>
            </a:r>
            <a:r>
              <a:rPr lang="en-US" dirty="0" smtClean="0"/>
              <a:t>verb</a:t>
            </a:r>
            <a:endParaRPr lang="en-US" dirty="0"/>
          </a:p>
        </p:txBody>
      </p:sp>
    </p:spTree>
    <p:extLst>
      <p:ext uri="{BB962C8B-B14F-4D97-AF65-F5344CB8AC3E}">
        <p14:creationId xmlns:p14="http://schemas.microsoft.com/office/powerpoint/2010/main" xmlns="" val="3247498696"/>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Passive Verbs (cont.)</a:t>
            </a:r>
          </a:p>
        </p:txBody>
      </p:sp>
      <p:sp>
        <p:nvSpPr>
          <p:cNvPr id="3" name="Content Placeholder 2"/>
          <p:cNvSpPr>
            <a:spLocks noGrp="1"/>
          </p:cNvSpPr>
          <p:nvPr>
            <p:ph type="body" sz="quarter" idx="10"/>
          </p:nvPr>
        </p:nvSpPr>
        <p:spPr/>
        <p:txBody>
          <a:bodyPr>
            <a:normAutofit/>
          </a:bodyPr>
          <a:lstStyle/>
          <a:p>
            <a:pPr>
              <a:spcBef>
                <a:spcPts val="0"/>
              </a:spcBef>
              <a:spcAft>
                <a:spcPts val="1000"/>
              </a:spcAft>
            </a:pPr>
            <a:r>
              <a:rPr lang="en-US" dirty="0">
                <a:latin typeface="Merriweather Sans"/>
                <a:ea typeface="Calibri"/>
                <a:cs typeface="Times New Roman"/>
              </a:rPr>
              <a:t>Richard’s notes </a:t>
            </a:r>
            <a:r>
              <a:rPr lang="en-US" dirty="0">
                <a:solidFill>
                  <a:srgbClr val="C0504D"/>
                </a:solidFill>
                <a:latin typeface="Merriweather Sans"/>
                <a:ea typeface="Calibri"/>
                <a:cs typeface="Times New Roman"/>
              </a:rPr>
              <a:t>were read</a:t>
            </a:r>
            <a:r>
              <a:rPr lang="en-US" dirty="0">
                <a:latin typeface="Merriweather Sans"/>
                <a:ea typeface="Calibri"/>
                <a:cs typeface="Times New Roman"/>
              </a:rPr>
              <a:t> aloud by his teacher.</a:t>
            </a:r>
            <a:endParaRPr lang="en-US" dirty="0">
              <a:effectLst/>
              <a:latin typeface="Calibri"/>
              <a:ea typeface="Calibri"/>
              <a:cs typeface="Times New Roman"/>
            </a:endParaRPr>
          </a:p>
        </p:txBody>
      </p:sp>
    </p:spTree>
    <p:extLst>
      <p:ext uri="{BB962C8B-B14F-4D97-AF65-F5344CB8AC3E}">
        <p14:creationId xmlns:p14="http://schemas.microsoft.com/office/powerpoint/2010/main" xmlns="" val="624915262"/>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Passive Verbs (cont.)</a:t>
            </a:r>
          </a:p>
        </p:txBody>
      </p:sp>
      <p:sp>
        <p:nvSpPr>
          <p:cNvPr id="3" name="Content Placeholder 2"/>
          <p:cNvSpPr>
            <a:spLocks noGrp="1"/>
          </p:cNvSpPr>
          <p:nvPr>
            <p:ph type="body" sz="quarter" idx="10"/>
          </p:nvPr>
        </p:nvSpPr>
        <p:spPr/>
        <p:txBody>
          <a:bodyPr>
            <a:normAutofit/>
          </a:bodyPr>
          <a:lstStyle/>
          <a:p>
            <a:pPr>
              <a:spcBef>
                <a:spcPts val="0"/>
              </a:spcBef>
              <a:spcAft>
                <a:spcPts val="1000"/>
              </a:spcAft>
            </a:pPr>
            <a:r>
              <a:rPr lang="en-US" dirty="0">
                <a:latin typeface="Merriweather Sans"/>
                <a:ea typeface="Calibri"/>
                <a:cs typeface="Times New Roman"/>
              </a:rPr>
              <a:t>The ball </a:t>
            </a:r>
            <a:r>
              <a:rPr lang="en-US" dirty="0">
                <a:solidFill>
                  <a:srgbClr val="C0504D"/>
                </a:solidFill>
                <a:latin typeface="Merriweather Sans"/>
                <a:ea typeface="Calibri"/>
                <a:cs typeface="Times New Roman"/>
              </a:rPr>
              <a:t>is returned</a:t>
            </a:r>
            <a:r>
              <a:rPr lang="en-US" dirty="0">
                <a:latin typeface="Merriweather Sans"/>
                <a:ea typeface="Calibri"/>
                <a:cs typeface="Times New Roman"/>
              </a:rPr>
              <a:t> by an amused passerby.</a:t>
            </a:r>
            <a:endParaRPr lang="en-US" dirty="0">
              <a:effectLst/>
              <a:latin typeface="Calibri"/>
              <a:ea typeface="Calibri"/>
              <a:cs typeface="Times New Roman"/>
            </a:endParaRPr>
          </a:p>
        </p:txBody>
      </p:sp>
    </p:spTree>
    <p:extLst>
      <p:ext uri="{BB962C8B-B14F-4D97-AF65-F5344CB8AC3E}">
        <p14:creationId xmlns:p14="http://schemas.microsoft.com/office/powerpoint/2010/main" xmlns="" val="1618129555"/>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Revising </a:t>
            </a:r>
            <a:r>
              <a:rPr lang="en-US" b="1" dirty="0" smtClean="0"/>
              <a:t>with</a:t>
            </a:r>
            <a:br>
              <a:rPr lang="en-US" b="1" dirty="0" smtClean="0"/>
            </a:br>
            <a:r>
              <a:rPr lang="en-US" b="1" dirty="0" smtClean="0"/>
              <a:t>Stronger </a:t>
            </a:r>
            <a:r>
              <a:rPr lang="en-US" b="1" dirty="0"/>
              <a:t>Verbs</a:t>
            </a:r>
          </a:p>
        </p:txBody>
      </p:sp>
      <p:sp>
        <p:nvSpPr>
          <p:cNvPr id="3" name="Content Placeholder 2"/>
          <p:cNvSpPr>
            <a:spLocks noGrp="1"/>
          </p:cNvSpPr>
          <p:nvPr>
            <p:ph idx="1"/>
          </p:nvPr>
        </p:nvSpPr>
        <p:spPr/>
        <p:txBody>
          <a:bodyPr>
            <a:normAutofit/>
          </a:bodyPr>
          <a:lstStyle/>
          <a:p>
            <a:r>
              <a:rPr lang="en-US" dirty="0"/>
              <a:t>Clear English prose depends on strong, active verbs</a:t>
            </a:r>
          </a:p>
          <a:p>
            <a:r>
              <a:rPr lang="en-US" dirty="0"/>
              <a:t>Change some </a:t>
            </a:r>
            <a:r>
              <a:rPr lang="en-US" i="1" dirty="0" smtClean="0"/>
              <a:t>be</a:t>
            </a:r>
            <a:r>
              <a:rPr lang="en-US" dirty="0"/>
              <a:t>-</a:t>
            </a:r>
            <a:r>
              <a:rPr lang="en-US" dirty="0" smtClean="0"/>
              <a:t>verbs </a:t>
            </a:r>
            <a:r>
              <a:rPr lang="en-US" dirty="0"/>
              <a:t>and passive verbs into clear, strong, active ones</a:t>
            </a:r>
          </a:p>
        </p:txBody>
      </p:sp>
    </p:spTree>
    <p:extLst>
      <p:ext uri="{BB962C8B-B14F-4D97-AF65-F5344CB8AC3E}">
        <p14:creationId xmlns:p14="http://schemas.microsoft.com/office/powerpoint/2010/main" xmlns="" val="3920781686"/>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1581710506"/>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Passover</a:t>
            </a:r>
            <a:br>
              <a:rPr lang="en-US" dirty="0" smtClean="0"/>
            </a:br>
            <a:r>
              <a:rPr lang="en-US" dirty="0" smtClean="0"/>
              <a:t>at the Temple</a:t>
            </a:r>
            <a:endParaRPr lang="en-US" dirty="0"/>
          </a:p>
        </p:txBody>
      </p:sp>
      <p:sp>
        <p:nvSpPr>
          <p:cNvPr id="3" name="Subtitle 2"/>
          <p:cNvSpPr>
            <a:spLocks noGrp="1"/>
          </p:cNvSpPr>
          <p:nvPr>
            <p:ph type="subTitle" idx="1"/>
          </p:nvPr>
        </p:nvSpPr>
        <p:spPr/>
        <p:txBody>
          <a:bodyPr/>
          <a:lstStyle/>
          <a:p>
            <a:r>
              <a:rPr lang="en-US" dirty="0" smtClean="0"/>
              <a:t>LESSON 2</a:t>
            </a:r>
            <a:endParaRPr lang="en-US" dirty="0"/>
          </a:p>
        </p:txBody>
      </p:sp>
    </p:spTree>
    <p:extLst>
      <p:ext uri="{BB962C8B-B14F-4D97-AF65-F5344CB8AC3E}">
        <p14:creationId xmlns:p14="http://schemas.microsoft.com/office/powerpoint/2010/main" xmlns="" val="202530498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Part 2: Rough – Outline (cont.)</a:t>
            </a:r>
          </a:p>
        </p:txBody>
      </p:sp>
      <p:sp>
        <p:nvSpPr>
          <p:cNvPr id="3" name="Content Placeholder 2"/>
          <p:cNvSpPr>
            <a:spLocks noGrp="1"/>
          </p:cNvSpPr>
          <p:nvPr>
            <p:ph idx="1"/>
          </p:nvPr>
        </p:nvSpPr>
        <p:spPr/>
        <p:txBody>
          <a:bodyPr>
            <a:normAutofit/>
          </a:bodyPr>
          <a:lstStyle/>
          <a:p>
            <a:r>
              <a:rPr lang="en-US" dirty="0"/>
              <a:t>Conflict</a:t>
            </a:r>
          </a:p>
          <a:p>
            <a:r>
              <a:rPr lang="en-US" dirty="0"/>
              <a:t>Antagonist vs. Protagonist</a:t>
            </a:r>
          </a:p>
          <a:p>
            <a:r>
              <a:rPr lang="en-US" dirty="0"/>
              <a:t>External Conflict and Internal Conflict</a:t>
            </a:r>
          </a:p>
        </p:txBody>
      </p:sp>
    </p:spTree>
    <p:extLst>
      <p:ext uri="{BB962C8B-B14F-4D97-AF65-F5344CB8AC3E}">
        <p14:creationId xmlns:p14="http://schemas.microsoft.com/office/powerpoint/2010/main" xmlns="" val="1443043319"/>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Passover at the Temple</a:t>
            </a:r>
            <a:endParaRPr lang="en-US" b="1" dirty="0"/>
          </a:p>
        </p:txBody>
      </p:sp>
      <p:sp>
        <p:nvSpPr>
          <p:cNvPr id="3" name="Content Placeholder 2"/>
          <p:cNvSpPr>
            <a:spLocks noGrp="1"/>
          </p:cNvSpPr>
          <p:nvPr>
            <p:ph idx="1"/>
          </p:nvPr>
        </p:nvSpPr>
        <p:spPr/>
        <p:txBody>
          <a:bodyPr>
            <a:normAutofit/>
          </a:bodyPr>
          <a:lstStyle/>
          <a:p>
            <a:r>
              <a:rPr lang="en-US" dirty="0"/>
              <a:t>Part 1: </a:t>
            </a:r>
            <a:r>
              <a:rPr lang="en-US" dirty="0" smtClean="0"/>
              <a:t>Research</a:t>
            </a:r>
          </a:p>
          <a:p>
            <a:pPr lvl="1"/>
            <a:r>
              <a:rPr lang="en-US" dirty="0"/>
              <a:t>Matthew 21:10–13</a:t>
            </a:r>
          </a:p>
          <a:p>
            <a:pPr lvl="1"/>
            <a:r>
              <a:rPr lang="en-US" dirty="0"/>
              <a:t>Mark 11:15–18</a:t>
            </a:r>
          </a:p>
          <a:p>
            <a:pPr lvl="1"/>
            <a:r>
              <a:rPr lang="en-US" dirty="0"/>
              <a:t>Luke 19:45–48</a:t>
            </a:r>
          </a:p>
          <a:p>
            <a:pPr lvl="1"/>
            <a:r>
              <a:rPr lang="en-US" dirty="0"/>
              <a:t>John 2:13–</a:t>
            </a:r>
            <a:r>
              <a:rPr lang="en-US" dirty="0" smtClean="0"/>
              <a:t>25</a:t>
            </a:r>
            <a:endParaRPr lang="en-US" dirty="0"/>
          </a:p>
        </p:txBody>
      </p:sp>
    </p:spTree>
    <p:extLst>
      <p:ext uri="{BB962C8B-B14F-4D97-AF65-F5344CB8AC3E}">
        <p14:creationId xmlns:p14="http://schemas.microsoft.com/office/powerpoint/2010/main" xmlns="" val="3262270048"/>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Developing a Character</a:t>
            </a:r>
          </a:p>
        </p:txBody>
      </p:sp>
      <p:sp>
        <p:nvSpPr>
          <p:cNvPr id="3" name="Content Placeholder 2"/>
          <p:cNvSpPr>
            <a:spLocks noGrp="1"/>
          </p:cNvSpPr>
          <p:nvPr>
            <p:ph idx="1"/>
          </p:nvPr>
        </p:nvSpPr>
        <p:spPr/>
        <p:txBody>
          <a:bodyPr>
            <a:normAutofit/>
          </a:bodyPr>
          <a:lstStyle/>
          <a:p>
            <a:r>
              <a:rPr lang="en-US" dirty="0"/>
              <a:t>The author’s act of changing and molding characters through the use of plot and other devices</a:t>
            </a:r>
          </a:p>
        </p:txBody>
      </p:sp>
    </p:spTree>
    <p:extLst>
      <p:ext uri="{BB962C8B-B14F-4D97-AF65-F5344CB8AC3E}">
        <p14:creationId xmlns:p14="http://schemas.microsoft.com/office/powerpoint/2010/main" xmlns="" val="281576286"/>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Dynamic Character</a:t>
            </a:r>
          </a:p>
        </p:txBody>
      </p:sp>
      <p:sp>
        <p:nvSpPr>
          <p:cNvPr id="3" name="Content Placeholder 2"/>
          <p:cNvSpPr>
            <a:spLocks noGrp="1"/>
          </p:cNvSpPr>
          <p:nvPr>
            <p:ph idx="1"/>
          </p:nvPr>
        </p:nvSpPr>
        <p:spPr/>
        <p:txBody>
          <a:bodyPr>
            <a:normAutofit/>
          </a:bodyPr>
          <a:lstStyle/>
          <a:p>
            <a:r>
              <a:rPr lang="en-US" dirty="0"/>
              <a:t>A person that changes in some way over the course of the story</a:t>
            </a:r>
          </a:p>
        </p:txBody>
      </p:sp>
    </p:spTree>
    <p:extLst>
      <p:ext uri="{BB962C8B-B14F-4D97-AF65-F5344CB8AC3E}">
        <p14:creationId xmlns:p14="http://schemas.microsoft.com/office/powerpoint/2010/main" xmlns="" val="2088761779"/>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Static Character</a:t>
            </a:r>
          </a:p>
        </p:txBody>
      </p:sp>
      <p:sp>
        <p:nvSpPr>
          <p:cNvPr id="3" name="Content Placeholder 2"/>
          <p:cNvSpPr>
            <a:spLocks noGrp="1"/>
          </p:cNvSpPr>
          <p:nvPr>
            <p:ph idx="1"/>
          </p:nvPr>
        </p:nvSpPr>
        <p:spPr/>
        <p:txBody>
          <a:bodyPr>
            <a:normAutofit/>
          </a:bodyPr>
          <a:lstStyle/>
          <a:p>
            <a:r>
              <a:rPr lang="en-US" dirty="0"/>
              <a:t>A person that does not change in any apparent way over the course of the story</a:t>
            </a:r>
          </a:p>
        </p:txBody>
      </p:sp>
    </p:spTree>
    <p:extLst>
      <p:ext uri="{BB962C8B-B14F-4D97-AF65-F5344CB8AC3E}">
        <p14:creationId xmlns:p14="http://schemas.microsoft.com/office/powerpoint/2010/main" xmlns="" val="3205535077"/>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idx="1"/>
          </p:nvPr>
        </p:nvSpPr>
        <p:spPr/>
        <p:txBody>
          <a:bodyPr/>
          <a:lstStyle/>
          <a:p>
            <a:r>
              <a:rPr lang="en-US" sz="4000" dirty="0"/>
              <a:t>“All great literature is one of two stories: man goes on a journey, or a stranger comes to town.”</a:t>
            </a:r>
          </a:p>
        </p:txBody>
      </p:sp>
      <p:sp>
        <p:nvSpPr>
          <p:cNvPr id="5" name="Content Placeholder 4"/>
          <p:cNvSpPr>
            <a:spLocks noGrp="1"/>
          </p:cNvSpPr>
          <p:nvPr>
            <p:ph idx="10"/>
          </p:nvPr>
        </p:nvSpPr>
        <p:spPr/>
        <p:txBody>
          <a:bodyPr/>
          <a:lstStyle/>
          <a:p>
            <a:r>
              <a:rPr lang="en-US" dirty="0">
                <a:solidFill>
                  <a:srgbClr val="F6F1E6"/>
                </a:solidFill>
              </a:rPr>
              <a:t>—Leo Tolstoy</a:t>
            </a:r>
          </a:p>
        </p:txBody>
      </p:sp>
    </p:spTree>
    <p:extLst>
      <p:ext uri="{BB962C8B-B14F-4D97-AF65-F5344CB8AC3E}">
        <p14:creationId xmlns:p14="http://schemas.microsoft.com/office/powerpoint/2010/main" xmlns="" val="2273046874"/>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Part 2: Rough</a:t>
            </a:r>
          </a:p>
        </p:txBody>
      </p:sp>
      <p:sp>
        <p:nvSpPr>
          <p:cNvPr id="3" name="Content Placeholder 2"/>
          <p:cNvSpPr>
            <a:spLocks noGrp="1"/>
          </p:cNvSpPr>
          <p:nvPr>
            <p:ph idx="1"/>
          </p:nvPr>
        </p:nvSpPr>
        <p:spPr/>
        <p:txBody>
          <a:bodyPr>
            <a:normAutofit/>
          </a:bodyPr>
          <a:lstStyle/>
          <a:p>
            <a:r>
              <a:rPr lang="en-US" dirty="0"/>
              <a:t>Not much storyline from primary sources</a:t>
            </a:r>
          </a:p>
          <a:p>
            <a:r>
              <a:rPr lang="en-US" dirty="0"/>
              <a:t>Come up with additional events and detail to fill your narrative</a:t>
            </a:r>
          </a:p>
        </p:txBody>
      </p:sp>
    </p:spTree>
    <p:extLst>
      <p:ext uri="{BB962C8B-B14F-4D97-AF65-F5344CB8AC3E}">
        <p14:creationId xmlns:p14="http://schemas.microsoft.com/office/powerpoint/2010/main" xmlns="" val="2883594453"/>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Part 2: </a:t>
            </a:r>
            <a:r>
              <a:rPr lang="en-US" b="1" dirty="0" smtClean="0"/>
              <a:t>Rough (cont.)</a:t>
            </a:r>
            <a:endParaRPr lang="en-US" b="1" dirty="0"/>
          </a:p>
        </p:txBody>
      </p:sp>
      <p:sp>
        <p:nvSpPr>
          <p:cNvPr id="3" name="Content Placeholder 2"/>
          <p:cNvSpPr>
            <a:spLocks noGrp="1"/>
          </p:cNvSpPr>
          <p:nvPr>
            <p:ph idx="1"/>
          </p:nvPr>
        </p:nvSpPr>
        <p:spPr/>
        <p:txBody>
          <a:bodyPr>
            <a:normAutofit/>
          </a:bodyPr>
          <a:lstStyle/>
          <a:p>
            <a:r>
              <a:rPr lang="en-US" dirty="0"/>
              <a:t>Make use of a dynamic character</a:t>
            </a:r>
          </a:p>
        </p:txBody>
      </p:sp>
    </p:spTree>
    <p:extLst>
      <p:ext uri="{BB962C8B-B14F-4D97-AF65-F5344CB8AC3E}">
        <p14:creationId xmlns:p14="http://schemas.microsoft.com/office/powerpoint/2010/main" xmlns="" val="2630489840"/>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idx="1"/>
          </p:nvPr>
        </p:nvSpPr>
        <p:spPr/>
        <p:txBody>
          <a:bodyPr/>
          <a:lstStyle/>
          <a:p>
            <a:r>
              <a:rPr lang="en-US" sz="4800" dirty="0"/>
              <a:t>“What is written without effort is in general read without pleasure.”</a:t>
            </a:r>
          </a:p>
        </p:txBody>
      </p:sp>
      <p:sp>
        <p:nvSpPr>
          <p:cNvPr id="5" name="Content Placeholder 4"/>
          <p:cNvSpPr>
            <a:spLocks noGrp="1"/>
          </p:cNvSpPr>
          <p:nvPr>
            <p:ph idx="10"/>
          </p:nvPr>
        </p:nvSpPr>
        <p:spPr/>
        <p:txBody>
          <a:bodyPr/>
          <a:lstStyle/>
          <a:p>
            <a:r>
              <a:rPr lang="en-US" dirty="0">
                <a:solidFill>
                  <a:srgbClr val="F6F1E6"/>
                </a:solidFill>
              </a:rPr>
              <a:t>—Samuel Johnson</a:t>
            </a:r>
          </a:p>
        </p:txBody>
      </p:sp>
    </p:spTree>
    <p:extLst>
      <p:ext uri="{BB962C8B-B14F-4D97-AF65-F5344CB8AC3E}">
        <p14:creationId xmlns:p14="http://schemas.microsoft.com/office/powerpoint/2010/main" xmlns="" val="2053555947"/>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For Tomorrow</a:t>
            </a:r>
          </a:p>
        </p:txBody>
      </p:sp>
      <p:sp>
        <p:nvSpPr>
          <p:cNvPr id="3" name="Content Placeholder 2"/>
          <p:cNvSpPr>
            <a:spLocks noGrp="1"/>
          </p:cNvSpPr>
          <p:nvPr>
            <p:ph idx="1"/>
          </p:nvPr>
        </p:nvSpPr>
        <p:spPr/>
        <p:txBody>
          <a:bodyPr>
            <a:normAutofit/>
          </a:bodyPr>
          <a:lstStyle/>
          <a:p>
            <a:r>
              <a:rPr lang="en-US" dirty="0"/>
              <a:t>Reserve at least an hour of quiet time to write</a:t>
            </a:r>
          </a:p>
          <a:p>
            <a:r>
              <a:rPr lang="en-US" dirty="0"/>
              <a:t>Gather your tools</a:t>
            </a:r>
          </a:p>
          <a:p>
            <a:r>
              <a:rPr lang="en-US" dirty="0"/>
              <a:t>Remove all distractions</a:t>
            </a:r>
          </a:p>
        </p:txBody>
      </p:sp>
    </p:spTree>
    <p:extLst>
      <p:ext uri="{BB962C8B-B14F-4D97-AF65-F5344CB8AC3E}">
        <p14:creationId xmlns:p14="http://schemas.microsoft.com/office/powerpoint/2010/main" xmlns="" val="2630489840"/>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038350"/>
            <a:ext cx="8229600" cy="1066800"/>
          </a:xfrm>
        </p:spPr>
        <p:txBody>
          <a:bodyPr/>
          <a:lstStyle/>
          <a:p>
            <a:r>
              <a:rPr lang="en-US" b="1" dirty="0"/>
              <a:t>Part 3: Write</a:t>
            </a:r>
          </a:p>
        </p:txBody>
      </p:sp>
    </p:spTree>
    <p:extLst>
      <p:ext uri="{BB962C8B-B14F-4D97-AF65-F5344CB8AC3E}">
        <p14:creationId xmlns:p14="http://schemas.microsoft.com/office/powerpoint/2010/main" xmlns="" val="382591590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Part 2: Rough – Outline (cont.)</a:t>
            </a:r>
          </a:p>
        </p:txBody>
      </p:sp>
      <p:sp>
        <p:nvSpPr>
          <p:cNvPr id="3" name="Content Placeholder 2"/>
          <p:cNvSpPr>
            <a:spLocks noGrp="1"/>
          </p:cNvSpPr>
          <p:nvPr>
            <p:ph idx="1"/>
          </p:nvPr>
        </p:nvSpPr>
        <p:spPr/>
        <p:txBody>
          <a:bodyPr>
            <a:normAutofit/>
          </a:bodyPr>
          <a:lstStyle/>
          <a:p>
            <a:r>
              <a:rPr lang="en-US" dirty="0"/>
              <a:t>Exposition</a:t>
            </a:r>
          </a:p>
          <a:p>
            <a:pPr lvl="1"/>
            <a:r>
              <a:rPr lang="en-US" dirty="0"/>
              <a:t>Introduction</a:t>
            </a:r>
          </a:p>
          <a:p>
            <a:pPr lvl="1"/>
            <a:r>
              <a:rPr lang="en-US" dirty="0" smtClean="0"/>
              <a:t>Background</a:t>
            </a:r>
          </a:p>
          <a:p>
            <a:r>
              <a:rPr lang="en-US" dirty="0" smtClean="0"/>
              <a:t>Incitation</a:t>
            </a:r>
            <a:endParaRPr lang="en-US" dirty="0"/>
          </a:p>
          <a:p>
            <a:pPr lvl="1"/>
            <a:r>
              <a:rPr lang="en-US" dirty="0"/>
              <a:t>Incites the action or </a:t>
            </a:r>
            <a:r>
              <a:rPr lang="en-US" dirty="0" smtClean="0"/>
              <a:t>conflict</a:t>
            </a:r>
            <a:endParaRPr lang="en-US" dirty="0"/>
          </a:p>
        </p:txBody>
      </p:sp>
    </p:spTree>
    <p:extLst>
      <p:ext uri="{BB962C8B-B14F-4D97-AF65-F5344CB8AC3E}">
        <p14:creationId xmlns:p14="http://schemas.microsoft.com/office/powerpoint/2010/main" xmlns="" val="3458656132"/>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idx="1"/>
          </p:nvPr>
        </p:nvSpPr>
        <p:spPr/>
        <p:txBody>
          <a:bodyPr/>
          <a:lstStyle/>
          <a:p>
            <a:r>
              <a:rPr lang="en-US" sz="3600" dirty="0"/>
              <a:t>“I don’t wait for moods. You accomplish nothing if you do that. Your mind must know it has got to get down to work.”</a:t>
            </a:r>
          </a:p>
        </p:txBody>
      </p:sp>
      <p:sp>
        <p:nvSpPr>
          <p:cNvPr id="5" name="Content Placeholder 4"/>
          <p:cNvSpPr>
            <a:spLocks noGrp="1"/>
          </p:cNvSpPr>
          <p:nvPr>
            <p:ph idx="10"/>
          </p:nvPr>
        </p:nvSpPr>
        <p:spPr/>
        <p:txBody>
          <a:bodyPr/>
          <a:lstStyle/>
          <a:p>
            <a:r>
              <a:rPr lang="en-US" dirty="0">
                <a:solidFill>
                  <a:srgbClr val="F6F1E6"/>
                </a:solidFill>
              </a:rPr>
              <a:t>—Pearl S. Buck</a:t>
            </a:r>
          </a:p>
        </p:txBody>
      </p:sp>
    </p:spTree>
    <p:extLst>
      <p:ext uri="{BB962C8B-B14F-4D97-AF65-F5344CB8AC3E}">
        <p14:creationId xmlns:p14="http://schemas.microsoft.com/office/powerpoint/2010/main" xmlns="" val="2912420966"/>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Part 4: Apply</a:t>
            </a:r>
          </a:p>
        </p:txBody>
      </p:sp>
      <p:sp>
        <p:nvSpPr>
          <p:cNvPr id="3" name="Content Placeholder 2"/>
          <p:cNvSpPr>
            <a:spLocks noGrp="1"/>
          </p:cNvSpPr>
          <p:nvPr>
            <p:ph idx="1"/>
          </p:nvPr>
        </p:nvSpPr>
        <p:spPr/>
        <p:txBody>
          <a:bodyPr>
            <a:normAutofit/>
          </a:bodyPr>
          <a:lstStyle/>
          <a:p>
            <a:r>
              <a:rPr lang="en-US" dirty="0"/>
              <a:t>Christ was meek and gentle</a:t>
            </a:r>
          </a:p>
          <a:p>
            <a:r>
              <a:rPr lang="en-US" dirty="0"/>
              <a:t>He offered peace</a:t>
            </a:r>
          </a:p>
          <a:p>
            <a:pPr lvl="1"/>
            <a:r>
              <a:rPr lang="en-US" dirty="0"/>
              <a:t>Matthew 11:28; 12:15–21</a:t>
            </a:r>
          </a:p>
          <a:p>
            <a:pPr lvl="1"/>
            <a:r>
              <a:rPr lang="en-US" dirty="0"/>
              <a:t>2 Corinthians 10:1</a:t>
            </a:r>
          </a:p>
        </p:txBody>
      </p:sp>
    </p:spTree>
    <p:extLst>
      <p:ext uri="{BB962C8B-B14F-4D97-AF65-F5344CB8AC3E}">
        <p14:creationId xmlns:p14="http://schemas.microsoft.com/office/powerpoint/2010/main" xmlns="" val="4207530832"/>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Part 4: Apply (cont.)</a:t>
            </a:r>
          </a:p>
        </p:txBody>
      </p:sp>
      <p:sp>
        <p:nvSpPr>
          <p:cNvPr id="3" name="Content Placeholder 2"/>
          <p:cNvSpPr>
            <a:spLocks noGrp="1"/>
          </p:cNvSpPr>
          <p:nvPr>
            <p:ph idx="1"/>
          </p:nvPr>
        </p:nvSpPr>
        <p:spPr/>
        <p:txBody>
          <a:bodyPr>
            <a:normAutofit/>
          </a:bodyPr>
          <a:lstStyle/>
          <a:p>
            <a:r>
              <a:rPr lang="en-US" dirty="0"/>
              <a:t>Yet He forcefully cleansed the Temple</a:t>
            </a:r>
          </a:p>
          <a:p>
            <a:r>
              <a:rPr lang="en-US" dirty="0"/>
              <a:t>Why?</a:t>
            </a:r>
          </a:p>
          <a:p>
            <a:pPr lvl="1"/>
            <a:r>
              <a:rPr lang="en-US" dirty="0"/>
              <a:t>Because of His zeal for His Father’s house (John 2:17)</a:t>
            </a:r>
          </a:p>
          <a:p>
            <a:pPr lvl="1"/>
            <a:r>
              <a:rPr lang="en-US" dirty="0"/>
              <a:t>To teach truth in the </a:t>
            </a:r>
            <a:r>
              <a:rPr lang="en-US" dirty="0" smtClean="0"/>
              <a:t>temple</a:t>
            </a:r>
            <a:br>
              <a:rPr lang="en-US" dirty="0" smtClean="0"/>
            </a:br>
            <a:r>
              <a:rPr lang="en-US" dirty="0" smtClean="0"/>
              <a:t>(</a:t>
            </a:r>
            <a:r>
              <a:rPr lang="en-US" dirty="0"/>
              <a:t>Luke 19:47)</a:t>
            </a:r>
          </a:p>
        </p:txBody>
      </p:sp>
    </p:spTree>
    <p:extLst>
      <p:ext uri="{BB962C8B-B14F-4D97-AF65-F5344CB8AC3E}">
        <p14:creationId xmlns:p14="http://schemas.microsoft.com/office/powerpoint/2010/main" xmlns="" val="3599405288"/>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Part 4: Apply (cont.)</a:t>
            </a:r>
          </a:p>
        </p:txBody>
      </p:sp>
      <p:sp>
        <p:nvSpPr>
          <p:cNvPr id="3" name="Content Placeholder 2"/>
          <p:cNvSpPr>
            <a:spLocks noGrp="1"/>
          </p:cNvSpPr>
          <p:nvPr>
            <p:ph idx="1"/>
          </p:nvPr>
        </p:nvSpPr>
        <p:spPr/>
        <p:txBody>
          <a:bodyPr>
            <a:normAutofit/>
          </a:bodyPr>
          <a:lstStyle/>
          <a:p>
            <a:r>
              <a:rPr lang="en-US" dirty="0"/>
              <a:t>Whenever Christ showed anger</a:t>
            </a:r>
          </a:p>
          <a:p>
            <a:pPr lvl="1"/>
            <a:r>
              <a:rPr lang="en-US" dirty="0"/>
              <a:t>It resulted in action</a:t>
            </a:r>
          </a:p>
          <a:p>
            <a:pPr lvl="1"/>
            <a:r>
              <a:rPr lang="en-US" dirty="0"/>
              <a:t>It reflected His perfect character</a:t>
            </a:r>
          </a:p>
          <a:p>
            <a:r>
              <a:rPr lang="en-US" dirty="0"/>
              <a:t>Mark 3:1–5; 11:15–18</a:t>
            </a:r>
          </a:p>
        </p:txBody>
      </p:sp>
    </p:spTree>
    <p:extLst>
      <p:ext uri="{BB962C8B-B14F-4D97-AF65-F5344CB8AC3E}">
        <p14:creationId xmlns:p14="http://schemas.microsoft.com/office/powerpoint/2010/main" xmlns="" val="715799152"/>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Part 4: Apply (cont.)</a:t>
            </a:r>
          </a:p>
        </p:txBody>
      </p:sp>
      <p:sp>
        <p:nvSpPr>
          <p:cNvPr id="3" name="Content Placeholder 2"/>
          <p:cNvSpPr>
            <a:spLocks noGrp="1"/>
          </p:cNvSpPr>
          <p:nvPr>
            <p:ph idx="1"/>
          </p:nvPr>
        </p:nvSpPr>
        <p:spPr/>
        <p:txBody>
          <a:bodyPr>
            <a:normAutofit/>
          </a:bodyPr>
          <a:lstStyle/>
          <a:p>
            <a:r>
              <a:rPr lang="en-US" dirty="0"/>
              <a:t>We no longer offer sacrifices in the Temple</a:t>
            </a:r>
          </a:p>
          <a:p>
            <a:r>
              <a:rPr lang="en-US" dirty="0"/>
              <a:t>But we must still guard our place of worship from sin</a:t>
            </a:r>
          </a:p>
          <a:p>
            <a:pPr lvl="1"/>
            <a:r>
              <a:rPr lang="en-US" dirty="0"/>
              <a:t>John 4:21–24</a:t>
            </a:r>
          </a:p>
          <a:p>
            <a:pPr lvl="1"/>
            <a:r>
              <a:rPr lang="en-US" dirty="0"/>
              <a:t>1 Corinthians 6:19–20</a:t>
            </a:r>
          </a:p>
        </p:txBody>
      </p:sp>
    </p:spTree>
    <p:extLst>
      <p:ext uri="{BB962C8B-B14F-4D97-AF65-F5344CB8AC3E}">
        <p14:creationId xmlns:p14="http://schemas.microsoft.com/office/powerpoint/2010/main" xmlns="" val="3628299056"/>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Part 4: Apply (cont.)</a:t>
            </a:r>
          </a:p>
        </p:txBody>
      </p:sp>
      <p:sp>
        <p:nvSpPr>
          <p:cNvPr id="3" name="Content Placeholder 2"/>
          <p:cNvSpPr>
            <a:spLocks noGrp="1"/>
          </p:cNvSpPr>
          <p:nvPr>
            <p:ph idx="1"/>
          </p:nvPr>
        </p:nvSpPr>
        <p:spPr/>
        <p:txBody>
          <a:bodyPr>
            <a:normAutofit/>
          </a:bodyPr>
          <a:lstStyle/>
          <a:p>
            <a:r>
              <a:rPr lang="en-US" dirty="0"/>
              <a:t>We must be slow to anger</a:t>
            </a:r>
          </a:p>
          <a:p>
            <a:pPr lvl="1"/>
            <a:r>
              <a:rPr lang="en-US" dirty="0"/>
              <a:t>James 1:19–20</a:t>
            </a:r>
          </a:p>
          <a:p>
            <a:r>
              <a:rPr lang="en-US" dirty="0"/>
              <a:t>We cannot use anger as an excuse to </a:t>
            </a:r>
            <a:r>
              <a:rPr lang="en-US" dirty="0" smtClean="0"/>
              <a:t>sin</a:t>
            </a:r>
            <a:endParaRPr lang="en-US" dirty="0"/>
          </a:p>
          <a:p>
            <a:pPr lvl="1"/>
            <a:r>
              <a:rPr lang="en-US" dirty="0"/>
              <a:t>Ephesians 4:25–27</a:t>
            </a:r>
          </a:p>
        </p:txBody>
      </p:sp>
    </p:spTree>
    <p:extLst>
      <p:ext uri="{BB962C8B-B14F-4D97-AF65-F5344CB8AC3E}">
        <p14:creationId xmlns:p14="http://schemas.microsoft.com/office/powerpoint/2010/main" xmlns="" val="2360888794"/>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038350"/>
            <a:ext cx="8229600" cy="1066800"/>
          </a:xfrm>
        </p:spPr>
        <p:txBody>
          <a:bodyPr/>
          <a:lstStyle/>
          <a:p>
            <a:r>
              <a:rPr lang="en-US" b="1" dirty="0"/>
              <a:t>Part 5: Revise</a:t>
            </a:r>
          </a:p>
        </p:txBody>
      </p:sp>
    </p:spTree>
    <p:extLst>
      <p:ext uri="{BB962C8B-B14F-4D97-AF65-F5344CB8AC3E}">
        <p14:creationId xmlns:p14="http://schemas.microsoft.com/office/powerpoint/2010/main" xmlns="" val="892405280"/>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Participle</a:t>
            </a:r>
          </a:p>
        </p:txBody>
      </p:sp>
      <p:sp>
        <p:nvSpPr>
          <p:cNvPr id="3" name="Content Placeholder 2"/>
          <p:cNvSpPr>
            <a:spLocks noGrp="1"/>
          </p:cNvSpPr>
          <p:nvPr>
            <p:ph idx="1"/>
          </p:nvPr>
        </p:nvSpPr>
        <p:spPr/>
        <p:txBody>
          <a:bodyPr>
            <a:normAutofit/>
          </a:bodyPr>
          <a:lstStyle/>
          <a:p>
            <a:r>
              <a:rPr lang="en-US" dirty="0"/>
              <a:t>A verb that has been changed to modify a noun, much like an adjective or adverb</a:t>
            </a:r>
          </a:p>
        </p:txBody>
      </p:sp>
    </p:spTree>
    <p:extLst>
      <p:ext uri="{BB962C8B-B14F-4D97-AF65-F5344CB8AC3E}">
        <p14:creationId xmlns:p14="http://schemas.microsoft.com/office/powerpoint/2010/main" xmlns="" val="123014974"/>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Past </a:t>
            </a:r>
            <a:r>
              <a:rPr lang="en-US" b="1" dirty="0" smtClean="0"/>
              <a:t>Participle</a:t>
            </a:r>
            <a:endParaRPr lang="en-US" b="1" dirty="0"/>
          </a:p>
        </p:txBody>
      </p:sp>
      <p:sp>
        <p:nvSpPr>
          <p:cNvPr id="3" name="Content Placeholder 2"/>
          <p:cNvSpPr>
            <a:spLocks noGrp="1"/>
          </p:cNvSpPr>
          <p:nvPr>
            <p:ph idx="1"/>
          </p:nvPr>
        </p:nvSpPr>
        <p:spPr/>
        <p:txBody>
          <a:bodyPr>
            <a:normAutofit/>
          </a:bodyPr>
          <a:lstStyle/>
          <a:p>
            <a:r>
              <a:rPr lang="en-US" dirty="0"/>
              <a:t>Uses the past tense form of the verb, often ending in </a:t>
            </a:r>
            <a:r>
              <a:rPr lang="en-US" i="1" dirty="0"/>
              <a:t>–</a:t>
            </a:r>
            <a:r>
              <a:rPr lang="en-US" i="1" dirty="0" err="1"/>
              <a:t>ed</a:t>
            </a:r>
            <a:endParaRPr lang="en-US" i="1" dirty="0"/>
          </a:p>
        </p:txBody>
      </p:sp>
    </p:spTree>
    <p:extLst>
      <p:ext uri="{BB962C8B-B14F-4D97-AF65-F5344CB8AC3E}">
        <p14:creationId xmlns:p14="http://schemas.microsoft.com/office/powerpoint/2010/main" xmlns="" val="1669258592"/>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b="1" dirty="0"/>
              <a:t>Past </a:t>
            </a:r>
            <a:r>
              <a:rPr lang="en-US" b="1" dirty="0" smtClean="0"/>
              <a:t>Participle </a:t>
            </a:r>
            <a:r>
              <a:rPr lang="en-US" b="1" dirty="0"/>
              <a:t>(cont.)</a:t>
            </a:r>
          </a:p>
        </p:txBody>
      </p:sp>
      <p:sp>
        <p:nvSpPr>
          <p:cNvPr id="11" name="Text Placeholder 10"/>
          <p:cNvSpPr>
            <a:spLocks noGrp="1"/>
          </p:cNvSpPr>
          <p:nvPr>
            <p:ph type="body" sz="quarter" idx="10"/>
          </p:nvPr>
        </p:nvSpPr>
        <p:spPr/>
        <p:txBody>
          <a:bodyPr/>
          <a:lstStyle/>
          <a:p>
            <a:pPr>
              <a:spcBef>
                <a:spcPts val="0"/>
              </a:spcBef>
              <a:spcAft>
                <a:spcPts val="1000"/>
              </a:spcAft>
            </a:pPr>
            <a:r>
              <a:rPr lang="en-US" dirty="0">
                <a:solidFill>
                  <a:srgbClr val="C0504D"/>
                </a:solidFill>
                <a:latin typeface="Merriweather Sans"/>
                <a:ea typeface="Calibri"/>
                <a:cs typeface="Times New Roman"/>
              </a:rPr>
              <a:t>Blasted with a water balloon,</a:t>
            </a:r>
            <a:r>
              <a:rPr lang="en-US" dirty="0">
                <a:latin typeface="Merriweather Sans"/>
                <a:ea typeface="Calibri"/>
                <a:cs typeface="Times New Roman"/>
              </a:rPr>
              <a:t> </a:t>
            </a:r>
            <a:r>
              <a:rPr lang="en-US" dirty="0" err="1">
                <a:latin typeface="Merriweather Sans"/>
                <a:ea typeface="Calibri"/>
                <a:cs typeface="Times New Roman"/>
              </a:rPr>
              <a:t>Tristen</a:t>
            </a:r>
            <a:r>
              <a:rPr lang="en-US" dirty="0">
                <a:latin typeface="Merriweather Sans"/>
                <a:ea typeface="Calibri"/>
                <a:cs typeface="Times New Roman"/>
              </a:rPr>
              <a:t> fell off the tree branch and onto the trampoline.</a:t>
            </a:r>
            <a:endParaRPr lang="en-US" dirty="0">
              <a:effectLst/>
              <a:latin typeface="Calibri"/>
              <a:ea typeface="Calibri"/>
              <a:cs typeface="Times New Roman"/>
            </a:endParaRPr>
          </a:p>
        </p:txBody>
      </p:sp>
    </p:spTree>
    <p:extLst>
      <p:ext uri="{BB962C8B-B14F-4D97-AF65-F5344CB8AC3E}">
        <p14:creationId xmlns:p14="http://schemas.microsoft.com/office/powerpoint/2010/main" xmlns="" val="124595856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Part 2: Rough – Outline (cont.)</a:t>
            </a:r>
          </a:p>
        </p:txBody>
      </p:sp>
      <p:sp>
        <p:nvSpPr>
          <p:cNvPr id="3" name="Content Placeholder 2"/>
          <p:cNvSpPr>
            <a:spLocks noGrp="1"/>
          </p:cNvSpPr>
          <p:nvPr>
            <p:ph idx="1"/>
          </p:nvPr>
        </p:nvSpPr>
        <p:spPr/>
        <p:txBody>
          <a:bodyPr>
            <a:normAutofit/>
          </a:bodyPr>
          <a:lstStyle/>
          <a:p>
            <a:r>
              <a:rPr lang="en-US" dirty="0"/>
              <a:t>Rising Action</a:t>
            </a:r>
          </a:p>
          <a:p>
            <a:pPr lvl="1"/>
            <a:r>
              <a:rPr lang="en-US" dirty="0"/>
              <a:t>Series of events after incitation</a:t>
            </a:r>
          </a:p>
          <a:p>
            <a:pPr lvl="1"/>
            <a:r>
              <a:rPr lang="en-US" dirty="0"/>
              <a:t>Responses of </a:t>
            </a:r>
            <a:r>
              <a:rPr lang="en-US" dirty="0" smtClean="0"/>
              <a:t>characters</a:t>
            </a:r>
          </a:p>
          <a:p>
            <a:r>
              <a:rPr lang="en-US" dirty="0" smtClean="0"/>
              <a:t>Climax</a:t>
            </a:r>
            <a:endParaRPr lang="en-US" dirty="0"/>
          </a:p>
          <a:p>
            <a:pPr lvl="1"/>
            <a:r>
              <a:rPr lang="en-US" dirty="0"/>
              <a:t>Turning point</a:t>
            </a:r>
          </a:p>
          <a:p>
            <a:pPr lvl="1"/>
            <a:r>
              <a:rPr lang="en-US" dirty="0"/>
              <a:t>Height of conflict</a:t>
            </a:r>
          </a:p>
          <a:p>
            <a:pPr lvl="1"/>
            <a:endParaRPr lang="en-US" dirty="0"/>
          </a:p>
        </p:txBody>
      </p:sp>
    </p:spTree>
    <p:extLst>
      <p:ext uri="{BB962C8B-B14F-4D97-AF65-F5344CB8AC3E}">
        <p14:creationId xmlns:p14="http://schemas.microsoft.com/office/powerpoint/2010/main" xmlns="" val="1690159943"/>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Present Participle</a:t>
            </a:r>
          </a:p>
        </p:txBody>
      </p:sp>
      <p:sp>
        <p:nvSpPr>
          <p:cNvPr id="3" name="Content Placeholder 2"/>
          <p:cNvSpPr>
            <a:spLocks noGrp="1"/>
          </p:cNvSpPr>
          <p:nvPr>
            <p:ph idx="1"/>
          </p:nvPr>
        </p:nvSpPr>
        <p:spPr/>
        <p:txBody>
          <a:bodyPr>
            <a:normAutofit/>
          </a:bodyPr>
          <a:lstStyle/>
          <a:p>
            <a:r>
              <a:rPr lang="en-US" dirty="0"/>
              <a:t>Uses the –</a:t>
            </a:r>
            <a:r>
              <a:rPr lang="en-US" i="1" dirty="0" err="1"/>
              <a:t>ing</a:t>
            </a:r>
            <a:r>
              <a:rPr lang="en-US" dirty="0"/>
              <a:t> form of the verb</a:t>
            </a:r>
          </a:p>
        </p:txBody>
      </p:sp>
    </p:spTree>
    <p:extLst>
      <p:ext uri="{BB962C8B-B14F-4D97-AF65-F5344CB8AC3E}">
        <p14:creationId xmlns:p14="http://schemas.microsoft.com/office/powerpoint/2010/main" xmlns="" val="779782599"/>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b="1" dirty="0"/>
              <a:t>Present </a:t>
            </a:r>
            <a:r>
              <a:rPr lang="en-US" b="1" dirty="0" smtClean="0"/>
              <a:t>Participle </a:t>
            </a:r>
            <a:r>
              <a:rPr lang="en-US" b="1" dirty="0"/>
              <a:t>(cont.)</a:t>
            </a:r>
          </a:p>
        </p:txBody>
      </p:sp>
      <p:sp>
        <p:nvSpPr>
          <p:cNvPr id="11" name="Text Placeholder 10"/>
          <p:cNvSpPr>
            <a:spLocks noGrp="1"/>
          </p:cNvSpPr>
          <p:nvPr>
            <p:ph type="body" sz="quarter" idx="10"/>
          </p:nvPr>
        </p:nvSpPr>
        <p:spPr/>
        <p:txBody>
          <a:bodyPr/>
          <a:lstStyle/>
          <a:p>
            <a:pPr>
              <a:spcBef>
                <a:spcPts val="0"/>
              </a:spcBef>
              <a:spcAft>
                <a:spcPts val="1000"/>
              </a:spcAft>
            </a:pPr>
            <a:r>
              <a:rPr lang="en-US" dirty="0">
                <a:latin typeface="Merriweather Sans"/>
                <a:ea typeface="Calibri"/>
                <a:cs typeface="Times New Roman"/>
              </a:rPr>
              <a:t>He looked around for the would-be assassin,</a:t>
            </a:r>
            <a:r>
              <a:rPr lang="en-US" dirty="0">
                <a:solidFill>
                  <a:srgbClr val="C0504D"/>
                </a:solidFill>
                <a:latin typeface="Merriweather Sans"/>
                <a:ea typeface="Calibri"/>
                <a:cs typeface="Times New Roman"/>
              </a:rPr>
              <a:t> trembling with fury.</a:t>
            </a:r>
            <a:endParaRPr lang="en-US" dirty="0">
              <a:effectLst/>
              <a:latin typeface="Calibri"/>
              <a:ea typeface="Calibri"/>
              <a:cs typeface="Times New Roman"/>
            </a:endParaRPr>
          </a:p>
        </p:txBody>
      </p:sp>
    </p:spTree>
    <p:extLst>
      <p:ext uri="{BB962C8B-B14F-4D97-AF65-F5344CB8AC3E}">
        <p14:creationId xmlns:p14="http://schemas.microsoft.com/office/powerpoint/2010/main" xmlns="" val="1303753123"/>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smtClean="0"/>
              <a:t>Participles</a:t>
            </a:r>
            <a:endParaRPr lang="en-US" b="1" dirty="0"/>
          </a:p>
        </p:txBody>
      </p:sp>
      <p:sp>
        <p:nvSpPr>
          <p:cNvPr id="3" name="Content Placeholder 2"/>
          <p:cNvSpPr>
            <a:spLocks noGrp="1"/>
          </p:cNvSpPr>
          <p:nvPr>
            <p:ph idx="1"/>
          </p:nvPr>
        </p:nvSpPr>
        <p:spPr/>
        <p:txBody>
          <a:bodyPr>
            <a:normAutofit/>
          </a:bodyPr>
          <a:lstStyle/>
          <a:p>
            <a:r>
              <a:rPr lang="en-US" dirty="0"/>
              <a:t>Demonstrate a causal relationship between two ideas.</a:t>
            </a:r>
          </a:p>
        </p:txBody>
      </p:sp>
    </p:spTree>
    <p:extLst>
      <p:ext uri="{BB962C8B-B14F-4D97-AF65-F5344CB8AC3E}">
        <p14:creationId xmlns:p14="http://schemas.microsoft.com/office/powerpoint/2010/main" xmlns="" val="3022427963"/>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b="1" dirty="0"/>
              <a:t>Without Participle</a:t>
            </a:r>
          </a:p>
        </p:txBody>
      </p:sp>
      <p:sp>
        <p:nvSpPr>
          <p:cNvPr id="11" name="Text Placeholder 10"/>
          <p:cNvSpPr>
            <a:spLocks noGrp="1"/>
          </p:cNvSpPr>
          <p:nvPr>
            <p:ph type="body" sz="quarter" idx="10"/>
          </p:nvPr>
        </p:nvSpPr>
        <p:spPr/>
        <p:txBody>
          <a:bodyPr>
            <a:normAutofit fontScale="85000" lnSpcReduction="10000"/>
          </a:bodyPr>
          <a:lstStyle/>
          <a:p>
            <a:pPr>
              <a:spcBef>
                <a:spcPts val="0"/>
              </a:spcBef>
              <a:spcAft>
                <a:spcPts val="1000"/>
              </a:spcAft>
            </a:pPr>
            <a:r>
              <a:rPr lang="en-US" dirty="0">
                <a:latin typeface="Merriweather Sans"/>
                <a:ea typeface="Calibri"/>
                <a:cs typeface="Times New Roman"/>
              </a:rPr>
              <a:t>Cheryl was elated by the B+ on her history final, so she shredded her notes. That night, she wondered where her chemistry study sheet might be.</a:t>
            </a:r>
            <a:endParaRPr lang="en-US" dirty="0">
              <a:effectLst/>
              <a:latin typeface="Calibri"/>
              <a:ea typeface="Calibri"/>
              <a:cs typeface="Times New Roman"/>
            </a:endParaRPr>
          </a:p>
        </p:txBody>
      </p:sp>
    </p:spTree>
    <p:extLst>
      <p:ext uri="{BB962C8B-B14F-4D97-AF65-F5344CB8AC3E}">
        <p14:creationId xmlns:p14="http://schemas.microsoft.com/office/powerpoint/2010/main" xmlns="" val="4209334660"/>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b="1" dirty="0"/>
              <a:t>With Participle</a:t>
            </a:r>
          </a:p>
        </p:txBody>
      </p:sp>
      <p:sp>
        <p:nvSpPr>
          <p:cNvPr id="11" name="Text Placeholder 10"/>
          <p:cNvSpPr>
            <a:spLocks noGrp="1"/>
          </p:cNvSpPr>
          <p:nvPr>
            <p:ph type="body" sz="quarter" idx="10"/>
          </p:nvPr>
        </p:nvSpPr>
        <p:spPr/>
        <p:txBody>
          <a:bodyPr>
            <a:normAutofit lnSpcReduction="10000"/>
          </a:bodyPr>
          <a:lstStyle/>
          <a:p>
            <a:pPr>
              <a:spcBef>
                <a:spcPts val="0"/>
              </a:spcBef>
              <a:spcAft>
                <a:spcPts val="1000"/>
              </a:spcAft>
            </a:pPr>
            <a:r>
              <a:rPr lang="en-US" dirty="0">
                <a:solidFill>
                  <a:srgbClr val="C0504D"/>
                </a:solidFill>
                <a:latin typeface="Merriweather Sans"/>
                <a:ea typeface="Calibri"/>
                <a:cs typeface="Times New Roman"/>
              </a:rPr>
              <a:t>Elated by her B+ in history,</a:t>
            </a:r>
            <a:r>
              <a:rPr lang="en-US" dirty="0">
                <a:latin typeface="Merriweather Sans"/>
                <a:ea typeface="Calibri"/>
                <a:cs typeface="Times New Roman"/>
              </a:rPr>
              <a:t> Cheryl shredded her notes, only to wonder that night where her chemistry study sheet might be.</a:t>
            </a:r>
            <a:endParaRPr lang="en-US" dirty="0">
              <a:effectLst/>
              <a:latin typeface="Calibri"/>
              <a:ea typeface="Calibri"/>
              <a:cs typeface="Times New Roman"/>
            </a:endParaRPr>
          </a:p>
        </p:txBody>
      </p:sp>
    </p:spTree>
    <p:extLst>
      <p:ext uri="{BB962C8B-B14F-4D97-AF65-F5344CB8AC3E}">
        <p14:creationId xmlns:p14="http://schemas.microsoft.com/office/powerpoint/2010/main" xmlns="" val="2533469691"/>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Participles (cont.)</a:t>
            </a:r>
          </a:p>
        </p:txBody>
      </p:sp>
      <p:sp>
        <p:nvSpPr>
          <p:cNvPr id="3" name="Content Placeholder 2"/>
          <p:cNvSpPr>
            <a:spLocks noGrp="1"/>
          </p:cNvSpPr>
          <p:nvPr>
            <p:ph idx="1"/>
          </p:nvPr>
        </p:nvSpPr>
        <p:spPr/>
        <p:txBody>
          <a:bodyPr>
            <a:normAutofit/>
          </a:bodyPr>
          <a:lstStyle/>
          <a:p>
            <a:r>
              <a:rPr lang="en-US" dirty="0"/>
              <a:t>Describe a sequence of events</a:t>
            </a:r>
          </a:p>
        </p:txBody>
      </p:sp>
    </p:spTree>
    <p:extLst>
      <p:ext uri="{BB962C8B-B14F-4D97-AF65-F5344CB8AC3E}">
        <p14:creationId xmlns:p14="http://schemas.microsoft.com/office/powerpoint/2010/main" xmlns="" val="330952826"/>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b="1" dirty="0"/>
              <a:t>Without Participle</a:t>
            </a:r>
          </a:p>
        </p:txBody>
      </p:sp>
      <p:sp>
        <p:nvSpPr>
          <p:cNvPr id="11" name="Text Placeholder 10"/>
          <p:cNvSpPr>
            <a:spLocks noGrp="1"/>
          </p:cNvSpPr>
          <p:nvPr>
            <p:ph type="body" sz="quarter" idx="10"/>
          </p:nvPr>
        </p:nvSpPr>
        <p:spPr/>
        <p:txBody>
          <a:bodyPr>
            <a:normAutofit/>
          </a:bodyPr>
          <a:lstStyle/>
          <a:p>
            <a:r>
              <a:rPr lang="en-US" dirty="0"/>
              <a:t>Dan pedaled his bike up the hill. Then he swerved when a car met him at the top.</a:t>
            </a:r>
          </a:p>
        </p:txBody>
      </p:sp>
    </p:spTree>
    <p:extLst>
      <p:ext uri="{BB962C8B-B14F-4D97-AF65-F5344CB8AC3E}">
        <p14:creationId xmlns:p14="http://schemas.microsoft.com/office/powerpoint/2010/main" xmlns="" val="3203723320"/>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b="1" dirty="0"/>
              <a:t>With Participle</a:t>
            </a:r>
          </a:p>
        </p:txBody>
      </p:sp>
      <p:sp>
        <p:nvSpPr>
          <p:cNvPr id="11" name="Text Placeholder 10"/>
          <p:cNvSpPr>
            <a:spLocks noGrp="1"/>
          </p:cNvSpPr>
          <p:nvPr>
            <p:ph type="body" sz="quarter" idx="10"/>
          </p:nvPr>
        </p:nvSpPr>
        <p:spPr/>
        <p:txBody>
          <a:bodyPr>
            <a:normAutofit/>
          </a:bodyPr>
          <a:lstStyle/>
          <a:p>
            <a:pPr>
              <a:spcBef>
                <a:spcPts val="0"/>
              </a:spcBef>
              <a:spcAft>
                <a:spcPts val="1000"/>
              </a:spcAft>
            </a:pPr>
            <a:r>
              <a:rPr lang="en-US" dirty="0">
                <a:latin typeface="Merriweather Sans"/>
                <a:ea typeface="Calibri"/>
                <a:cs typeface="Times New Roman"/>
              </a:rPr>
              <a:t>Dan pedaled his bike up the hill, </a:t>
            </a:r>
            <a:r>
              <a:rPr lang="en-US" dirty="0">
                <a:solidFill>
                  <a:srgbClr val="C0504D"/>
                </a:solidFill>
                <a:latin typeface="Merriweather Sans"/>
                <a:ea typeface="Calibri"/>
                <a:cs typeface="Times New Roman"/>
              </a:rPr>
              <a:t>swerving to miss the car that met him at the top.</a:t>
            </a:r>
            <a:endParaRPr lang="en-US" dirty="0">
              <a:effectLst/>
              <a:latin typeface="Calibri"/>
              <a:ea typeface="Calibri"/>
              <a:cs typeface="Times New Roman"/>
            </a:endParaRPr>
          </a:p>
        </p:txBody>
      </p:sp>
    </p:spTree>
    <p:extLst>
      <p:ext uri="{BB962C8B-B14F-4D97-AF65-F5344CB8AC3E}">
        <p14:creationId xmlns:p14="http://schemas.microsoft.com/office/powerpoint/2010/main" xmlns="" val="1916003696"/>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Participles (cont.)</a:t>
            </a:r>
            <a:endParaRPr lang="en-US" b="1" dirty="0"/>
          </a:p>
        </p:txBody>
      </p:sp>
      <p:sp>
        <p:nvSpPr>
          <p:cNvPr id="3" name="Content Placeholder 2"/>
          <p:cNvSpPr>
            <a:spLocks noGrp="1"/>
          </p:cNvSpPr>
          <p:nvPr>
            <p:ph idx="1"/>
          </p:nvPr>
        </p:nvSpPr>
        <p:spPr/>
        <p:txBody>
          <a:bodyPr>
            <a:normAutofit/>
          </a:bodyPr>
          <a:lstStyle/>
          <a:p>
            <a:r>
              <a:rPr lang="en-US" dirty="0"/>
              <a:t>Stack participial phrases together to add detail and </a:t>
            </a:r>
            <a:r>
              <a:rPr lang="en-US" dirty="0" smtClean="0"/>
              <a:t>motion</a:t>
            </a:r>
            <a:endParaRPr lang="en-US" dirty="0"/>
          </a:p>
        </p:txBody>
      </p:sp>
    </p:spTree>
    <p:extLst>
      <p:ext uri="{BB962C8B-B14F-4D97-AF65-F5344CB8AC3E}">
        <p14:creationId xmlns:p14="http://schemas.microsoft.com/office/powerpoint/2010/main" xmlns="" val="1470925821"/>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b="1" dirty="0"/>
              <a:t>Stacking Participles</a:t>
            </a:r>
          </a:p>
        </p:txBody>
      </p:sp>
      <p:sp>
        <p:nvSpPr>
          <p:cNvPr id="11" name="Text Placeholder 10"/>
          <p:cNvSpPr>
            <a:spLocks noGrp="1"/>
          </p:cNvSpPr>
          <p:nvPr>
            <p:ph type="body" sz="quarter" idx="10"/>
          </p:nvPr>
        </p:nvSpPr>
        <p:spPr/>
        <p:txBody>
          <a:bodyPr>
            <a:normAutofit fontScale="85000" lnSpcReduction="10000"/>
          </a:bodyPr>
          <a:lstStyle/>
          <a:p>
            <a:pPr>
              <a:spcBef>
                <a:spcPts val="0"/>
              </a:spcBef>
              <a:spcAft>
                <a:spcPts val="1000"/>
              </a:spcAft>
            </a:pPr>
            <a:r>
              <a:rPr lang="en-US" dirty="0">
                <a:latin typeface="Merriweather Sans"/>
                <a:ea typeface="Calibri"/>
                <a:cs typeface="Times New Roman"/>
              </a:rPr>
              <a:t>Erica refinished the dresser carefully, </a:t>
            </a:r>
            <a:r>
              <a:rPr lang="en-US" dirty="0">
                <a:solidFill>
                  <a:srgbClr val="C0504D"/>
                </a:solidFill>
                <a:latin typeface="Merriweather Sans"/>
                <a:ea typeface="Calibri"/>
                <a:cs typeface="Times New Roman"/>
              </a:rPr>
              <a:t>stripping off the old paint, sanding the edges, applying three coats of enamel, and replacing the drawer knobs.</a:t>
            </a:r>
            <a:endParaRPr lang="en-US" dirty="0">
              <a:effectLst/>
              <a:latin typeface="Calibri"/>
              <a:ea typeface="Calibri"/>
              <a:cs typeface="Times New Roman"/>
            </a:endParaRPr>
          </a:p>
        </p:txBody>
      </p:sp>
    </p:spTree>
    <p:extLst>
      <p:ext uri="{BB962C8B-B14F-4D97-AF65-F5344CB8AC3E}">
        <p14:creationId xmlns:p14="http://schemas.microsoft.com/office/powerpoint/2010/main" xmlns="" val="4288042148"/>
      </p:ext>
    </p:extLst>
  </p:cSld>
  <p:clrMapOvr>
    <a:masterClrMapping/>
  </p:clrMapOvr>
</p:sld>
</file>

<file path=ppt/theme/theme1.xml><?xml version="1.0" encoding="utf-8"?>
<a:theme xmlns:a="http://schemas.openxmlformats.org/drawingml/2006/main" name="Basic Styles">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10461</TotalTime>
  <Words>4766</Words>
  <Application>Microsoft Office PowerPoint</Application>
  <PresentationFormat>On-screen Show (16:9)</PresentationFormat>
  <Paragraphs>694</Paragraphs>
  <Slides>268</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268</vt:i4>
      </vt:variant>
    </vt:vector>
  </HeadingPairs>
  <TitlesOfParts>
    <vt:vector size="277" baseType="lpstr">
      <vt:lpstr>Arial</vt:lpstr>
      <vt:lpstr>Merriweather Sans ExtraBold</vt:lpstr>
      <vt:lpstr>Merriweather Sans Bold</vt:lpstr>
      <vt:lpstr>Merriweather Sans</vt:lpstr>
      <vt:lpstr>Merriweather Sans Light</vt:lpstr>
      <vt:lpstr>Merriweather Sans Regular</vt:lpstr>
      <vt:lpstr>Calibri</vt:lpstr>
      <vt:lpstr>Times New Roman</vt:lpstr>
      <vt:lpstr>Basic Styles</vt:lpstr>
      <vt:lpstr>Introduction</vt:lpstr>
      <vt:lpstr>Part 1: Research</vt:lpstr>
      <vt:lpstr>Part 1: Research (cont.)</vt:lpstr>
      <vt:lpstr>Part 1: Research (cont.)</vt:lpstr>
      <vt:lpstr>Part 2: Rough – Outline</vt:lpstr>
      <vt:lpstr>Freytag’s Pyramid</vt:lpstr>
      <vt:lpstr>Part 2: Rough – Outline (cont.)</vt:lpstr>
      <vt:lpstr>Part 2: Rough – Outline (cont.)</vt:lpstr>
      <vt:lpstr>Part 2: Rough – Outline (cont.)</vt:lpstr>
      <vt:lpstr>Part 2: Rough – Outline (cont.)</vt:lpstr>
      <vt:lpstr>Parable of the Prodigal Son</vt:lpstr>
      <vt:lpstr>Freytag’s Pyramid The Prodigal Son</vt:lpstr>
      <vt:lpstr>Part 2: Rough – Descriptions</vt:lpstr>
      <vt:lpstr>Part 3: Write</vt:lpstr>
      <vt:lpstr>Part 4: Apply</vt:lpstr>
      <vt:lpstr>Part 4: Apply (cont.)</vt:lpstr>
      <vt:lpstr>Part 5: Revise</vt:lpstr>
      <vt:lpstr>Revise for Economy</vt:lpstr>
      <vt:lpstr>Revise for Variety</vt:lpstr>
      <vt:lpstr>Revise for Clarity</vt:lpstr>
      <vt:lpstr>Revise for Clarity (cont.)</vt:lpstr>
      <vt:lpstr>Revise for Clarity (cont.)</vt:lpstr>
      <vt:lpstr>Part 5: Revise (cont.)</vt:lpstr>
      <vt:lpstr>Slide 24</vt:lpstr>
      <vt:lpstr>A Good Writer Reads</vt:lpstr>
      <vt:lpstr>A Good Writer Writes </vt:lpstr>
      <vt:lpstr>A Good Writer Prepares</vt:lpstr>
      <vt:lpstr>A Good Writer Prepares (cont.)</vt:lpstr>
      <vt:lpstr>A Good Writer Studies the Reader</vt:lpstr>
      <vt:lpstr>A Good Writer Studies the Reader (cont.)</vt:lpstr>
      <vt:lpstr>A Good Writer Says Something</vt:lpstr>
      <vt:lpstr>A Good Writer Edits</vt:lpstr>
      <vt:lpstr>A Good Writer Edits (cont.)</vt:lpstr>
      <vt:lpstr>A Good Writer Stretches</vt:lpstr>
      <vt:lpstr>A Good Writer Stretches (cont.)</vt:lpstr>
      <vt:lpstr>Slide 36</vt:lpstr>
      <vt:lpstr>Troubles of a Hog Farmer</vt:lpstr>
      <vt:lpstr>Part 1: Research</vt:lpstr>
      <vt:lpstr>Unreliable Narrator</vt:lpstr>
      <vt:lpstr>Didactic Tone</vt:lpstr>
      <vt:lpstr>Didactic Tone (cont.)</vt:lpstr>
      <vt:lpstr>Slide 42</vt:lpstr>
      <vt:lpstr>Part 2: Rough</vt:lpstr>
      <vt:lpstr>Part 2: Rough (cont.)</vt:lpstr>
      <vt:lpstr>Slide 45</vt:lpstr>
      <vt:lpstr>For Tomorrow</vt:lpstr>
      <vt:lpstr>For Tomorrow (cont.)</vt:lpstr>
      <vt:lpstr>Part 3: Write</vt:lpstr>
      <vt:lpstr> Part 4: Apply</vt:lpstr>
      <vt:lpstr>Part 4: Apply (cont.)</vt:lpstr>
      <vt:lpstr>Part 4: Apply (cont.)</vt:lpstr>
      <vt:lpstr>Part 4: Apply (cont.)</vt:lpstr>
      <vt:lpstr>Part 5: Revise</vt:lpstr>
      <vt:lpstr>Tools of Grammar</vt:lpstr>
      <vt:lpstr>Be-Verb Forms</vt:lpstr>
      <vt:lpstr>Linking Verbs</vt:lpstr>
      <vt:lpstr>Auxiliary Verbs</vt:lpstr>
      <vt:lpstr>Auxiliary Verbs (cont.)</vt:lpstr>
      <vt:lpstr>Be-Verbs</vt:lpstr>
      <vt:lpstr>Be-Verbs (cont.)</vt:lpstr>
      <vt:lpstr>Active Verbs</vt:lpstr>
      <vt:lpstr>Active Verbs (cont.)</vt:lpstr>
      <vt:lpstr>Active Verbs (cont.)</vt:lpstr>
      <vt:lpstr>Passive Verbs</vt:lpstr>
      <vt:lpstr>Passive Verbs (cont.)</vt:lpstr>
      <vt:lpstr>Passive Verbs (cont.)</vt:lpstr>
      <vt:lpstr>Revising with Stronger Verbs</vt:lpstr>
      <vt:lpstr>Slide 68</vt:lpstr>
      <vt:lpstr>Passover at the Temple</vt:lpstr>
      <vt:lpstr>Passover at the Temple</vt:lpstr>
      <vt:lpstr>Developing a Character</vt:lpstr>
      <vt:lpstr>Dynamic Character</vt:lpstr>
      <vt:lpstr>Static Character</vt:lpstr>
      <vt:lpstr>Slide 74</vt:lpstr>
      <vt:lpstr>Part 2: Rough</vt:lpstr>
      <vt:lpstr>Part 2: Rough (cont.)</vt:lpstr>
      <vt:lpstr>Slide 77</vt:lpstr>
      <vt:lpstr>For Tomorrow</vt:lpstr>
      <vt:lpstr>Part 3: Write</vt:lpstr>
      <vt:lpstr>Slide 80</vt:lpstr>
      <vt:lpstr>Part 4: Apply</vt:lpstr>
      <vt:lpstr>Part 4: Apply (cont.)</vt:lpstr>
      <vt:lpstr>Part 4: Apply (cont.)</vt:lpstr>
      <vt:lpstr>Part 4: Apply (cont.)</vt:lpstr>
      <vt:lpstr>Part 4: Apply (cont.)</vt:lpstr>
      <vt:lpstr>Part 5: Revise</vt:lpstr>
      <vt:lpstr>Participle</vt:lpstr>
      <vt:lpstr>Past Participle</vt:lpstr>
      <vt:lpstr>Past Participle (cont.)</vt:lpstr>
      <vt:lpstr>Present Participle</vt:lpstr>
      <vt:lpstr>Present Participle (cont.)</vt:lpstr>
      <vt:lpstr>Participles</vt:lpstr>
      <vt:lpstr>Without Participle</vt:lpstr>
      <vt:lpstr>With Participle</vt:lpstr>
      <vt:lpstr>Participles (cont.)</vt:lpstr>
      <vt:lpstr>Without Participle</vt:lpstr>
      <vt:lpstr>With Participle</vt:lpstr>
      <vt:lpstr>Participles (cont.)</vt:lpstr>
      <vt:lpstr>Stacking Participles</vt:lpstr>
      <vt:lpstr>Stacking Participles (cont.)</vt:lpstr>
      <vt:lpstr>Participial Phrases</vt:lpstr>
      <vt:lpstr>Beginning of Sentence</vt:lpstr>
      <vt:lpstr>End of Sentence</vt:lpstr>
      <vt:lpstr>After the Noun It Modifies</vt:lpstr>
      <vt:lpstr>Dangling Participles</vt:lpstr>
      <vt:lpstr>Dangling Participle</vt:lpstr>
      <vt:lpstr>Correct</vt:lpstr>
      <vt:lpstr>Revising with Participles</vt:lpstr>
      <vt:lpstr>Slide 109</vt:lpstr>
      <vt:lpstr>The Inn and the Stable</vt:lpstr>
      <vt:lpstr>Part 1: Research</vt:lpstr>
      <vt:lpstr>First Person Perspective</vt:lpstr>
      <vt:lpstr>Second Person Perspective</vt:lpstr>
      <vt:lpstr>Third Person Perspective</vt:lpstr>
      <vt:lpstr>Frame Story</vt:lpstr>
      <vt:lpstr>Frame Story (cont.)</vt:lpstr>
      <vt:lpstr>Part 2: Rough</vt:lpstr>
      <vt:lpstr>Slide 118</vt:lpstr>
      <vt:lpstr>Part 3: Write</vt:lpstr>
      <vt:lpstr>Slide 120</vt:lpstr>
      <vt:lpstr>Part 4: Apply</vt:lpstr>
      <vt:lpstr>Part 4: Apply (cont.)</vt:lpstr>
      <vt:lpstr>Christ Offers</vt:lpstr>
      <vt:lpstr>Christ Offers (cont.)</vt:lpstr>
      <vt:lpstr>Christ Offers (cont.)</vt:lpstr>
      <vt:lpstr>Christ Offers (cont.)</vt:lpstr>
      <vt:lpstr>Part 5: Revise</vt:lpstr>
      <vt:lpstr>Appositive</vt:lpstr>
      <vt:lpstr>Appositives</vt:lpstr>
      <vt:lpstr>Appositives (cont.)</vt:lpstr>
      <vt:lpstr>Appositives (cont.)</vt:lpstr>
      <vt:lpstr>Appositive</vt:lpstr>
      <vt:lpstr>Be-Verb Sentence</vt:lpstr>
      <vt:lpstr>Sentence with Appositive</vt:lpstr>
      <vt:lpstr>Appositives (cont.)</vt:lpstr>
      <vt:lpstr>Stacking Appositives</vt:lpstr>
      <vt:lpstr>Stacking Appositives (cont.)</vt:lpstr>
      <vt:lpstr>Revising with Appositives</vt:lpstr>
      <vt:lpstr>Slide 139</vt:lpstr>
      <vt:lpstr>First Sight of Rain</vt:lpstr>
      <vt:lpstr>Part 1: Research</vt:lpstr>
      <vt:lpstr>Part 1: Research (cont.)</vt:lpstr>
      <vt:lpstr>Part 1: Research (cont.)</vt:lpstr>
      <vt:lpstr>In Media Res</vt:lpstr>
      <vt:lpstr>Foreshadowing</vt:lpstr>
      <vt:lpstr>Slide 146</vt:lpstr>
      <vt:lpstr>Part 2: Rough</vt:lpstr>
      <vt:lpstr>Beginning the Story</vt:lpstr>
      <vt:lpstr>Beginning the Story (cont.)</vt:lpstr>
      <vt:lpstr>Ending the Story</vt:lpstr>
      <vt:lpstr>Ending the Story (cont.)</vt:lpstr>
      <vt:lpstr>Part 3: Write</vt:lpstr>
      <vt:lpstr>Slide 153</vt:lpstr>
      <vt:lpstr>Part 4: Apply</vt:lpstr>
      <vt:lpstr>Part 4: Apply (cont.)</vt:lpstr>
      <vt:lpstr>Part 4: Apply (cont.)</vt:lpstr>
      <vt:lpstr>Part 4: Apply (cont.)</vt:lpstr>
      <vt:lpstr>Part 4: Apply (cont.)</vt:lpstr>
      <vt:lpstr>Part 5: Revise</vt:lpstr>
      <vt:lpstr>Prepositions</vt:lpstr>
      <vt:lpstr>Common Prepositions</vt:lpstr>
      <vt:lpstr>Prepositions (cont.)</vt:lpstr>
      <vt:lpstr>Relationship: Time</vt:lpstr>
      <vt:lpstr>Relationship: Cause</vt:lpstr>
      <vt:lpstr>Relationship: Position </vt:lpstr>
      <vt:lpstr>Relationship: Manner</vt:lpstr>
      <vt:lpstr>Relationship: Association</vt:lpstr>
      <vt:lpstr>Relationship: State</vt:lpstr>
      <vt:lpstr>Revising with Prepositional Phrases</vt:lpstr>
      <vt:lpstr>Slide 170</vt:lpstr>
      <vt:lpstr>Part 4: Apply</vt:lpstr>
      <vt:lpstr>Part 4: Apply (cont.)</vt:lpstr>
      <vt:lpstr>Part 4: Apply (cont.)</vt:lpstr>
      <vt:lpstr>Part 5: Revise</vt:lpstr>
      <vt:lpstr>Relative Clause</vt:lpstr>
      <vt:lpstr>Relative Clause (cont.)</vt:lpstr>
      <vt:lpstr>Slide 177</vt:lpstr>
      <vt:lpstr>Letters from the Dark</vt:lpstr>
      <vt:lpstr>Part 1: Research</vt:lpstr>
      <vt:lpstr>Epistolary Narrative</vt:lpstr>
      <vt:lpstr>Exposition</vt:lpstr>
      <vt:lpstr>Part 3: Write</vt:lpstr>
      <vt:lpstr>Relative Clauses</vt:lpstr>
      <vt:lpstr>Relative Clauses</vt:lpstr>
      <vt:lpstr>Relative Clauses</vt:lpstr>
      <vt:lpstr>Simple Sentences</vt:lpstr>
      <vt:lpstr>Sentence with Relative Clause</vt:lpstr>
      <vt:lpstr>Relative Clauses</vt:lpstr>
      <vt:lpstr>Which or That</vt:lpstr>
      <vt:lpstr>Which or That (cont.)</vt:lpstr>
      <vt:lpstr>Which or That (cont.)</vt:lpstr>
      <vt:lpstr>Who or That</vt:lpstr>
      <vt:lpstr>Who or That (cont.)</vt:lpstr>
      <vt:lpstr>Who or That (cont.)</vt:lpstr>
      <vt:lpstr>Whom or That</vt:lpstr>
      <vt:lpstr>Whom or That (cont.)</vt:lpstr>
      <vt:lpstr>Whom or That (cont.)</vt:lpstr>
      <vt:lpstr>Whom or That (cont.)</vt:lpstr>
      <vt:lpstr>Relative Clauses</vt:lpstr>
      <vt:lpstr>With a Preposition</vt:lpstr>
      <vt:lpstr>Relative Clauses (cont.)</vt:lpstr>
      <vt:lpstr>With a Description of Quantity</vt:lpstr>
      <vt:lpstr>Relative Clauses (cont.)</vt:lpstr>
      <vt:lpstr>Restrictive Relative Clause</vt:lpstr>
      <vt:lpstr>Restrictive Relative Clause (cont.)</vt:lpstr>
      <vt:lpstr>Non-Restrictive Relative Clause</vt:lpstr>
      <vt:lpstr>Non-Restrictive Relative Clause (cont.)</vt:lpstr>
      <vt:lpstr>Slide 208</vt:lpstr>
      <vt:lpstr>On the Way Home</vt:lpstr>
      <vt:lpstr>Part 1: Research</vt:lpstr>
      <vt:lpstr>Slide 211</vt:lpstr>
      <vt:lpstr>Part 2: Rough</vt:lpstr>
      <vt:lpstr>Hyperbole </vt:lpstr>
      <vt:lpstr>Part 3: Write</vt:lpstr>
      <vt:lpstr>Slide 215</vt:lpstr>
      <vt:lpstr>Part 4: Apply</vt:lpstr>
      <vt:lpstr>Part 4: Apply (cont.)</vt:lpstr>
      <vt:lpstr>Part 4: Apply (cont.)</vt:lpstr>
      <vt:lpstr>Part 4: Apply (cont.)</vt:lpstr>
      <vt:lpstr>Part 5: Revise</vt:lpstr>
      <vt:lpstr>Absolutes</vt:lpstr>
      <vt:lpstr>Sentence with Be-Verb</vt:lpstr>
      <vt:lpstr>Sentence with Absolute</vt:lpstr>
      <vt:lpstr>Sentence with Be-Verb</vt:lpstr>
      <vt:lpstr>Absolutes</vt:lpstr>
      <vt:lpstr>Absolutes (cont.)</vt:lpstr>
      <vt:lpstr>Indicating a Relationship</vt:lpstr>
      <vt:lpstr>Absolutes (cont.)</vt:lpstr>
      <vt:lpstr>Detail with Absolutes</vt:lpstr>
      <vt:lpstr>Revising with Absolutes</vt:lpstr>
      <vt:lpstr>Slide 231</vt:lpstr>
      <vt:lpstr>The Voyage to Tarshish</vt:lpstr>
      <vt:lpstr>Part 1: Research</vt:lpstr>
      <vt:lpstr>Symbol</vt:lpstr>
      <vt:lpstr>Motif</vt:lpstr>
      <vt:lpstr>Foil Character</vt:lpstr>
      <vt:lpstr>Part 3: Write</vt:lpstr>
      <vt:lpstr>Slide 238</vt:lpstr>
      <vt:lpstr>Part 4: Apply</vt:lpstr>
      <vt:lpstr>Part 4: Apply (cont.)</vt:lpstr>
      <vt:lpstr>Part 4: Apply (cont.)</vt:lpstr>
      <vt:lpstr>Part 5: Revise</vt:lpstr>
      <vt:lpstr>Slide 243</vt:lpstr>
      <vt:lpstr>Focus</vt:lpstr>
      <vt:lpstr>Without Focus</vt:lpstr>
      <vt:lpstr>With Focus</vt:lpstr>
      <vt:lpstr>Focus</vt:lpstr>
      <vt:lpstr>Coherence </vt:lpstr>
      <vt:lpstr>Controlling Focus</vt:lpstr>
      <vt:lpstr>Passive Construction</vt:lpstr>
      <vt:lpstr>Controlling Focus (cont.)</vt:lpstr>
      <vt:lpstr>Emphatic Statement</vt:lpstr>
      <vt:lpstr>Periodic Structure</vt:lpstr>
      <vt:lpstr>Relative Clauses</vt:lpstr>
      <vt:lpstr>Two Simple Sentences</vt:lpstr>
      <vt:lpstr>Focus on Damian’s Early Years</vt:lpstr>
      <vt:lpstr>Focus on His Love for the Outdoors</vt:lpstr>
      <vt:lpstr>Absolutes</vt:lpstr>
      <vt:lpstr>Series of Absolutes</vt:lpstr>
      <vt:lpstr>Synecdoche</vt:lpstr>
      <vt:lpstr>Stream of Consciousness</vt:lpstr>
      <vt:lpstr>Stream of Consciousness (cont.)</vt:lpstr>
      <vt:lpstr>Slide 263</vt:lpstr>
      <vt:lpstr>Title Unknown</vt:lpstr>
      <vt:lpstr>Apply</vt:lpstr>
      <vt:lpstr>Apply (cont.)</vt:lpstr>
      <vt:lpstr>Apply (cont.)</vt:lpstr>
      <vt:lpstr>Slide 268</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Jim</dc:creator>
  <cp:lastModifiedBy>Jim</cp:lastModifiedBy>
  <cp:revision>397</cp:revision>
  <dcterms:created xsi:type="dcterms:W3CDTF">2014-02-24T20:37:36Z</dcterms:created>
  <dcterms:modified xsi:type="dcterms:W3CDTF">2014-06-09T22:18:46Z</dcterms:modified>
</cp:coreProperties>
</file>