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78"/>
  </p:notes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257" r:id="rId13"/>
    <p:sldId id="258" r:id="rId14"/>
    <p:sldId id="336" r:id="rId15"/>
    <p:sldId id="337" r:id="rId16"/>
    <p:sldId id="338" r:id="rId17"/>
    <p:sldId id="326" r:id="rId18"/>
    <p:sldId id="340" r:id="rId19"/>
    <p:sldId id="328" r:id="rId20"/>
    <p:sldId id="329" r:id="rId21"/>
    <p:sldId id="331" r:id="rId22"/>
    <p:sldId id="330" r:id="rId23"/>
    <p:sldId id="341" r:id="rId24"/>
    <p:sldId id="327" r:id="rId25"/>
    <p:sldId id="332" r:id="rId26"/>
    <p:sldId id="333" r:id="rId27"/>
    <p:sldId id="334" r:id="rId28"/>
    <p:sldId id="335" r:id="rId29"/>
    <p:sldId id="342" r:id="rId30"/>
    <p:sldId id="259" r:id="rId31"/>
    <p:sldId id="260" r:id="rId32"/>
    <p:sldId id="343" r:id="rId33"/>
    <p:sldId id="344" r:id="rId34"/>
    <p:sldId id="345" r:id="rId35"/>
    <p:sldId id="346" r:id="rId36"/>
    <p:sldId id="347" r:id="rId37"/>
    <p:sldId id="348" r:id="rId38"/>
    <p:sldId id="350" r:id="rId39"/>
    <p:sldId id="351" r:id="rId40"/>
    <p:sldId id="353" r:id="rId41"/>
    <p:sldId id="355" r:id="rId42"/>
    <p:sldId id="356" r:id="rId43"/>
    <p:sldId id="357" r:id="rId44"/>
    <p:sldId id="358" r:id="rId45"/>
    <p:sldId id="359" r:id="rId46"/>
    <p:sldId id="361" r:id="rId47"/>
    <p:sldId id="859" r:id="rId48"/>
    <p:sldId id="860" r:id="rId49"/>
    <p:sldId id="861" r:id="rId50"/>
    <p:sldId id="261" r:id="rId51"/>
    <p:sldId id="262" r:id="rId52"/>
    <p:sldId id="362" r:id="rId53"/>
    <p:sldId id="368" r:id="rId54"/>
    <p:sldId id="363" r:id="rId55"/>
    <p:sldId id="364" r:id="rId56"/>
    <p:sldId id="365" r:id="rId57"/>
    <p:sldId id="366" r:id="rId58"/>
    <p:sldId id="367" r:id="rId59"/>
    <p:sldId id="371" r:id="rId60"/>
    <p:sldId id="369" r:id="rId61"/>
    <p:sldId id="372" r:id="rId62"/>
    <p:sldId id="370" r:id="rId63"/>
    <p:sldId id="373" r:id="rId64"/>
    <p:sldId id="263" r:id="rId65"/>
    <p:sldId id="264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92" r:id="rId78"/>
    <p:sldId id="393" r:id="rId79"/>
    <p:sldId id="394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2" r:id="rId88"/>
    <p:sldId id="265" r:id="rId89"/>
    <p:sldId id="266" r:id="rId90"/>
    <p:sldId id="403" r:id="rId91"/>
    <p:sldId id="404" r:id="rId92"/>
    <p:sldId id="419" r:id="rId93"/>
    <p:sldId id="405" r:id="rId94"/>
    <p:sldId id="406" r:id="rId95"/>
    <p:sldId id="407" r:id="rId96"/>
    <p:sldId id="408" r:id="rId97"/>
    <p:sldId id="409" r:id="rId98"/>
    <p:sldId id="410" r:id="rId99"/>
    <p:sldId id="411" r:id="rId100"/>
    <p:sldId id="267" r:id="rId101"/>
    <p:sldId id="268" r:id="rId102"/>
    <p:sldId id="420" r:id="rId103"/>
    <p:sldId id="412" r:id="rId104"/>
    <p:sldId id="413" r:id="rId105"/>
    <p:sldId id="414" r:id="rId106"/>
    <p:sldId id="415" r:id="rId107"/>
    <p:sldId id="421" r:id="rId108"/>
    <p:sldId id="416" r:id="rId109"/>
    <p:sldId id="417" r:id="rId110"/>
    <p:sldId id="418" r:id="rId111"/>
    <p:sldId id="422" r:id="rId112"/>
    <p:sldId id="269" r:id="rId113"/>
    <p:sldId id="270" r:id="rId114"/>
    <p:sldId id="434" r:id="rId115"/>
    <p:sldId id="423" r:id="rId116"/>
    <p:sldId id="424" r:id="rId117"/>
    <p:sldId id="435" r:id="rId118"/>
    <p:sldId id="425" r:id="rId119"/>
    <p:sldId id="426" r:id="rId120"/>
    <p:sldId id="427" r:id="rId121"/>
    <p:sldId id="430" r:id="rId122"/>
    <p:sldId id="431" r:id="rId123"/>
    <p:sldId id="432" r:id="rId124"/>
    <p:sldId id="436" r:id="rId125"/>
    <p:sldId id="433" r:id="rId126"/>
    <p:sldId id="437" r:id="rId127"/>
    <p:sldId id="271" r:id="rId128"/>
    <p:sldId id="272" r:id="rId129"/>
    <p:sldId id="438" r:id="rId130"/>
    <p:sldId id="440" r:id="rId131"/>
    <p:sldId id="441" r:id="rId132"/>
    <p:sldId id="442" r:id="rId133"/>
    <p:sldId id="443" r:id="rId134"/>
    <p:sldId id="444" r:id="rId135"/>
    <p:sldId id="445" r:id="rId136"/>
    <p:sldId id="454" r:id="rId137"/>
    <p:sldId id="446" r:id="rId138"/>
    <p:sldId id="447" r:id="rId139"/>
    <p:sldId id="455" r:id="rId140"/>
    <p:sldId id="448" r:id="rId141"/>
    <p:sldId id="450" r:id="rId142"/>
    <p:sldId id="451" r:id="rId143"/>
    <p:sldId id="452" r:id="rId144"/>
    <p:sldId id="456" r:id="rId145"/>
    <p:sldId id="457" r:id="rId146"/>
    <p:sldId id="453" r:id="rId147"/>
    <p:sldId id="273" r:id="rId148"/>
    <p:sldId id="274" r:id="rId149"/>
    <p:sldId id="458" r:id="rId150"/>
    <p:sldId id="459" r:id="rId151"/>
    <p:sldId id="460" r:id="rId152"/>
    <p:sldId id="461" r:id="rId153"/>
    <p:sldId id="462" r:id="rId154"/>
    <p:sldId id="464" r:id="rId155"/>
    <p:sldId id="465" r:id="rId156"/>
    <p:sldId id="466" r:id="rId157"/>
    <p:sldId id="468" r:id="rId158"/>
    <p:sldId id="467" r:id="rId159"/>
    <p:sldId id="469" r:id="rId160"/>
    <p:sldId id="470" r:id="rId161"/>
    <p:sldId id="472" r:id="rId162"/>
    <p:sldId id="473" r:id="rId163"/>
    <p:sldId id="275" r:id="rId164"/>
    <p:sldId id="276" r:id="rId165"/>
    <p:sldId id="474" r:id="rId166"/>
    <p:sldId id="475" r:id="rId167"/>
    <p:sldId id="476" r:id="rId168"/>
    <p:sldId id="477" r:id="rId169"/>
    <p:sldId id="488" r:id="rId170"/>
    <p:sldId id="478" r:id="rId171"/>
    <p:sldId id="479" r:id="rId172"/>
    <p:sldId id="489" r:id="rId173"/>
    <p:sldId id="481" r:id="rId174"/>
    <p:sldId id="482" r:id="rId175"/>
    <p:sldId id="483" r:id="rId176"/>
    <p:sldId id="484" r:id="rId177"/>
    <p:sldId id="490" r:id="rId178"/>
    <p:sldId id="485" r:id="rId179"/>
    <p:sldId id="486" r:id="rId180"/>
    <p:sldId id="487" r:id="rId181"/>
    <p:sldId id="277" r:id="rId182"/>
    <p:sldId id="278" r:id="rId183"/>
    <p:sldId id="491" r:id="rId184"/>
    <p:sldId id="504" r:id="rId185"/>
    <p:sldId id="493" r:id="rId186"/>
    <p:sldId id="505" r:id="rId187"/>
    <p:sldId id="494" r:id="rId188"/>
    <p:sldId id="495" r:id="rId189"/>
    <p:sldId id="496" r:id="rId190"/>
    <p:sldId id="497" r:id="rId191"/>
    <p:sldId id="506" r:id="rId192"/>
    <p:sldId id="492" r:id="rId193"/>
    <p:sldId id="498" r:id="rId194"/>
    <p:sldId id="500" r:id="rId195"/>
    <p:sldId id="501" r:id="rId196"/>
    <p:sldId id="502" r:id="rId197"/>
    <p:sldId id="503" r:id="rId198"/>
    <p:sldId id="279" r:id="rId199"/>
    <p:sldId id="280" r:id="rId200"/>
    <p:sldId id="507" r:id="rId201"/>
    <p:sldId id="508" r:id="rId202"/>
    <p:sldId id="509" r:id="rId203"/>
    <p:sldId id="510" r:id="rId204"/>
    <p:sldId id="511" r:id="rId205"/>
    <p:sldId id="512" r:id="rId206"/>
    <p:sldId id="519" r:id="rId207"/>
    <p:sldId id="513" r:id="rId208"/>
    <p:sldId id="514" r:id="rId209"/>
    <p:sldId id="515" r:id="rId210"/>
    <p:sldId id="520" r:id="rId211"/>
    <p:sldId id="516" r:id="rId212"/>
    <p:sldId id="517" r:id="rId213"/>
    <p:sldId id="521" r:id="rId214"/>
    <p:sldId id="518" r:id="rId215"/>
    <p:sldId id="281" r:id="rId216"/>
    <p:sldId id="282" r:id="rId217"/>
    <p:sldId id="522" r:id="rId218"/>
    <p:sldId id="523" r:id="rId219"/>
    <p:sldId id="524" r:id="rId220"/>
    <p:sldId id="525" r:id="rId221"/>
    <p:sldId id="538" r:id="rId222"/>
    <p:sldId id="526" r:id="rId223"/>
    <p:sldId id="539" r:id="rId224"/>
    <p:sldId id="527" r:id="rId225"/>
    <p:sldId id="528" r:id="rId226"/>
    <p:sldId id="529" r:id="rId227"/>
    <p:sldId id="540" r:id="rId228"/>
    <p:sldId id="530" r:id="rId229"/>
    <p:sldId id="541" r:id="rId230"/>
    <p:sldId id="531" r:id="rId231"/>
    <p:sldId id="532" r:id="rId232"/>
    <p:sldId id="533" r:id="rId233"/>
    <p:sldId id="534" r:id="rId234"/>
    <p:sldId id="535" r:id="rId235"/>
    <p:sldId id="536" r:id="rId236"/>
    <p:sldId id="537" r:id="rId237"/>
    <p:sldId id="283" r:id="rId238"/>
    <p:sldId id="284" r:id="rId239"/>
    <p:sldId id="549" r:id="rId240"/>
    <p:sldId id="560" r:id="rId241"/>
    <p:sldId id="543" r:id="rId242"/>
    <p:sldId id="561" r:id="rId243"/>
    <p:sldId id="544" r:id="rId244"/>
    <p:sldId id="545" r:id="rId245"/>
    <p:sldId id="546" r:id="rId246"/>
    <p:sldId id="547" r:id="rId247"/>
    <p:sldId id="548" r:id="rId248"/>
    <p:sldId id="550" r:id="rId249"/>
    <p:sldId id="552" r:id="rId250"/>
    <p:sldId id="553" r:id="rId251"/>
    <p:sldId id="554" r:id="rId252"/>
    <p:sldId id="556" r:id="rId253"/>
    <p:sldId id="557" r:id="rId254"/>
    <p:sldId id="558" r:id="rId255"/>
    <p:sldId id="559" r:id="rId256"/>
    <p:sldId id="285" r:id="rId257"/>
    <p:sldId id="286" r:id="rId258"/>
    <p:sldId id="562" r:id="rId259"/>
    <p:sldId id="563" r:id="rId260"/>
    <p:sldId id="585" r:id="rId261"/>
    <p:sldId id="564" r:id="rId262"/>
    <p:sldId id="565" r:id="rId263"/>
    <p:sldId id="566" r:id="rId264"/>
    <p:sldId id="586" r:id="rId265"/>
    <p:sldId id="567" r:id="rId266"/>
    <p:sldId id="568" r:id="rId267"/>
    <p:sldId id="569" r:id="rId268"/>
    <p:sldId id="587" r:id="rId269"/>
    <p:sldId id="570" r:id="rId270"/>
    <p:sldId id="571" r:id="rId271"/>
    <p:sldId id="572" r:id="rId272"/>
    <p:sldId id="573" r:id="rId273"/>
    <p:sldId id="574" r:id="rId274"/>
    <p:sldId id="575" r:id="rId275"/>
    <p:sldId id="576" r:id="rId276"/>
    <p:sldId id="577" r:id="rId277"/>
    <p:sldId id="578" r:id="rId278"/>
    <p:sldId id="579" r:id="rId279"/>
    <p:sldId id="580" r:id="rId280"/>
    <p:sldId id="581" r:id="rId281"/>
    <p:sldId id="582" r:id="rId282"/>
    <p:sldId id="583" r:id="rId283"/>
    <p:sldId id="584" r:id="rId284"/>
    <p:sldId id="287" r:id="rId285"/>
    <p:sldId id="288" r:id="rId286"/>
    <p:sldId id="589" r:id="rId287"/>
    <p:sldId id="588" r:id="rId288"/>
    <p:sldId id="590" r:id="rId289"/>
    <p:sldId id="591" r:id="rId290"/>
    <p:sldId id="592" r:id="rId291"/>
    <p:sldId id="593" r:id="rId292"/>
    <p:sldId id="594" r:id="rId293"/>
    <p:sldId id="595" r:id="rId294"/>
    <p:sldId id="596" r:id="rId295"/>
    <p:sldId id="597" r:id="rId296"/>
    <p:sldId id="598" r:id="rId297"/>
    <p:sldId id="289" r:id="rId298"/>
    <p:sldId id="290" r:id="rId299"/>
    <p:sldId id="612" r:id="rId300"/>
    <p:sldId id="599" r:id="rId301"/>
    <p:sldId id="600" r:id="rId302"/>
    <p:sldId id="613" r:id="rId303"/>
    <p:sldId id="614" r:id="rId304"/>
    <p:sldId id="601" r:id="rId305"/>
    <p:sldId id="602" r:id="rId306"/>
    <p:sldId id="615" r:id="rId307"/>
    <p:sldId id="603" r:id="rId308"/>
    <p:sldId id="604" r:id="rId309"/>
    <p:sldId id="605" r:id="rId310"/>
    <p:sldId id="606" r:id="rId311"/>
    <p:sldId id="608" r:id="rId312"/>
    <p:sldId id="609" r:id="rId313"/>
    <p:sldId id="610" r:id="rId314"/>
    <p:sldId id="611" r:id="rId315"/>
    <p:sldId id="291" r:id="rId316"/>
    <p:sldId id="292" r:id="rId317"/>
    <p:sldId id="626" r:id="rId318"/>
    <p:sldId id="616" r:id="rId319"/>
    <p:sldId id="617" r:id="rId320"/>
    <p:sldId id="618" r:id="rId321"/>
    <p:sldId id="627" r:id="rId322"/>
    <p:sldId id="628" r:id="rId323"/>
    <p:sldId id="619" r:id="rId324"/>
    <p:sldId id="620" r:id="rId325"/>
    <p:sldId id="621" r:id="rId326"/>
    <p:sldId id="622" r:id="rId327"/>
    <p:sldId id="623" r:id="rId328"/>
    <p:sldId id="624" r:id="rId329"/>
    <p:sldId id="625" r:id="rId330"/>
    <p:sldId id="293" r:id="rId331"/>
    <p:sldId id="294" r:id="rId332"/>
    <p:sldId id="629" r:id="rId333"/>
    <p:sldId id="630" r:id="rId334"/>
    <p:sldId id="639" r:id="rId335"/>
    <p:sldId id="631" r:id="rId336"/>
    <p:sldId id="632" r:id="rId337"/>
    <p:sldId id="633" r:id="rId338"/>
    <p:sldId id="634" r:id="rId339"/>
    <p:sldId id="635" r:id="rId340"/>
    <p:sldId id="636" r:id="rId341"/>
    <p:sldId id="637" r:id="rId342"/>
    <p:sldId id="640" r:id="rId343"/>
    <p:sldId id="638" r:id="rId344"/>
    <p:sldId id="295" r:id="rId345"/>
    <p:sldId id="296" r:id="rId346"/>
    <p:sldId id="641" r:id="rId347"/>
    <p:sldId id="642" r:id="rId348"/>
    <p:sldId id="643" r:id="rId349"/>
    <p:sldId id="644" r:id="rId350"/>
    <p:sldId id="661" r:id="rId351"/>
    <p:sldId id="645" r:id="rId352"/>
    <p:sldId id="646" r:id="rId353"/>
    <p:sldId id="647" r:id="rId354"/>
    <p:sldId id="648" r:id="rId355"/>
    <p:sldId id="649" r:id="rId356"/>
    <p:sldId id="650" r:id="rId357"/>
    <p:sldId id="651" r:id="rId358"/>
    <p:sldId id="652" r:id="rId359"/>
    <p:sldId id="653" r:id="rId360"/>
    <p:sldId id="654" r:id="rId361"/>
    <p:sldId id="655" r:id="rId362"/>
    <p:sldId id="656" r:id="rId363"/>
    <p:sldId id="657" r:id="rId364"/>
    <p:sldId id="658" r:id="rId365"/>
    <p:sldId id="662" r:id="rId366"/>
    <p:sldId id="659" r:id="rId367"/>
    <p:sldId id="663" r:id="rId368"/>
    <p:sldId id="297" r:id="rId369"/>
    <p:sldId id="298" r:id="rId370"/>
    <p:sldId id="664" r:id="rId371"/>
    <p:sldId id="665" r:id="rId372"/>
    <p:sldId id="678" r:id="rId373"/>
    <p:sldId id="666" r:id="rId374"/>
    <p:sldId id="667" r:id="rId375"/>
    <p:sldId id="668" r:id="rId376"/>
    <p:sldId id="669" r:id="rId377"/>
    <p:sldId id="670" r:id="rId378"/>
    <p:sldId id="671" r:id="rId379"/>
    <p:sldId id="672" r:id="rId380"/>
    <p:sldId id="673" r:id="rId381"/>
    <p:sldId id="674" r:id="rId382"/>
    <p:sldId id="679" r:id="rId383"/>
    <p:sldId id="675" r:id="rId384"/>
    <p:sldId id="677" r:id="rId385"/>
    <p:sldId id="676" r:id="rId386"/>
    <p:sldId id="299" r:id="rId387"/>
    <p:sldId id="300" r:id="rId388"/>
    <p:sldId id="680" r:id="rId389"/>
    <p:sldId id="681" r:id="rId390"/>
    <p:sldId id="682" r:id="rId391"/>
    <p:sldId id="683" r:id="rId392"/>
    <p:sldId id="684" r:id="rId393"/>
    <p:sldId id="685" r:id="rId394"/>
    <p:sldId id="686" r:id="rId395"/>
    <p:sldId id="687" r:id="rId396"/>
    <p:sldId id="698" r:id="rId397"/>
    <p:sldId id="688" r:id="rId398"/>
    <p:sldId id="689" r:id="rId399"/>
    <p:sldId id="690" r:id="rId400"/>
    <p:sldId id="691" r:id="rId401"/>
    <p:sldId id="692" r:id="rId402"/>
    <p:sldId id="693" r:id="rId403"/>
    <p:sldId id="694" r:id="rId404"/>
    <p:sldId id="695" r:id="rId405"/>
    <p:sldId id="696" r:id="rId406"/>
    <p:sldId id="697" r:id="rId407"/>
    <p:sldId id="699" r:id="rId408"/>
    <p:sldId id="301" r:id="rId409"/>
    <p:sldId id="302" r:id="rId410"/>
    <p:sldId id="700" r:id="rId411"/>
    <p:sldId id="701" r:id="rId412"/>
    <p:sldId id="702" r:id="rId413"/>
    <p:sldId id="725" r:id="rId414"/>
    <p:sldId id="704" r:id="rId415"/>
    <p:sldId id="705" r:id="rId416"/>
    <p:sldId id="706" r:id="rId417"/>
    <p:sldId id="707" r:id="rId418"/>
    <p:sldId id="708" r:id="rId419"/>
    <p:sldId id="726" r:id="rId420"/>
    <p:sldId id="709" r:id="rId421"/>
    <p:sldId id="727" r:id="rId422"/>
    <p:sldId id="710" r:id="rId423"/>
    <p:sldId id="711" r:id="rId424"/>
    <p:sldId id="712" r:id="rId425"/>
    <p:sldId id="713" r:id="rId426"/>
    <p:sldId id="714" r:id="rId427"/>
    <p:sldId id="728" r:id="rId428"/>
    <p:sldId id="729" r:id="rId429"/>
    <p:sldId id="715" r:id="rId430"/>
    <p:sldId id="716" r:id="rId431"/>
    <p:sldId id="717" r:id="rId432"/>
    <p:sldId id="730" r:id="rId433"/>
    <p:sldId id="718" r:id="rId434"/>
    <p:sldId id="731" r:id="rId435"/>
    <p:sldId id="732" r:id="rId436"/>
    <p:sldId id="719" r:id="rId437"/>
    <p:sldId id="720" r:id="rId438"/>
    <p:sldId id="721" r:id="rId439"/>
    <p:sldId id="722" r:id="rId440"/>
    <p:sldId id="723" r:id="rId441"/>
    <p:sldId id="724" r:id="rId442"/>
    <p:sldId id="733" r:id="rId443"/>
    <p:sldId id="303" r:id="rId444"/>
    <p:sldId id="304" r:id="rId445"/>
    <p:sldId id="735" r:id="rId446"/>
    <p:sldId id="734" r:id="rId447"/>
    <p:sldId id="736" r:id="rId448"/>
    <p:sldId id="738" r:id="rId449"/>
    <p:sldId id="737" r:id="rId450"/>
    <p:sldId id="739" r:id="rId451"/>
    <p:sldId id="740" r:id="rId452"/>
    <p:sldId id="751" r:id="rId453"/>
    <p:sldId id="741" r:id="rId454"/>
    <p:sldId id="745" r:id="rId455"/>
    <p:sldId id="746" r:id="rId456"/>
    <p:sldId id="743" r:id="rId457"/>
    <p:sldId id="744" r:id="rId458"/>
    <p:sldId id="747" r:id="rId459"/>
    <p:sldId id="748" r:id="rId460"/>
    <p:sldId id="749" r:id="rId461"/>
    <p:sldId id="750" r:id="rId462"/>
    <p:sldId id="305" r:id="rId463"/>
    <p:sldId id="306" r:id="rId464"/>
    <p:sldId id="760" r:id="rId465"/>
    <p:sldId id="761" r:id="rId466"/>
    <p:sldId id="762" r:id="rId467"/>
    <p:sldId id="752" r:id="rId468"/>
    <p:sldId id="753" r:id="rId469"/>
    <p:sldId id="763" r:id="rId470"/>
    <p:sldId id="754" r:id="rId471"/>
    <p:sldId id="755" r:id="rId472"/>
    <p:sldId id="764" r:id="rId473"/>
    <p:sldId id="756" r:id="rId474"/>
    <p:sldId id="757" r:id="rId475"/>
    <p:sldId id="765" r:id="rId476"/>
    <p:sldId id="758" r:id="rId477"/>
    <p:sldId id="766" r:id="rId478"/>
    <p:sldId id="759" r:id="rId479"/>
    <p:sldId id="767" r:id="rId480"/>
    <p:sldId id="768" r:id="rId481"/>
    <p:sldId id="769" r:id="rId482"/>
    <p:sldId id="307" r:id="rId483"/>
    <p:sldId id="308" r:id="rId484"/>
    <p:sldId id="778" r:id="rId485"/>
    <p:sldId id="779" r:id="rId486"/>
    <p:sldId id="780" r:id="rId487"/>
    <p:sldId id="770" r:id="rId488"/>
    <p:sldId id="771" r:id="rId489"/>
    <p:sldId id="781" r:id="rId490"/>
    <p:sldId id="772" r:id="rId491"/>
    <p:sldId id="782" r:id="rId492"/>
    <p:sldId id="773" r:id="rId493"/>
    <p:sldId id="784" r:id="rId494"/>
    <p:sldId id="774" r:id="rId495"/>
    <p:sldId id="783" r:id="rId496"/>
    <p:sldId id="775" r:id="rId497"/>
    <p:sldId id="785" r:id="rId498"/>
    <p:sldId id="776" r:id="rId499"/>
    <p:sldId id="786" r:id="rId500"/>
    <p:sldId id="309" r:id="rId501"/>
    <p:sldId id="310" r:id="rId502"/>
    <p:sldId id="811" r:id="rId503"/>
    <p:sldId id="787" r:id="rId504"/>
    <p:sldId id="788" r:id="rId505"/>
    <p:sldId id="789" r:id="rId506"/>
    <p:sldId id="797" r:id="rId507"/>
    <p:sldId id="790" r:id="rId508"/>
    <p:sldId id="791" r:id="rId509"/>
    <p:sldId id="792" r:id="rId510"/>
    <p:sldId id="793" r:id="rId511"/>
    <p:sldId id="794" r:id="rId512"/>
    <p:sldId id="812" r:id="rId513"/>
    <p:sldId id="796" r:id="rId514"/>
    <p:sldId id="813" r:id="rId515"/>
    <p:sldId id="798" r:id="rId516"/>
    <p:sldId id="799" r:id="rId517"/>
    <p:sldId id="800" r:id="rId518"/>
    <p:sldId id="801" r:id="rId519"/>
    <p:sldId id="803" r:id="rId520"/>
    <p:sldId id="804" r:id="rId521"/>
    <p:sldId id="805" r:id="rId522"/>
    <p:sldId id="806" r:id="rId523"/>
    <p:sldId id="807" r:id="rId524"/>
    <p:sldId id="808" r:id="rId525"/>
    <p:sldId id="809" r:id="rId526"/>
    <p:sldId id="810" r:id="rId527"/>
    <p:sldId id="311" r:id="rId528"/>
    <p:sldId id="312" r:id="rId529"/>
    <p:sldId id="814" r:id="rId530"/>
    <p:sldId id="815" r:id="rId531"/>
    <p:sldId id="826" r:id="rId532"/>
    <p:sldId id="816" r:id="rId533"/>
    <p:sldId id="827" r:id="rId534"/>
    <p:sldId id="817" r:id="rId535"/>
    <p:sldId id="828" r:id="rId536"/>
    <p:sldId id="829" r:id="rId537"/>
    <p:sldId id="818" r:id="rId538"/>
    <p:sldId id="830" r:id="rId539"/>
    <p:sldId id="819" r:id="rId540"/>
    <p:sldId id="820" r:id="rId541"/>
    <p:sldId id="821" r:id="rId542"/>
    <p:sldId id="831" r:id="rId543"/>
    <p:sldId id="822" r:id="rId544"/>
    <p:sldId id="823" r:id="rId545"/>
    <p:sldId id="824" r:id="rId546"/>
    <p:sldId id="832" r:id="rId547"/>
    <p:sldId id="825" r:id="rId548"/>
    <p:sldId id="833" r:id="rId549"/>
    <p:sldId id="313" r:id="rId550"/>
    <p:sldId id="314" r:id="rId551"/>
    <p:sldId id="851" r:id="rId552"/>
    <p:sldId id="834" r:id="rId553"/>
    <p:sldId id="835" r:id="rId554"/>
    <p:sldId id="852" r:id="rId555"/>
    <p:sldId id="836" r:id="rId556"/>
    <p:sldId id="837" r:id="rId557"/>
    <p:sldId id="838" r:id="rId558"/>
    <p:sldId id="839" r:id="rId559"/>
    <p:sldId id="840" r:id="rId560"/>
    <p:sldId id="841" r:id="rId561"/>
    <p:sldId id="842" r:id="rId562"/>
    <p:sldId id="843" r:id="rId563"/>
    <p:sldId id="844" r:id="rId564"/>
    <p:sldId id="853" r:id="rId565"/>
    <p:sldId id="845" r:id="rId566"/>
    <p:sldId id="854" r:id="rId567"/>
    <p:sldId id="846" r:id="rId568"/>
    <p:sldId id="847" r:id="rId569"/>
    <p:sldId id="855" r:id="rId570"/>
    <p:sldId id="856" r:id="rId571"/>
    <p:sldId id="848" r:id="rId572"/>
    <p:sldId id="849" r:id="rId573"/>
    <p:sldId id="857" r:id="rId574"/>
    <p:sldId id="850" r:id="rId575"/>
    <p:sldId id="858" r:id="rId576"/>
    <p:sldId id="315" r:id="rId577"/>
  </p:sldIdLst>
  <p:sldSz cx="9144000" cy="5143500" type="screen16x9"/>
  <p:notesSz cx="6858000" cy="9144000"/>
  <p:embeddedFontLst>
    <p:embeddedFont>
      <p:font typeface="Merriweather Sans light" panose="02000503060000020004" pitchFamily="2" charset="0"/>
      <p:regular r:id="rId579"/>
    </p:embeddedFont>
    <p:embeddedFont>
      <p:font typeface="Merriweather Sans" panose="02000503060000020004" pitchFamily="2" charset="0"/>
      <p:regular r:id="rId580"/>
      <p:bold r:id="rId581"/>
      <p:italic r:id="rId582"/>
      <p:boldItalic r:id="rId583"/>
    </p:embeddedFont>
    <p:embeddedFont>
      <p:font typeface="Merriweather Sans Bold" panose="02000503060000020004" pitchFamily="2" charset="0"/>
      <p:bold r:id="rId584"/>
    </p:embeddedFont>
    <p:embeddedFont>
      <p:font typeface="Merriweather Sans ExtraBold" panose="02000503060000020004" pitchFamily="2" charset="0"/>
      <p:bold r:id="rId585"/>
    </p:embeddedFont>
    <p:embeddedFont>
      <p:font typeface="Calibri" panose="020F0502020204030204" pitchFamily="34" charset="0"/>
      <p:regular r:id="rId586"/>
      <p:bold r:id="rId587"/>
      <p:italic r:id="rId588"/>
      <p:boldItalic r:id="rId5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D02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1084" autoAdjust="0"/>
  </p:normalViewPr>
  <p:slideViewPr>
    <p:cSldViewPr>
      <p:cViewPr varScale="1">
        <p:scale>
          <a:sx n="104" d="100"/>
          <a:sy n="104" d="100"/>
        </p:scale>
        <p:origin x="42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2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font" Target="fonts/font6.fntdata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font" Target="fonts/font8.fntdata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font" Target="fonts/font10.fntdata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526" Type="http://schemas.openxmlformats.org/officeDocument/2006/relationships/slide" Target="slides/slide52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547" Type="http://schemas.openxmlformats.org/officeDocument/2006/relationships/slide" Target="slides/slide546.xml"/><Relationship Id="rId568" Type="http://schemas.openxmlformats.org/officeDocument/2006/relationships/slide" Target="slides/slide567.xml"/><Relationship Id="rId589" Type="http://schemas.openxmlformats.org/officeDocument/2006/relationships/font" Target="fonts/font11.fntdata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1" Type="http://schemas.openxmlformats.org/officeDocument/2006/relationships/slide" Target="slides/slide480.xml"/><Relationship Id="rId516" Type="http://schemas.openxmlformats.org/officeDocument/2006/relationships/slide" Target="slides/slide51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537" Type="http://schemas.openxmlformats.org/officeDocument/2006/relationships/slide" Target="slides/slide536.xml"/><Relationship Id="rId558" Type="http://schemas.openxmlformats.org/officeDocument/2006/relationships/slide" Target="slides/slide557.xml"/><Relationship Id="rId579" Type="http://schemas.openxmlformats.org/officeDocument/2006/relationships/font" Target="fonts/font1.fntdata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590" Type="http://schemas.openxmlformats.org/officeDocument/2006/relationships/commentAuthors" Target="commentAuthors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506" Type="http://schemas.openxmlformats.org/officeDocument/2006/relationships/slide" Target="slides/slide50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27" Type="http://schemas.openxmlformats.org/officeDocument/2006/relationships/slide" Target="slides/slide526.xml"/><Relationship Id="rId548" Type="http://schemas.openxmlformats.org/officeDocument/2006/relationships/slide" Target="slides/slide547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58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517" Type="http://schemas.openxmlformats.org/officeDocument/2006/relationships/slide" Target="slides/slide516.xml"/><Relationship Id="rId538" Type="http://schemas.openxmlformats.org/officeDocument/2006/relationships/slide" Target="slides/slide537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591" Type="http://schemas.openxmlformats.org/officeDocument/2006/relationships/presProps" Target="presProp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slide" Target="slides/slide527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581" Type="http://schemas.openxmlformats.org/officeDocument/2006/relationships/font" Target="fonts/font3.fntdata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550" Type="http://schemas.openxmlformats.org/officeDocument/2006/relationships/slide" Target="slides/slide54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slide" Target="slides/slide570.xml"/><Relationship Id="rId592" Type="http://schemas.openxmlformats.org/officeDocument/2006/relationships/viewProps" Target="viewProps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40" Type="http://schemas.openxmlformats.org/officeDocument/2006/relationships/slide" Target="slides/slide539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582" Type="http://schemas.openxmlformats.org/officeDocument/2006/relationships/font" Target="fonts/font4.fntdata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font" Target="fonts/font5.fntdata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tableStyles" Target="tableStyles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font" Target="fonts/font7.fntdata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font" Target="fonts/font9.fntdata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notesMaster" Target="notesMasters/notesMaster1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6A22-878C-44FD-A811-BAC384802EB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6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2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5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3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9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8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2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9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276350"/>
            <a:ext cx="7772400" cy="2514600"/>
          </a:xfrm>
        </p:spPr>
        <p:txBody>
          <a:bodyPr/>
          <a:lstStyle>
            <a:lvl1pPr>
              <a:lnSpc>
                <a:spcPct val="85000"/>
              </a:lnSpc>
              <a:defRPr sz="7200" b="1" baseline="0">
                <a:solidFill>
                  <a:srgbClr val="491D02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Chapter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876300"/>
            <a:ext cx="6400800" cy="4762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600" baseline="0">
                <a:solidFill>
                  <a:srgbClr val="491D02"/>
                </a:solidFill>
                <a:latin typeface="Merriweather Sans ligh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80000"/>
              </a:lnSpc>
              <a:defRPr sz="4000" baseline="0">
                <a:solidFill>
                  <a:srgbClr val="491D02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3200" b="0" i="0">
                <a:latin typeface="Merriweather Sans light" panose="02000503060000020004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800">
                <a:latin typeface="Merriweather Sans Bold" panose="02000503060000020004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000"/>
            </a:lvl4pPr>
            <a:lvl5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0050"/>
            <a:ext cx="8229600" cy="4343400"/>
          </a:xfrm>
        </p:spPr>
        <p:txBody>
          <a:bodyPr/>
          <a:lstStyle>
            <a:lvl1pPr>
              <a:lnSpc>
                <a:spcPct val="100000"/>
              </a:lnSpc>
              <a:defRPr sz="4800" b="0" i="0" baseline="0">
                <a:solidFill>
                  <a:srgbClr val="491D02"/>
                </a:solidFill>
                <a:latin typeface="Merriweather Sans Bold" panose="02000503060000020004" pitchFamily="2" charset="0"/>
              </a:defRPr>
            </a:lvl1pPr>
          </a:lstStyle>
          <a:p>
            <a:r>
              <a:rPr lang="en-US" dirty="0"/>
              <a:t>Definition Slide</a:t>
            </a:r>
          </a:p>
        </p:txBody>
      </p:sp>
    </p:spTree>
    <p:extLst>
      <p:ext uri="{BB962C8B-B14F-4D97-AF65-F5344CB8AC3E}">
        <p14:creationId xmlns:p14="http://schemas.microsoft.com/office/powerpoint/2010/main" val="11549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rgbClr val="F6F1E6"/>
                </a:solidFill>
                <a:latin typeface="Merriweather Sans ExtraBold" pitchFamily="2" charset="0"/>
              </a:defRPr>
            </a:lvl1pPr>
          </a:lstStyle>
          <a:p>
            <a:r>
              <a:rPr lang="en-US" dirty="0"/>
              <a:t>Graphic Slide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3505200"/>
          </a:xfrm>
        </p:spPr>
        <p:txBody>
          <a:bodyPr anchor="ctr"/>
          <a:lstStyle>
            <a:lvl1pPr algn="ctr">
              <a:buNone/>
              <a:defRPr sz="2800" b="0" i="0" baseline="0">
                <a:solidFill>
                  <a:srgbClr val="F6F1E6"/>
                </a:solidFill>
                <a:latin typeface="Merriweather Sans" panose="02000503060000020004" pitchFamily="2" charset="0"/>
              </a:defRPr>
            </a:lvl1pPr>
          </a:lstStyle>
          <a:p>
            <a:pPr lvl="0"/>
            <a:r>
              <a:rPr lang="en-US" dirty="0"/>
              <a:t>“And He said unto me, ‘My grace is sufficient for thee: for my strength is made perfect in weakness.’ Most gladly therefore will I rather glory in my infirmities, that the power of Christ may rest upon me.”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76600" y="4019550"/>
            <a:ext cx="4953000" cy="685800"/>
          </a:xfrm>
        </p:spPr>
        <p:txBody>
          <a:bodyPr anchor="ctr"/>
          <a:lstStyle>
            <a:lvl1pPr algn="r">
              <a:buNone/>
              <a:defRPr sz="2800" b="1" i="1" baseline="0">
                <a:solidFill>
                  <a:srgbClr val="F6F1E6"/>
                </a:solidFill>
                <a:latin typeface="Merriweather Sans" pitchFamily="2" charset="0"/>
              </a:defRPr>
            </a:lvl1pPr>
          </a:lstStyle>
          <a:p>
            <a:pPr lvl="0"/>
            <a:r>
              <a:rPr lang="en-US" dirty="0"/>
              <a:t>2 Corinthians 12:9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07" y="3439693"/>
            <a:ext cx="2430786" cy="8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9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5" r:id="rId4"/>
    <p:sldLayoutId id="2147483654" r:id="rId5"/>
    <p:sldLayoutId id="2147483658" r:id="rId6"/>
  </p:sldLayoutIdLs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kern="1200">
          <a:solidFill>
            <a:srgbClr val="491D02"/>
          </a:solidFill>
          <a:latin typeface="Merriweather Sans Extra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 baseline="0">
          <a:solidFill>
            <a:srgbClr val="491D02"/>
          </a:solidFill>
          <a:latin typeface="Merriweather Sans light" panose="02000503060000020004" pitchFamily="2" charset="0"/>
          <a:ea typeface="+mn-ea"/>
          <a:cs typeface="+mn-cs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 baseline="0">
          <a:solidFill>
            <a:srgbClr val="491D02"/>
          </a:solidFill>
          <a:latin typeface="Merriweather Sans Bold" panose="02000503060000020004" pitchFamily="2" charset="0"/>
          <a:ea typeface="+mn-ea"/>
          <a:cs typeface="+mn-cs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491D02"/>
          </a:solidFill>
          <a:latin typeface="Merriweather Sans light" pitchFamily="2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rgbClr val="491D02"/>
          </a:solidFill>
          <a:latin typeface="Merriweather Sans" pitchFamily="2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491D02"/>
          </a:solidFill>
          <a:latin typeface="Merriweather San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SHIPS</a:t>
            </a:r>
            <a:br>
              <a:rPr lang="en-US" dirty="0"/>
            </a:br>
            <a:r>
              <a:rPr lang="en-US" sz="6000" b="0" dirty="0">
                <a:latin typeface="Merriweather Sans light" panose="02000503060000020004" pitchFamily="2" charset="0"/>
              </a:rPr>
              <a:t>OF THE BIBLE</a:t>
            </a:r>
            <a:endParaRPr lang="en-US" b="0" dirty="0">
              <a:latin typeface="Merriweather Sans light" panose="0200050306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3568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Bold" panose="02000503060000020004" pitchFamily="2" charset="0"/>
              </a:rPr>
              <a:t>Some people use ships to pull us away from God.</a:t>
            </a:r>
          </a:p>
        </p:txBody>
      </p:sp>
    </p:spTree>
    <p:extLst>
      <p:ext uri="{BB962C8B-B14F-4D97-AF65-F5344CB8AC3E}">
        <p14:creationId xmlns:p14="http://schemas.microsoft.com/office/powerpoint/2010/main" val="950537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168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FAMILY</a:t>
            </a:r>
            <a:br>
              <a:rPr lang="en-US" dirty="0"/>
            </a:br>
            <a:r>
              <a:rPr lang="en-US" sz="6000" b="0" dirty="0">
                <a:latin typeface="Merriweather Sans light" panose="02000503060000020004" pitchFamily="2" charset="0"/>
              </a:rPr>
              <a:t>AND THE HOME</a:t>
            </a:r>
            <a:endParaRPr lang="en-US" b="0" dirty="0">
              <a:latin typeface="Merriweather Sans light" panose="0200050306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28844141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8458200" cy="1752600"/>
          </a:xfrm>
        </p:spPr>
        <p:txBody>
          <a:bodyPr/>
          <a:lstStyle/>
          <a:p>
            <a:r>
              <a:rPr lang="en-US" sz="8800" dirty="0">
                <a:latin typeface="Merriweather Sans light" panose="02000503060000020004" pitchFamily="2" charset="0"/>
              </a:rPr>
              <a:t>ENVIRONMENT</a:t>
            </a:r>
            <a:endParaRPr lang="en-US" sz="8000" dirty="0">
              <a:latin typeface="Merriweather Sans light" panose="0200050306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2647950"/>
            <a:ext cx="7620000" cy="1622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baseline="0">
                <a:solidFill>
                  <a:srgbClr val="491D02"/>
                </a:solidFill>
                <a:latin typeface="Merriweather Sans ExtraBold" pitchFamily="2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RELATIONSHIPS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139" y="2495550"/>
            <a:ext cx="6949722" cy="1622778"/>
          </a:xfrm>
          <a:prstGeom prst="rect">
            <a:avLst/>
          </a:prstGeom>
          <a:noFill/>
          <a:ln w="76200">
            <a:solidFill>
              <a:srgbClr val="491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7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environment for the relationships we build with our family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7665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</a:t>
            </a:r>
            <a:br>
              <a:rPr lang="en-US" dirty="0"/>
            </a:br>
            <a:r>
              <a:rPr lang="en-US" dirty="0"/>
              <a:t>the home be?</a:t>
            </a:r>
          </a:p>
        </p:txBody>
      </p:sp>
    </p:spTree>
    <p:extLst>
      <p:ext uri="{BB962C8B-B14F-4D97-AF65-F5344CB8AC3E}">
        <p14:creationId xmlns:p14="http://schemas.microsoft.com/office/powerpoint/2010/main" val="3186469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Place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31004164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Place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927159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Merriweather Sans ExtraBold" panose="02000503060000020004" pitchFamily="2" charset="0"/>
              </a:rPr>
              <a:t>DANGERS</a:t>
            </a:r>
            <a:br>
              <a:rPr lang="en-US" sz="4000" dirty="0"/>
            </a:br>
            <a:r>
              <a:rPr lang="en-US" dirty="0">
                <a:latin typeface="Merriweather Sans light" panose="02000503060000020004" pitchFamily="2" charset="0"/>
              </a:rPr>
              <a:t>INSIDE AND OUTSIDE</a:t>
            </a:r>
            <a:br>
              <a:rPr lang="en-US" sz="4000" dirty="0"/>
            </a:br>
            <a:r>
              <a:rPr lang="en-US" sz="6000" dirty="0">
                <a:latin typeface="Merriweather Sans ExtraBold" panose="02000503060000020004" pitchFamily="2" charset="0"/>
              </a:rPr>
              <a:t>THE HOME</a:t>
            </a:r>
            <a:endParaRPr lang="en-US" sz="4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130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Place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Hospitality</a:t>
            </a:r>
          </a:p>
        </p:txBody>
      </p:sp>
    </p:spTree>
    <p:extLst>
      <p:ext uri="{BB962C8B-B14F-4D97-AF65-F5344CB8AC3E}">
        <p14:creationId xmlns:p14="http://schemas.microsoft.com/office/powerpoint/2010/main" val="7330409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Place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104299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our ships sink,</a:t>
            </a:r>
            <a:br>
              <a:rPr lang="en-US" b="1" dirty="0"/>
            </a:br>
            <a:r>
              <a:rPr lang="en-US" b="1" dirty="0"/>
              <a:t>we can still trust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147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Place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1438885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never have to</a:t>
            </a:r>
            <a:br>
              <a:rPr lang="en-US" dirty="0"/>
            </a:br>
            <a:r>
              <a:rPr lang="en-US" dirty="0"/>
              <a:t>be alone.</a:t>
            </a:r>
          </a:p>
        </p:txBody>
      </p:sp>
    </p:spTree>
    <p:extLst>
      <p:ext uri="{BB962C8B-B14F-4D97-AF65-F5344CB8AC3E}">
        <p14:creationId xmlns:p14="http://schemas.microsoft.com/office/powerpoint/2010/main" val="36257909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5141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>
                <a:latin typeface="Merriweather Sans light" panose="02000503060000020004" pitchFamily="2" charset="0"/>
              </a:rPr>
              <a:t>THE DUTY OF PARENTS</a:t>
            </a:r>
            <a:br>
              <a:rPr lang="en-US" b="0" dirty="0">
                <a:latin typeface="Merriweather Sans light" panose="02000503060000020004" pitchFamily="2" charset="0"/>
              </a:rPr>
            </a:br>
            <a:r>
              <a:rPr lang="en-US" b="0" dirty="0"/>
              <a:t>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5970954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ExtraBold" panose="02000503060000020004" pitchFamily="2" charset="0"/>
              </a:rPr>
              <a:t>TO OBEY</a:t>
            </a:r>
            <a:br>
              <a:rPr lang="en-US" sz="4000" dirty="0"/>
            </a:br>
            <a:r>
              <a:rPr lang="en-US" sz="5400" dirty="0">
                <a:latin typeface="Merriweather Sans light" panose="02000503060000020004" pitchFamily="2" charset="0"/>
              </a:rPr>
              <a:t>AND</a:t>
            </a:r>
            <a:br>
              <a:rPr lang="en-US" sz="4000" dirty="0"/>
            </a:br>
            <a:r>
              <a:rPr lang="en-US" sz="6600" dirty="0">
                <a:latin typeface="Merriweather Sans ExtraBold" panose="02000503060000020004" pitchFamily="2" charset="0"/>
              </a:rPr>
              <a:t>TO HONOR</a:t>
            </a:r>
            <a:endParaRPr lang="en-US" sz="4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798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4343400"/>
          </a:xfrm>
        </p:spPr>
        <p:txBody>
          <a:bodyPr/>
          <a:lstStyle/>
          <a:p>
            <a:r>
              <a:rPr lang="en-US" sz="7200" dirty="0">
                <a:latin typeface="Merriweather Sans ExtraBold" panose="02000503060000020004" pitchFamily="2" charset="0"/>
              </a:rPr>
              <a:t>THE NATURE</a:t>
            </a:r>
            <a:br>
              <a:rPr lang="en-US" dirty="0"/>
            </a:br>
            <a:r>
              <a:rPr lang="en-US" sz="3600" dirty="0">
                <a:latin typeface="Merriweather Sans light" panose="02000503060000020004" pitchFamily="2" charset="0"/>
              </a:rPr>
              <a:t>OF GODLY PARENTAL LOVE</a:t>
            </a:r>
            <a:endParaRPr lang="en-US" dirty="0">
              <a:latin typeface="Merriweather Sans ligh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4408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5284470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parents and guardians impact our idea of God?</a:t>
            </a:r>
          </a:p>
        </p:txBody>
      </p:sp>
    </p:spTree>
    <p:extLst>
      <p:ext uri="{BB962C8B-B14F-4D97-AF65-F5344CB8AC3E}">
        <p14:creationId xmlns:p14="http://schemas.microsoft.com/office/powerpoint/2010/main" val="39663274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Unconditional</a:t>
            </a:r>
          </a:p>
        </p:txBody>
      </p:sp>
    </p:spTree>
    <p:extLst>
      <p:ext uri="{BB962C8B-B14F-4D97-AF65-F5344CB8AC3E}">
        <p14:creationId xmlns:p14="http://schemas.microsoft.com/office/powerpoint/2010/main" val="8139813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Asymmetrical</a:t>
            </a:r>
          </a:p>
        </p:txBody>
      </p:sp>
    </p:spTree>
    <p:extLst>
      <p:ext uri="{BB962C8B-B14F-4D97-AF65-F5344CB8AC3E}">
        <p14:creationId xmlns:p14="http://schemas.microsoft.com/office/powerpoint/2010/main" val="152302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078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Wise</a:t>
            </a:r>
          </a:p>
        </p:txBody>
      </p:sp>
    </p:spTree>
    <p:extLst>
      <p:ext uri="{BB962C8B-B14F-4D97-AF65-F5344CB8AC3E}">
        <p14:creationId xmlns:p14="http://schemas.microsoft.com/office/powerpoint/2010/main" val="122172180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4343400"/>
          </a:xfrm>
        </p:spPr>
        <p:txBody>
          <a:bodyPr/>
          <a:lstStyle/>
          <a:p>
            <a:r>
              <a:rPr lang="en-US" sz="8800" dirty="0">
                <a:latin typeface="Merriweather Sans ExtraBold" panose="02000503060000020004" pitchFamily="2" charset="0"/>
              </a:rPr>
              <a:t>THE FORM</a:t>
            </a:r>
            <a:br>
              <a:rPr lang="en-US" dirty="0"/>
            </a:br>
            <a:r>
              <a:rPr lang="en-US" sz="3600" dirty="0">
                <a:latin typeface="Merriweather Sans light" panose="02000503060000020004" pitchFamily="2" charset="0"/>
              </a:rPr>
              <a:t>OF GODLY PARENTAL LOVE</a:t>
            </a:r>
            <a:endParaRPr lang="en-US" dirty="0">
              <a:latin typeface="Merriweather Sans ligh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3093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Even imperfect parents want to give good things to their children.</a:t>
            </a:r>
          </a:p>
        </p:txBody>
      </p:sp>
    </p:spTree>
    <p:extLst>
      <p:ext uri="{BB962C8B-B14F-4D97-AF65-F5344CB8AC3E}">
        <p14:creationId xmlns:p14="http://schemas.microsoft.com/office/powerpoint/2010/main" val="37300898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Godly parents keep their children from corruption and serious danger.</a:t>
            </a:r>
          </a:p>
        </p:txBody>
      </p:sp>
    </p:spTree>
    <p:extLst>
      <p:ext uri="{BB962C8B-B14F-4D97-AF65-F5344CB8AC3E}">
        <p14:creationId xmlns:p14="http://schemas.microsoft.com/office/powerpoint/2010/main" val="2909861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protection</a:t>
            </a:r>
            <a:br>
              <a:rPr lang="en-US" dirty="0"/>
            </a:br>
            <a:r>
              <a:rPr lang="en-US" dirty="0"/>
              <a:t>is too much?</a:t>
            </a:r>
          </a:p>
        </p:txBody>
      </p:sp>
    </p:spTree>
    <p:extLst>
      <p:ext uri="{BB962C8B-B14F-4D97-AF65-F5344CB8AC3E}">
        <p14:creationId xmlns:p14="http://schemas.microsoft.com/office/powerpoint/2010/main" val="360396774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Preparation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Godly parents help their children grow into godly, mature adults.</a:t>
            </a:r>
          </a:p>
        </p:txBody>
      </p:sp>
    </p:spTree>
    <p:extLst>
      <p:ext uri="{BB962C8B-B14F-4D97-AF65-F5344CB8AC3E}">
        <p14:creationId xmlns:p14="http://schemas.microsoft.com/office/powerpoint/2010/main" val="43252103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Merriweather Sans light" panose="02000503060000020004" pitchFamily="2" charset="0"/>
              </a:rPr>
              <a:t>Nurture gratitude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for the good that your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parents or guardians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provide you.</a:t>
            </a:r>
          </a:p>
        </p:txBody>
      </p:sp>
    </p:spTree>
    <p:extLst>
      <p:ext uri="{BB962C8B-B14F-4D97-AF65-F5344CB8AC3E}">
        <p14:creationId xmlns:p14="http://schemas.microsoft.com/office/powerpoint/2010/main" val="414079413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3021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>
                <a:latin typeface="Merriweather Sans light" panose="02000503060000020004" pitchFamily="2" charset="0"/>
              </a:rPr>
              <a:t>THE DUTY OF PARENTS</a:t>
            </a:r>
            <a:br>
              <a:rPr lang="en-US" b="0" dirty="0">
                <a:latin typeface="Merriweather Sans light" panose="02000503060000020004" pitchFamily="2" charset="0"/>
              </a:rPr>
            </a:br>
            <a:r>
              <a:rPr lang="en-US" b="0" dirty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35525363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ExtraBold" panose="02000503060000020004" pitchFamily="2" charset="0"/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278012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>
                <a:latin typeface="Merriweather Sans light" panose="02000503060000020004" pitchFamily="2" charset="0"/>
              </a:rPr>
              <a:t>GOD OUR</a:t>
            </a:r>
            <a:br>
              <a:rPr lang="en-US" b="0" dirty="0">
                <a:latin typeface="Merriweather Sans light" panose="02000503060000020004" pitchFamily="2" charset="0"/>
              </a:rPr>
            </a:br>
            <a:r>
              <a:rPr lang="en-US" sz="8800" b="0" dirty="0"/>
              <a:t>CREATOR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4786523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 parent must teach God’s character—by word and by deed.</a:t>
            </a:r>
          </a:p>
        </p:txBody>
      </p:sp>
    </p:spTree>
    <p:extLst>
      <p:ext uri="{BB962C8B-B14F-4D97-AF65-F5344CB8AC3E}">
        <p14:creationId xmlns:p14="http://schemas.microsoft.com/office/powerpoint/2010/main" val="26673556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Remembrance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 parent must teach the works of God.</a:t>
            </a:r>
          </a:p>
        </p:txBody>
      </p:sp>
    </p:spTree>
    <p:extLst>
      <p:ext uri="{BB962C8B-B14F-4D97-AF65-F5344CB8AC3E}">
        <p14:creationId xmlns:p14="http://schemas.microsoft.com/office/powerpoint/2010/main" val="347746682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Everything Else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A parent sorts, prioritizes, and shares the most helpful truth for their children.</a:t>
            </a:r>
          </a:p>
        </p:txBody>
      </p:sp>
    </p:spTree>
    <p:extLst>
      <p:ext uri="{BB962C8B-B14F-4D97-AF65-F5344CB8AC3E}">
        <p14:creationId xmlns:p14="http://schemas.microsoft.com/office/powerpoint/2010/main" val="34934132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ExtraBold" panose="02000503060000020004" pitchFamily="2" charset="0"/>
              </a:rPr>
              <a:t>DISCIPLINE</a:t>
            </a:r>
            <a:endParaRPr lang="en-US" sz="96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922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wisdom applied to everyday activity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40522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Feeling</a:t>
            </a:r>
          </a:p>
        </p:txBody>
      </p:sp>
    </p:spTree>
    <p:extLst>
      <p:ext uri="{BB962C8B-B14F-4D97-AF65-F5344CB8AC3E}">
        <p14:creationId xmlns:p14="http://schemas.microsoft.com/office/powerpoint/2010/main" val="120475559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erriweather Sans ExtraBold" panose="02000503060000020004" pitchFamily="2" charset="0"/>
              </a:rPr>
              <a:t>FEELINGS ARE NOT OUR ENEMY.</a:t>
            </a:r>
            <a:br>
              <a:rPr lang="en-US" sz="2800" dirty="0">
                <a:latin typeface="Merriweather Sans ExtraBold" panose="02000503060000020004" pitchFamily="2" charset="0"/>
              </a:rPr>
            </a:br>
            <a:br>
              <a:rPr lang="en-US" sz="2800" dirty="0">
                <a:latin typeface="Merriweather Sans light" panose="02000503060000020004" pitchFamily="2" charset="0"/>
              </a:rPr>
            </a:br>
            <a:r>
              <a:rPr lang="en-US" sz="6000" dirty="0">
                <a:latin typeface="Merriweather Sans light" panose="02000503060000020004" pitchFamily="2" charset="0"/>
              </a:rPr>
              <a:t>THEY ARE THE</a:t>
            </a:r>
            <a:br>
              <a:rPr lang="en-US" sz="6000" dirty="0"/>
            </a:br>
            <a:r>
              <a:rPr lang="en-US" sz="6000" dirty="0">
                <a:latin typeface="Merriweather Sans ExtraBold" panose="02000503060000020004" pitchFamily="2" charset="0"/>
              </a:rPr>
              <a:t>BATTLEGROUND.</a:t>
            </a:r>
          </a:p>
        </p:txBody>
      </p:sp>
    </p:spTree>
    <p:extLst>
      <p:ext uri="{BB962C8B-B14F-4D97-AF65-F5344CB8AC3E}">
        <p14:creationId xmlns:p14="http://schemas.microsoft.com/office/powerpoint/2010/main" val="308877305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66423158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73146898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Merriweather Sans light" panose="02000503060000020004" pitchFamily="2" charset="0"/>
              </a:rPr>
              <a:t>DISCIPLINE</a:t>
            </a:r>
            <a:br>
              <a:rPr lang="en-US" sz="4000" dirty="0"/>
            </a:br>
            <a:r>
              <a:rPr lang="en-US" sz="9600" dirty="0"/>
              <a:t>IS NOT</a:t>
            </a:r>
            <a:br>
              <a:rPr lang="en-US" sz="4000" dirty="0"/>
            </a:br>
            <a:r>
              <a:rPr lang="en-US" sz="6000" dirty="0">
                <a:latin typeface="Merriweather Sans light" panose="02000503060000020004" pitchFamily="2" charset="0"/>
              </a:rPr>
              <a:t>MOTIVATION</a:t>
            </a:r>
            <a:endParaRPr lang="en-US" sz="4000" dirty="0">
              <a:latin typeface="Merriweather Sans ligh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8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Gods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</a:t>
            </a:r>
          </a:p>
          <a:p>
            <a:pPr lvl="1"/>
            <a:r>
              <a:rPr lang="en-US" dirty="0"/>
              <a:t>The sun god</a:t>
            </a:r>
          </a:p>
          <a:p>
            <a:pPr lvl="1"/>
            <a:r>
              <a:rPr lang="en-US" dirty="0"/>
              <a:t>Created the other creative gods</a:t>
            </a:r>
          </a:p>
          <a:p>
            <a:pPr lvl="1"/>
            <a:r>
              <a:rPr lang="en-US" dirty="0"/>
              <a:t>Sailed his sun-ship</a:t>
            </a:r>
          </a:p>
          <a:p>
            <a:pPr lvl="1"/>
            <a:r>
              <a:rPr lang="en-US" dirty="0"/>
              <a:t>Father to the Pharaohs</a:t>
            </a:r>
          </a:p>
        </p:txBody>
      </p:sp>
    </p:spTree>
    <p:extLst>
      <p:ext uri="{BB962C8B-B14F-4D97-AF65-F5344CB8AC3E}">
        <p14:creationId xmlns:p14="http://schemas.microsoft.com/office/powerpoint/2010/main" val="92943076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ExtraBold" panose="02000503060000020004" pitchFamily="2" charset="0"/>
              </a:rPr>
              <a:t>THE TOOLS</a:t>
            </a:r>
            <a:br>
              <a:rPr lang="en-US" dirty="0"/>
            </a:br>
            <a:r>
              <a:rPr lang="en-US" sz="6000" dirty="0">
                <a:latin typeface="Merriweather Sans light" panose="02000503060000020004" pitchFamily="2" charset="0"/>
              </a:rPr>
              <a:t>OF DISCIPLINE</a:t>
            </a:r>
            <a:endParaRPr lang="en-US" dirty="0">
              <a:latin typeface="Merriweather Sans ligh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1174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The best way to teach truth is to be truth.</a:t>
            </a:r>
          </a:p>
        </p:txBody>
      </p:sp>
    </p:spTree>
    <p:extLst>
      <p:ext uri="{BB962C8B-B14F-4D97-AF65-F5344CB8AC3E}">
        <p14:creationId xmlns:p14="http://schemas.microsoft.com/office/powerpoint/2010/main" val="64649081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Parents should encourage and challenge their children.</a:t>
            </a:r>
          </a:p>
        </p:txBody>
      </p:sp>
    </p:spTree>
    <p:extLst>
      <p:ext uri="{BB962C8B-B14F-4D97-AF65-F5344CB8AC3E}">
        <p14:creationId xmlns:p14="http://schemas.microsoft.com/office/powerpoint/2010/main" val="368734360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Consequences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Parents use punishment and reward to teach children about life’s true consequences.</a:t>
            </a:r>
          </a:p>
        </p:txBody>
      </p:sp>
    </p:spTree>
    <p:extLst>
      <p:ext uri="{BB962C8B-B14F-4D97-AF65-F5344CB8AC3E}">
        <p14:creationId xmlns:p14="http://schemas.microsoft.com/office/powerpoint/2010/main" val="147003829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Punishment should be careful, firm, and loving.</a:t>
            </a:r>
            <a:br>
              <a:rPr lang="en-US" dirty="0">
                <a:latin typeface="Merriweather Sans light" panose="02000503060000020004" pitchFamily="2" charset="0"/>
              </a:rPr>
            </a:b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It should not discourage a child’s walk with God.</a:t>
            </a:r>
          </a:p>
        </p:txBody>
      </p:sp>
    </p:spTree>
    <p:extLst>
      <p:ext uri="{BB962C8B-B14F-4D97-AF65-F5344CB8AC3E}">
        <p14:creationId xmlns:p14="http://schemas.microsoft.com/office/powerpoint/2010/main" val="407316655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Rewards celebrate good.</a:t>
            </a:r>
            <a:br>
              <a:rPr lang="en-US" dirty="0">
                <a:latin typeface="Merriweather Sans light" panose="02000503060000020004" pitchFamily="2" charset="0"/>
              </a:rPr>
            </a:b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They should match privilege with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29465471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God to help you understand and appreciate His work through your family.</a:t>
            </a:r>
          </a:p>
        </p:txBody>
      </p:sp>
    </p:spTree>
    <p:extLst>
      <p:ext uri="{BB962C8B-B14F-4D97-AF65-F5344CB8AC3E}">
        <p14:creationId xmlns:p14="http://schemas.microsoft.com/office/powerpoint/2010/main" val="79217786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3742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>
                <a:latin typeface="Merriweather Sans light" panose="02000503060000020004" pitchFamily="2" charset="0"/>
              </a:rPr>
              <a:t>THE ROLE OF CHILDREN:</a:t>
            </a:r>
            <a:br>
              <a:rPr lang="en-US" sz="4800" b="0" dirty="0">
                <a:latin typeface="Merriweather Sans light" panose="02000503060000020004" pitchFamily="2" charset="0"/>
              </a:rPr>
            </a:br>
            <a:r>
              <a:rPr lang="en-US" dirty="0"/>
              <a:t>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10</a:t>
            </a:r>
          </a:p>
        </p:txBody>
      </p:sp>
    </p:spTree>
    <p:extLst>
      <p:ext uri="{BB962C8B-B14F-4D97-AF65-F5344CB8AC3E}">
        <p14:creationId xmlns:p14="http://schemas.microsoft.com/office/powerpoint/2010/main" val="149147582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Obedience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choosing to submit your own will to another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05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Gods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Baal</a:t>
            </a:r>
          </a:p>
          <a:p>
            <a:pPr lvl="1"/>
            <a:r>
              <a:rPr lang="en-US" dirty="0"/>
              <a:t>Word means “lord” or “ruler”</a:t>
            </a:r>
          </a:p>
          <a:p>
            <a:pPr lvl="1"/>
            <a:r>
              <a:rPr lang="en-US" dirty="0"/>
              <a:t>Generic god with many forms</a:t>
            </a:r>
          </a:p>
          <a:p>
            <a:pPr lvl="1"/>
            <a:r>
              <a:rPr lang="en-US" dirty="0"/>
              <a:t>Often the god of storms and/or fertility</a:t>
            </a:r>
          </a:p>
        </p:txBody>
      </p:sp>
    </p:spTree>
    <p:extLst>
      <p:ext uri="{BB962C8B-B14F-4D97-AF65-F5344CB8AC3E}">
        <p14:creationId xmlns:p14="http://schemas.microsoft.com/office/powerpoint/2010/main" val="27782427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giving a person all due respect, despite their failures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21781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Why honor</a:t>
            </a:r>
            <a:br>
              <a:rPr lang="en-US" sz="5400" dirty="0"/>
            </a:br>
            <a:r>
              <a:rPr lang="en-US" sz="5400" dirty="0"/>
              <a:t>and obey?</a:t>
            </a:r>
          </a:p>
        </p:txBody>
      </p:sp>
    </p:spTree>
    <p:extLst>
      <p:ext uri="{BB962C8B-B14F-4D97-AF65-F5344CB8AC3E}">
        <p14:creationId xmlns:p14="http://schemas.microsoft.com/office/powerpoint/2010/main" val="236193674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Commands</a:t>
            </a:r>
            <a:r>
              <a:rPr lang="en-US" dirty="0"/>
              <a:t> Us</a:t>
            </a:r>
            <a:br>
              <a:rPr lang="en-US" dirty="0"/>
            </a:br>
            <a:r>
              <a:rPr lang="en-US" dirty="0"/>
              <a:t>to Do So</a:t>
            </a:r>
          </a:p>
        </p:txBody>
      </p:sp>
    </p:spTree>
    <p:extLst>
      <p:ext uri="{BB962C8B-B14F-4D97-AF65-F5344CB8AC3E}">
        <p14:creationId xmlns:p14="http://schemas.microsoft.com/office/powerpoint/2010/main" val="19662022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160869050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It’s Good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Preparation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 Learn When to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Trust</a:t>
            </a:r>
          </a:p>
          <a:p>
            <a:r>
              <a:rPr lang="en-US" sz="4000" dirty="0"/>
              <a:t>We Learn How to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Resolve Conflict</a:t>
            </a:r>
          </a:p>
        </p:txBody>
      </p:sp>
    </p:spTree>
    <p:extLst>
      <p:ext uri="{BB962C8B-B14F-4D97-AF65-F5344CB8AC3E}">
        <p14:creationId xmlns:p14="http://schemas.microsoft.com/office/powerpoint/2010/main" val="5025195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Reflect Christ</a:t>
            </a:r>
          </a:p>
        </p:txBody>
      </p:sp>
    </p:spTree>
    <p:extLst>
      <p:ext uri="{BB962C8B-B14F-4D97-AF65-F5344CB8AC3E}">
        <p14:creationId xmlns:p14="http://schemas.microsoft.com/office/powerpoint/2010/main" val="248114730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ExtraBold" panose="02000503060000020004" pitchFamily="2" charset="0"/>
              </a:rPr>
              <a:t>FORM</a:t>
            </a:r>
            <a:br>
              <a:rPr lang="en-US" sz="6600" dirty="0">
                <a:latin typeface="Merriweather Sans ExtraBold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AND</a:t>
            </a:r>
            <a:br>
              <a:rPr lang="en-US" sz="6600" dirty="0">
                <a:latin typeface="Merriweather Sans ExtraBold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10681744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Obedience and honor involve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submission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524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Obedience is not . .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000" dirty="0"/>
              <a:t>Breaking your will</a:t>
            </a:r>
          </a:p>
          <a:p>
            <a:pPr>
              <a:spcBef>
                <a:spcPts val="1800"/>
              </a:spcBef>
            </a:pPr>
            <a:r>
              <a:rPr lang="en-US" sz="4000" dirty="0"/>
              <a:t>Giving up your identity</a:t>
            </a:r>
          </a:p>
          <a:p>
            <a:pPr>
              <a:spcBef>
                <a:spcPts val="1800"/>
              </a:spcBef>
            </a:pPr>
            <a:r>
              <a:rPr lang="en-US" sz="4000" dirty="0"/>
              <a:t>Mindlessly following someone else</a:t>
            </a:r>
          </a:p>
        </p:txBody>
      </p:sp>
    </p:spTree>
    <p:extLst>
      <p:ext uri="{BB962C8B-B14F-4D97-AF65-F5344CB8AC3E}">
        <p14:creationId xmlns:p14="http://schemas.microsoft.com/office/powerpoint/2010/main" val="148548706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Obedience and honor involve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43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knew Someone better?</a:t>
            </a:r>
          </a:p>
        </p:txBody>
      </p:sp>
    </p:spTree>
    <p:extLst>
      <p:ext uri="{BB962C8B-B14F-4D97-AF65-F5344CB8AC3E}">
        <p14:creationId xmlns:p14="http://schemas.microsoft.com/office/powerpoint/2010/main" val="192586249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Obedience and honor support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86775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Two Warnings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4000" dirty="0"/>
              <a:t>We can’t support our parents entirely.</a:t>
            </a:r>
          </a:p>
          <a:p>
            <a:pPr>
              <a:spcBef>
                <a:spcPts val="3000"/>
              </a:spcBef>
            </a:pPr>
            <a:r>
              <a:rPr lang="en-US" sz="4000" dirty="0"/>
              <a:t>We must submit first to God.</a:t>
            </a:r>
          </a:p>
        </p:txBody>
      </p:sp>
    </p:spTree>
    <p:extLst>
      <p:ext uri="{BB962C8B-B14F-4D97-AF65-F5344CB8AC3E}">
        <p14:creationId xmlns:p14="http://schemas.microsoft.com/office/powerpoint/2010/main" val="271314848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Treasure the good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in their legacy.</a:t>
            </a:r>
          </a:p>
        </p:txBody>
      </p:sp>
    </p:spTree>
    <p:extLst>
      <p:ext uri="{BB962C8B-B14F-4D97-AF65-F5344CB8AC3E}">
        <p14:creationId xmlns:p14="http://schemas.microsoft.com/office/powerpoint/2010/main" val="165563012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5500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>
                <a:latin typeface="Merriweather Sans light" panose="02000503060000020004" pitchFamily="2" charset="0"/>
              </a:rPr>
              <a:t>THE ROLE OF CHILDREN:</a:t>
            </a:r>
            <a:br>
              <a:rPr lang="en-US" sz="4800" b="0" dirty="0">
                <a:latin typeface="Merriweather Sans light" panose="02000503060000020004" pitchFamily="2" charset="0"/>
              </a:rPr>
            </a:br>
            <a:r>
              <a:rPr lang="en-US" dirty="0"/>
              <a:t>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11</a:t>
            </a:r>
          </a:p>
        </p:txBody>
      </p:sp>
    </p:spTree>
    <p:extLst>
      <p:ext uri="{BB962C8B-B14F-4D97-AF65-F5344CB8AC3E}">
        <p14:creationId xmlns:p14="http://schemas.microsoft.com/office/powerpoint/2010/main" val="63821164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ExtraBold" panose="02000503060000020004" pitchFamily="2" charset="0"/>
              </a:rPr>
              <a:t>UNDERSTANDING</a:t>
            </a:r>
            <a:br>
              <a:rPr lang="en-US" sz="5400" dirty="0">
                <a:latin typeface="Merriweather Sans ExtraBold" panose="02000503060000020004" pitchFamily="2" charset="0"/>
              </a:rPr>
            </a:br>
            <a:r>
              <a:rPr lang="en-US" sz="5400" dirty="0">
                <a:latin typeface="Merriweather Sans light" panose="02000503060000020004" pitchFamily="2" charset="0"/>
              </a:rPr>
              <a:t>YOUR PARENTS</a:t>
            </a:r>
          </a:p>
        </p:txBody>
      </p:sp>
    </p:spTree>
    <p:extLst>
      <p:ext uri="{BB962C8B-B14F-4D97-AF65-F5344CB8AC3E}">
        <p14:creationId xmlns:p14="http://schemas.microsoft.com/office/powerpoint/2010/main" val="150730299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</a:t>
            </a:r>
          </a:p>
        </p:txBody>
      </p:sp>
    </p:spTree>
    <p:extLst>
      <p:ext uri="{BB962C8B-B14F-4D97-AF65-F5344CB8AC3E}">
        <p14:creationId xmlns:p14="http://schemas.microsoft.com/office/powerpoint/2010/main" val="69188642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More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Experienced</a:t>
            </a:r>
          </a:p>
        </p:txBody>
      </p:sp>
    </p:spTree>
    <p:extLst>
      <p:ext uri="{BB962C8B-B14F-4D97-AF65-F5344CB8AC3E}">
        <p14:creationId xmlns:p14="http://schemas.microsoft.com/office/powerpoint/2010/main" val="363805154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Hurt</a:t>
            </a:r>
            <a:r>
              <a:rPr lang="en-US" dirty="0"/>
              <a:t>, and They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Fear</a:t>
            </a:r>
          </a:p>
        </p:txBody>
      </p:sp>
    </p:spTree>
    <p:extLst>
      <p:ext uri="{BB962C8B-B14F-4D97-AF65-F5344CB8AC3E}">
        <p14:creationId xmlns:p14="http://schemas.microsoft.com/office/powerpoint/2010/main" val="102225119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True wisdom grows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from a fear of God.</a:t>
            </a:r>
          </a:p>
        </p:txBody>
      </p:sp>
    </p:spTree>
    <p:extLst>
      <p:ext uri="{BB962C8B-B14F-4D97-AF65-F5344CB8AC3E}">
        <p14:creationId xmlns:p14="http://schemas.microsoft.com/office/powerpoint/2010/main" val="400992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7200" dirty="0">
                <a:latin typeface="Merriweather Sans light" panose="02000503060000020004" pitchFamily="2" charset="0"/>
              </a:rPr>
              <a:t>DESCRIBING</a:t>
            </a:r>
            <a:r>
              <a:rPr lang="en-US" sz="7200" dirty="0"/>
              <a:t> </a:t>
            </a:r>
            <a:r>
              <a:rPr lang="en-US" sz="8800" dirty="0"/>
              <a:t>JEHOVAH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148503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Not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God</a:t>
            </a:r>
            <a:r>
              <a:rPr lang="en-US" dirty="0"/>
              <a:t> Is Not Them</a:t>
            </a:r>
          </a:p>
        </p:txBody>
      </p:sp>
    </p:spTree>
    <p:extLst>
      <p:ext uri="{BB962C8B-B14F-4D97-AF65-F5344CB8AC3E}">
        <p14:creationId xmlns:p14="http://schemas.microsoft.com/office/powerpoint/2010/main" val="57190554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SUPPORTING</a:t>
            </a:r>
            <a:br>
              <a:rPr lang="en-US" dirty="0">
                <a:latin typeface="Merriweather Sans ExtraBold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YOUR PARENTS</a:t>
            </a:r>
            <a:br>
              <a:rPr lang="en-US" dirty="0">
                <a:latin typeface="Merriweather Sans ExtraBold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BEYOND THE HOME</a:t>
            </a:r>
          </a:p>
        </p:txBody>
      </p:sp>
    </p:spTree>
    <p:extLst>
      <p:ext uri="{BB962C8B-B14F-4D97-AF65-F5344CB8AC3E}">
        <p14:creationId xmlns:p14="http://schemas.microsoft.com/office/powerpoint/2010/main" val="133816796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If we marry, how should we “separate” from our parents?</a:t>
            </a:r>
          </a:p>
        </p:txBody>
      </p:sp>
    </p:spTree>
    <p:extLst>
      <p:ext uri="{BB962C8B-B14F-4D97-AF65-F5344CB8AC3E}">
        <p14:creationId xmlns:p14="http://schemas.microsoft.com/office/powerpoint/2010/main" val="317242605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Honor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As adults, we must still honor our parents.</a:t>
            </a:r>
          </a:p>
        </p:txBody>
      </p:sp>
    </p:spTree>
    <p:extLst>
      <p:ext uri="{BB962C8B-B14F-4D97-AF65-F5344CB8AC3E}">
        <p14:creationId xmlns:p14="http://schemas.microsoft.com/office/powerpoint/2010/main" val="177573111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good</a:t>
            </a:r>
            <a:r>
              <a:rPr lang="en-US" dirty="0"/>
              <a:t> that God gave you through them.</a:t>
            </a:r>
          </a:p>
        </p:txBody>
      </p:sp>
    </p:spTree>
    <p:extLst>
      <p:ext uri="{BB962C8B-B14F-4D97-AF65-F5344CB8AC3E}">
        <p14:creationId xmlns:p14="http://schemas.microsoft.com/office/powerpoint/2010/main" val="75184716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Learn</a:t>
            </a:r>
            <a:r>
              <a:rPr lang="en-US" dirty="0"/>
              <a:t> from their mistakes.</a:t>
            </a:r>
          </a:p>
        </p:txBody>
      </p:sp>
    </p:spTree>
    <p:extLst>
      <p:ext uri="{BB962C8B-B14F-4D97-AF65-F5344CB8AC3E}">
        <p14:creationId xmlns:p14="http://schemas.microsoft.com/office/powerpoint/2010/main" val="220168993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overreact</a:t>
            </a:r>
            <a:br>
              <a:rPr lang="en-US" dirty="0"/>
            </a:br>
            <a:r>
              <a:rPr lang="en-US" dirty="0"/>
              <a:t>to their failures.</a:t>
            </a:r>
          </a:p>
        </p:txBody>
      </p:sp>
    </p:spTree>
    <p:extLst>
      <p:ext uri="{BB962C8B-B14F-4D97-AF65-F5344CB8AC3E}">
        <p14:creationId xmlns:p14="http://schemas.microsoft.com/office/powerpoint/2010/main" val="5548520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Don’t become a copy.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Don’t become a rebel.</a:t>
            </a:r>
            <a:br>
              <a:rPr lang="en-US" dirty="0">
                <a:latin typeface="Merriweather Sans light" panose="02000503060000020004" pitchFamily="2" charset="0"/>
              </a:rPr>
            </a:br>
            <a:br>
              <a:rPr lang="en-US" dirty="0"/>
            </a:br>
            <a:r>
              <a:rPr lang="en-US" dirty="0"/>
              <a:t>Instead, build your life around Christ.</a:t>
            </a:r>
          </a:p>
        </p:txBody>
      </p:sp>
    </p:spTree>
    <p:extLst>
      <p:ext uri="{BB962C8B-B14F-4D97-AF65-F5344CB8AC3E}">
        <p14:creationId xmlns:p14="http://schemas.microsoft.com/office/powerpoint/2010/main" val="406766382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 Care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Your parents may need you more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68903742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Friendship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Over time, you and your parents may relate over shared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03221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81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7200" dirty="0">
                <a:latin typeface="Merriweather Sans light" panose="02000503060000020004" pitchFamily="2" charset="0"/>
              </a:rPr>
              <a:t>Yahweh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52500" y="2004646"/>
            <a:ext cx="7239000" cy="0"/>
          </a:xfrm>
          <a:prstGeom prst="line">
            <a:avLst/>
          </a:prstGeom>
          <a:ln w="76200">
            <a:solidFill>
              <a:srgbClr val="491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3"/>
          <p:cNvSpPr txBox="1">
            <a:spLocks/>
          </p:cNvSpPr>
          <p:nvPr/>
        </p:nvSpPr>
        <p:spPr>
          <a:xfrm>
            <a:off x="457200" y="2076450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dirty="0">
                <a:latin typeface="Merriweather Sans light" panose="02000503060000020004" pitchFamily="2" charset="0"/>
              </a:rPr>
              <a:t>Jehovah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52500" y="3295650"/>
            <a:ext cx="7239000" cy="0"/>
          </a:xfrm>
          <a:prstGeom prst="line">
            <a:avLst/>
          </a:prstGeom>
          <a:ln w="76200">
            <a:solidFill>
              <a:srgbClr val="491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457200" y="3448050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dirty="0">
                <a:latin typeface="Merriweather Sans ExtraBold" panose="02000503060000020004" pitchFamily="2" charset="0"/>
              </a:rPr>
              <a:t>I AM</a:t>
            </a:r>
          </a:p>
        </p:txBody>
      </p:sp>
    </p:spTree>
    <p:extLst>
      <p:ext uri="{BB962C8B-B14F-4D97-AF65-F5344CB8AC3E}">
        <p14:creationId xmlns:p14="http://schemas.microsoft.com/office/powerpoint/2010/main" val="219053667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Responsibilities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Supporting your family requires loyalty, patience, wisdom, and love.</a:t>
            </a:r>
          </a:p>
        </p:txBody>
      </p:sp>
    </p:spTree>
    <p:extLst>
      <p:ext uri="{BB962C8B-B14F-4D97-AF65-F5344CB8AC3E}">
        <p14:creationId xmlns:p14="http://schemas.microsoft.com/office/powerpoint/2010/main" val="211034225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49997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0" dirty="0">
                <a:latin typeface="Merriweather Sans light" panose="02000503060000020004" pitchFamily="2" charset="0"/>
              </a:rPr>
              <a:t>WHY</a:t>
            </a:r>
            <a:r>
              <a:rPr lang="en-US" dirty="0"/>
              <a:t> FRIENDSHIP?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12</a:t>
            </a:r>
          </a:p>
        </p:txBody>
      </p:sp>
    </p:spTree>
    <p:extLst>
      <p:ext uri="{BB962C8B-B14F-4D97-AF65-F5344CB8AC3E}">
        <p14:creationId xmlns:p14="http://schemas.microsoft.com/office/powerpoint/2010/main" val="196254872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latin typeface="Merriweather Sans ExtraBold" panose="02000503060000020004" pitchFamily="2" charset="0"/>
              </a:rPr>
              <a:t>THE NEED</a:t>
            </a:r>
            <a:br>
              <a:rPr lang="en-US" sz="5400" dirty="0"/>
            </a:br>
            <a:r>
              <a:rPr lang="en-US" sz="5400" dirty="0">
                <a:latin typeface="Merriweather Sans light" panose="02000503060000020004" pitchFamily="2" charset="0"/>
              </a:rPr>
              <a:t>FOR FRIENDSHIP</a:t>
            </a:r>
          </a:p>
        </p:txBody>
      </p:sp>
    </p:spTree>
    <p:extLst>
      <p:ext uri="{BB962C8B-B14F-4D97-AF65-F5344CB8AC3E}">
        <p14:creationId xmlns:p14="http://schemas.microsoft.com/office/powerpoint/2010/main" val="301462402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ExtraBold" panose="02000503060000020004" pitchFamily="2" charset="0"/>
              </a:rPr>
              <a:t>TRANSACTIONAL</a:t>
            </a:r>
            <a:r>
              <a:rPr lang="en-US" sz="5400" dirty="0"/>
              <a:t> </a:t>
            </a:r>
            <a:r>
              <a:rPr lang="en-US" sz="5400" dirty="0">
                <a:latin typeface="Merriweather Sans light" panose="02000503060000020004" pitchFamily="2" charset="0"/>
              </a:rPr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208861003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friends are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people with whom we share goodness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89745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Friendship</a:t>
            </a:r>
            <a:r>
              <a:rPr lang="en-US" sz="4000" dirty="0">
                <a:latin typeface="Merriweather Sans light" panose="02000503060000020004" pitchFamily="2" charset="0"/>
              </a:rPr>
              <a:t> </a:t>
            </a:r>
            <a:r>
              <a:rPr lang="en-US" dirty="0">
                <a:latin typeface="Merriweather Sans light" panose="02000503060000020004" pitchFamily="2" charset="0"/>
              </a:rPr>
              <a:t>is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another form of</a:t>
            </a:r>
            <a:br>
              <a:rPr lang="en-US" sz="4000" dirty="0"/>
            </a:br>
            <a:r>
              <a:rPr lang="en-US" sz="11500" dirty="0">
                <a:latin typeface="Merriweather Sans ExtraBold" panose="02000503060000020004" pitchFamily="2" charset="0"/>
              </a:rPr>
              <a:t>LOVE</a:t>
            </a:r>
            <a:endParaRPr lang="en-US" sz="4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6377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We often spend time with people simply because we enjoy their company.</a:t>
            </a:r>
          </a:p>
        </p:txBody>
      </p:sp>
    </p:spTree>
    <p:extLst>
      <p:ext uri="{BB962C8B-B14F-4D97-AF65-F5344CB8AC3E}">
        <p14:creationId xmlns:p14="http://schemas.microsoft.com/office/powerpoint/2010/main" val="79764509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We can help friends when they struggle.</a:t>
            </a:r>
          </a:p>
        </p:txBody>
      </p:sp>
    </p:spTree>
    <p:extLst>
      <p:ext uri="{BB962C8B-B14F-4D97-AF65-F5344CB8AC3E}">
        <p14:creationId xmlns:p14="http://schemas.microsoft.com/office/powerpoint/2010/main" val="327133072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4800" dirty="0"/>
              <a:t>We find belonging with Christians from different backgrounds—but are all God’s children.</a:t>
            </a:r>
          </a:p>
        </p:txBody>
      </p:sp>
    </p:spTree>
    <p:extLst>
      <p:ext uri="{BB962C8B-B14F-4D97-AF65-F5344CB8AC3E}">
        <p14:creationId xmlns:p14="http://schemas.microsoft.com/office/powerpoint/2010/main" val="272507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Powerful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He calls Himself </a:t>
            </a:r>
            <a:r>
              <a:rPr lang="en-US" dirty="0">
                <a:latin typeface="Merriweather Sans Bold" panose="02000503060000020004" pitchFamily="2" charset="0"/>
              </a:rPr>
              <a:t>Almighty</a:t>
            </a:r>
            <a:r>
              <a:rPr lang="en-US" dirty="0"/>
              <a:t> (Gen. 17:1).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He </a:t>
            </a:r>
            <a:r>
              <a:rPr lang="en-US" dirty="0">
                <a:latin typeface="Merriweather Sans Bold" panose="02000503060000020004" pitchFamily="2" charset="0"/>
              </a:rPr>
              <a:t>sees</a:t>
            </a:r>
            <a:r>
              <a:rPr lang="en-US" dirty="0"/>
              <a:t> everything</a:t>
            </a:r>
            <a:br>
              <a:rPr lang="en-US" dirty="0"/>
            </a:br>
            <a:r>
              <a:rPr lang="en-US" dirty="0"/>
              <a:t>(Ps. 139; Prov. 15:3).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He </a:t>
            </a:r>
            <a:r>
              <a:rPr lang="en-US" dirty="0">
                <a:latin typeface="Merriweather Sans Bold" panose="02000503060000020004" pitchFamily="2" charset="0"/>
              </a:rPr>
              <a:t>knows</a:t>
            </a:r>
            <a:r>
              <a:rPr lang="en-US" dirty="0"/>
              <a:t> everything</a:t>
            </a:r>
            <a:br>
              <a:rPr lang="en-US" dirty="0"/>
            </a:br>
            <a:r>
              <a:rPr lang="en-US" dirty="0"/>
              <a:t>(Ps. 33:13–15; Heb. 4:12–13).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He </a:t>
            </a:r>
            <a:r>
              <a:rPr lang="en-US" dirty="0">
                <a:latin typeface="Merriweather Sans Bold" panose="02000503060000020004" pitchFamily="2" charset="0"/>
              </a:rPr>
              <a:t>created</a:t>
            </a:r>
            <a:r>
              <a:rPr lang="en-US" dirty="0"/>
              <a:t> the universe and gave humanity His image (Gen. 1).</a:t>
            </a:r>
          </a:p>
        </p:txBody>
      </p:sp>
    </p:spTree>
    <p:extLst>
      <p:ext uri="{BB962C8B-B14F-4D97-AF65-F5344CB8AC3E}">
        <p14:creationId xmlns:p14="http://schemas.microsoft.com/office/powerpoint/2010/main" val="32916038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Growth and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700" dirty="0"/>
              <a:t>We can learn from wiser, more mature friends.</a:t>
            </a:r>
          </a:p>
        </p:txBody>
      </p:sp>
    </p:spTree>
    <p:extLst>
      <p:ext uri="{BB962C8B-B14F-4D97-AF65-F5344CB8AC3E}">
        <p14:creationId xmlns:p14="http://schemas.microsoft.com/office/powerpoint/2010/main" val="231200755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How can friends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sharpen</a:t>
            </a:r>
            <a:r>
              <a:rPr lang="en-US" dirty="0">
                <a:latin typeface="Merriweather Sans light" panose="02000503060000020004" pitchFamily="2" charset="0"/>
              </a:rPr>
              <a:t> each other?</a:t>
            </a:r>
          </a:p>
        </p:txBody>
      </p:sp>
    </p:spTree>
    <p:extLst>
      <p:ext uri="{BB962C8B-B14F-4D97-AF65-F5344CB8AC3E}">
        <p14:creationId xmlns:p14="http://schemas.microsoft.com/office/powerpoint/2010/main" val="105021846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ExtraBold" panose="02000503060000020004" pitchFamily="2" charset="0"/>
              </a:rPr>
              <a:t>THE TYPES</a:t>
            </a:r>
            <a:br>
              <a:rPr lang="en-US" sz="5400" dirty="0"/>
            </a:br>
            <a:r>
              <a:rPr lang="en-US" sz="5400" dirty="0">
                <a:latin typeface="Merriweather Sans light" panose="02000503060000020004" pitchFamily="2" charset="0"/>
              </a:rPr>
              <a:t>OF FRIENDSHIP</a:t>
            </a:r>
          </a:p>
        </p:txBody>
      </p:sp>
    </p:spTree>
    <p:extLst>
      <p:ext uri="{BB962C8B-B14F-4D97-AF65-F5344CB8AC3E}">
        <p14:creationId xmlns:p14="http://schemas.microsoft.com/office/powerpoint/2010/main" val="13948093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Acquaintances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erriweather Sans Bold" panose="02000503060000020004" pitchFamily="2" charset="0"/>
              </a:rPr>
              <a:t>Number:</a:t>
            </a:r>
            <a:r>
              <a:rPr lang="en-US" dirty="0"/>
              <a:t> 100</a:t>
            </a:r>
          </a:p>
          <a:p>
            <a:r>
              <a:rPr lang="en-US" dirty="0">
                <a:latin typeface="Merriweather Sans Bold" panose="02000503060000020004" pitchFamily="2" charset="0"/>
              </a:rPr>
              <a:t>Interaction:</a:t>
            </a:r>
            <a:r>
              <a:rPr lang="en-US" dirty="0"/>
              <a:t> Superficial, mainly about light, positive topics</a:t>
            </a:r>
          </a:p>
          <a:p>
            <a:r>
              <a:rPr lang="en-US" dirty="0">
                <a:latin typeface="Merriweather Sans Bold" panose="02000503060000020004" pitchFamily="2" charset="0"/>
              </a:rPr>
              <a:t>Dependency:</a:t>
            </a:r>
            <a:r>
              <a:rPr lang="en-US" dirty="0"/>
              <a:t> Low</a:t>
            </a:r>
          </a:p>
        </p:txBody>
      </p:sp>
    </p:spTree>
    <p:extLst>
      <p:ext uri="{BB962C8B-B14F-4D97-AF65-F5344CB8AC3E}">
        <p14:creationId xmlns:p14="http://schemas.microsoft.com/office/powerpoint/2010/main" val="16710933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Good Friends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erriweather Sans Bold" panose="02000503060000020004" pitchFamily="2" charset="0"/>
              </a:rPr>
              <a:t>Number:</a:t>
            </a:r>
            <a:r>
              <a:rPr lang="en-US" dirty="0"/>
              <a:t> 20–50</a:t>
            </a:r>
          </a:p>
          <a:p>
            <a:r>
              <a:rPr lang="en-US" dirty="0">
                <a:latin typeface="Merriweather Sans Bold" panose="02000503060000020004" pitchFamily="2" charset="0"/>
              </a:rPr>
              <a:t>Interaction:</a:t>
            </a:r>
            <a:r>
              <a:rPr lang="en-US" dirty="0"/>
              <a:t> Some depth, with the possibility of encouragement and correction</a:t>
            </a:r>
          </a:p>
          <a:p>
            <a:r>
              <a:rPr lang="en-US" dirty="0">
                <a:latin typeface="Merriweather Sans Bold" panose="02000503060000020004" pitchFamily="2" charset="0"/>
              </a:rPr>
              <a:t>Dependency:</a:t>
            </a:r>
            <a:r>
              <a:rPr lang="en-US" dirty="0"/>
              <a:t> Medium</a:t>
            </a:r>
          </a:p>
        </p:txBody>
      </p:sp>
    </p:spTree>
    <p:extLst>
      <p:ext uri="{BB962C8B-B14F-4D97-AF65-F5344CB8AC3E}">
        <p14:creationId xmlns:p14="http://schemas.microsoft.com/office/powerpoint/2010/main" val="153940327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Close Friends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Merriweather Sans Bold" panose="02000503060000020004" pitchFamily="2" charset="0"/>
              </a:rPr>
              <a:t>Number:</a:t>
            </a:r>
            <a:r>
              <a:rPr lang="en-US" dirty="0"/>
              <a:t> 10</a:t>
            </a:r>
          </a:p>
          <a:p>
            <a:r>
              <a:rPr lang="en-US" dirty="0">
                <a:latin typeface="Merriweather Sans Bold" panose="02000503060000020004" pitchFamily="2" charset="0"/>
              </a:rPr>
              <a:t>Interaction:</a:t>
            </a:r>
            <a:r>
              <a:rPr lang="en-US" dirty="0"/>
              <a:t> More vulnerability, with emotional depth and intimacy</a:t>
            </a:r>
          </a:p>
          <a:p>
            <a:r>
              <a:rPr lang="en-US" dirty="0">
                <a:latin typeface="Merriweather Sans Bold" panose="02000503060000020004" pitchFamily="2" charset="0"/>
              </a:rPr>
              <a:t>Dependency:</a:t>
            </a:r>
            <a:r>
              <a:rPr lang="en-US" dirty="0"/>
              <a:t> High, with emotional distress if separated</a:t>
            </a:r>
          </a:p>
        </p:txBody>
      </p:sp>
    </p:spTree>
    <p:extLst>
      <p:ext uri="{BB962C8B-B14F-4D97-AF65-F5344CB8AC3E}">
        <p14:creationId xmlns:p14="http://schemas.microsoft.com/office/powerpoint/2010/main" val="423941235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Best Friends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erriweather Sans Bold" panose="02000503060000020004" pitchFamily="2" charset="0"/>
              </a:rPr>
              <a:t>Number:</a:t>
            </a:r>
            <a:r>
              <a:rPr lang="en-US" dirty="0"/>
              <a:t> 1–3</a:t>
            </a:r>
          </a:p>
          <a:p>
            <a:r>
              <a:rPr lang="en-US" dirty="0">
                <a:latin typeface="Merriweather Sans Bold" panose="02000503060000020004" pitchFamily="2" charset="0"/>
              </a:rPr>
              <a:t>Interaction:</a:t>
            </a:r>
            <a:r>
              <a:rPr lang="en-US" dirty="0"/>
              <a:t> Absolute vulnerability and intimacy; often in marriage</a:t>
            </a:r>
          </a:p>
          <a:p>
            <a:r>
              <a:rPr lang="en-US" dirty="0">
                <a:latin typeface="Merriweather Sans Bold" panose="02000503060000020004" pitchFamily="2" charset="0"/>
              </a:rPr>
              <a:t>Dependency:</a:t>
            </a:r>
            <a:r>
              <a:rPr lang="en-US" dirty="0"/>
              <a:t> Extreme; critical</a:t>
            </a:r>
          </a:p>
        </p:txBody>
      </p:sp>
    </p:spTree>
    <p:extLst>
      <p:ext uri="{BB962C8B-B14F-4D97-AF65-F5344CB8AC3E}">
        <p14:creationId xmlns:p14="http://schemas.microsoft.com/office/powerpoint/2010/main" val="63553212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Purpose of Friendship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 good friendship will reflect God’s love and truth</a:t>
            </a:r>
          </a:p>
          <a:p>
            <a:pPr>
              <a:spcBef>
                <a:spcPts val="1800"/>
              </a:spcBef>
            </a:pPr>
            <a:r>
              <a:rPr lang="en-US" dirty="0"/>
              <a:t>It will celebrate His character and work.</a:t>
            </a:r>
          </a:p>
          <a:p>
            <a:pPr>
              <a:spcBef>
                <a:spcPts val="1800"/>
              </a:spcBef>
            </a:pPr>
            <a:r>
              <a:rPr lang="en-US" dirty="0"/>
              <a:t>It will help bring His children closer to Him.</a:t>
            </a:r>
          </a:p>
        </p:txBody>
      </p:sp>
    </p:spTree>
    <p:extLst>
      <p:ext uri="{BB962C8B-B14F-4D97-AF65-F5344CB8AC3E}">
        <p14:creationId xmlns:p14="http://schemas.microsoft.com/office/powerpoint/2010/main" val="298138441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2345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>
                <a:latin typeface="Merriweather Sans light" panose="02000503060000020004" pitchFamily="2" charset="0"/>
              </a:rPr>
              <a:t>CHOOSING</a:t>
            </a:r>
            <a:r>
              <a:rPr lang="en-US" dirty="0"/>
              <a:t> </a:t>
            </a:r>
            <a:r>
              <a:rPr lang="en-US" sz="8800" dirty="0"/>
              <a:t>FRIENDS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13</a:t>
            </a:r>
          </a:p>
        </p:txBody>
      </p:sp>
    </p:spTree>
    <p:extLst>
      <p:ext uri="{BB962C8B-B14F-4D97-AF65-F5344CB8AC3E}">
        <p14:creationId xmlns:p14="http://schemas.microsoft.com/office/powerpoint/2010/main" val="242273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752600"/>
          </a:xfrm>
        </p:spPr>
        <p:txBody>
          <a:bodyPr/>
          <a:lstStyle/>
          <a:p>
            <a:r>
              <a:rPr lang="en-US" sz="7200" dirty="0"/>
              <a:t>ship</a:t>
            </a:r>
            <a:endParaRPr lang="en-US" sz="72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52500" y="2571750"/>
            <a:ext cx="7239000" cy="0"/>
          </a:xfrm>
          <a:prstGeom prst="line">
            <a:avLst/>
          </a:prstGeom>
          <a:ln w="76200">
            <a:solidFill>
              <a:srgbClr val="491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264795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baseline="0">
                <a:solidFill>
                  <a:srgbClr val="491D02"/>
                </a:solidFill>
                <a:latin typeface="Merriweather Sans ExtraBold" pitchFamily="2" charset="0"/>
                <a:ea typeface="+mj-ea"/>
                <a:cs typeface="+mj-cs"/>
              </a:defRPr>
            </a:lvl1pPr>
          </a:lstStyle>
          <a:p>
            <a:r>
              <a:rPr lang="en-US" sz="7200" i="1" dirty="0">
                <a:latin typeface="Merriweather Sans light" panose="02000503060000020004" pitchFamily="2" charset="0"/>
              </a:rPr>
              <a:t>scip</a:t>
            </a:r>
            <a:r>
              <a:rPr lang="en-US" sz="7200" dirty="0">
                <a:latin typeface="Merriweather Sans light" panose="02000503060000020004" pitchFamily="2" charset="0"/>
              </a:rPr>
              <a:t> / cut</a:t>
            </a:r>
          </a:p>
        </p:txBody>
      </p:sp>
    </p:spTree>
    <p:extLst>
      <p:ext uri="{BB962C8B-B14F-4D97-AF65-F5344CB8AC3E}">
        <p14:creationId xmlns:p14="http://schemas.microsoft.com/office/powerpoint/2010/main" val="3722876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Perfect</a:t>
            </a:r>
            <a:r>
              <a:rPr lang="en-US" dirty="0"/>
              <a:t> God (1 John 1:5)</a:t>
            </a:r>
          </a:p>
        </p:txBody>
      </p:sp>
    </p:spTree>
    <p:extLst>
      <p:ext uri="{BB962C8B-B14F-4D97-AF65-F5344CB8AC3E}">
        <p14:creationId xmlns:p14="http://schemas.microsoft.com/office/powerpoint/2010/main" val="88486282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HOW FRIENDSHIPS</a:t>
            </a:r>
            <a:br>
              <a:rPr lang="en-US" sz="4000" dirty="0"/>
            </a:br>
            <a:r>
              <a:rPr lang="en-US" sz="8800" dirty="0">
                <a:latin typeface="Merriweather Sans ExtraBold" panose="02000503060000020004" pitchFamily="2" charset="0"/>
              </a:rPr>
              <a:t>HAPPEN</a:t>
            </a:r>
            <a:endParaRPr lang="en-US" sz="4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3690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Proximity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Ex: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Adam and Eve</a:t>
            </a:r>
          </a:p>
        </p:txBody>
      </p:sp>
    </p:spTree>
    <p:extLst>
      <p:ext uri="{BB962C8B-B14F-4D97-AF65-F5344CB8AC3E}">
        <p14:creationId xmlns:p14="http://schemas.microsoft.com/office/powerpoint/2010/main" val="39581298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Necessity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Ex: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Daniel and his friends</a:t>
            </a:r>
          </a:p>
        </p:txBody>
      </p:sp>
    </p:spTree>
    <p:extLst>
      <p:ext uri="{BB962C8B-B14F-4D97-AF65-F5344CB8AC3E}">
        <p14:creationId xmlns:p14="http://schemas.microsoft.com/office/powerpoint/2010/main" val="161409185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Commonality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Ex: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Deborah and Barak</a:t>
            </a:r>
            <a:r>
              <a:rPr lang="en-US" dirty="0">
                <a:latin typeface="Merriweather Sans light" panose="02000503060000020004" pitchFamily="2" charset="0"/>
              </a:rPr>
              <a:t>;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Paul and Barnabas</a:t>
            </a:r>
          </a:p>
        </p:txBody>
      </p:sp>
    </p:spTree>
    <p:extLst>
      <p:ext uri="{BB962C8B-B14F-4D97-AF65-F5344CB8AC3E}">
        <p14:creationId xmlns:p14="http://schemas.microsoft.com/office/powerpoint/2010/main" val="1326905933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Attraction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Ex: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Ruth and Boaz</a:t>
            </a:r>
          </a:p>
        </p:txBody>
      </p:sp>
    </p:spTree>
    <p:extLst>
      <p:ext uri="{BB962C8B-B14F-4D97-AF65-F5344CB8AC3E}">
        <p14:creationId xmlns:p14="http://schemas.microsoft.com/office/powerpoint/2010/main" val="1169780098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ExtraBold" panose="02000503060000020004" pitchFamily="2" charset="0"/>
              </a:rPr>
              <a:t>OUR CHOICE</a:t>
            </a:r>
            <a:br>
              <a:rPr lang="en-US" sz="6600" dirty="0">
                <a:latin typeface="Merriweather Sans ExtraBold" panose="02000503060000020004" pitchFamily="2" charset="0"/>
              </a:rPr>
            </a:br>
            <a:r>
              <a:rPr lang="en-US" sz="6600" dirty="0">
                <a:latin typeface="Merriweather Sans light" panose="02000503060000020004" pitchFamily="2" charset="0"/>
              </a:rPr>
              <a:t>OF FRIENDS</a:t>
            </a:r>
          </a:p>
        </p:txBody>
      </p:sp>
    </p:spTree>
    <p:extLst>
      <p:ext uri="{BB962C8B-B14F-4D97-AF65-F5344CB8AC3E}">
        <p14:creationId xmlns:p14="http://schemas.microsoft.com/office/powerpoint/2010/main" val="265282913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What kind of person should we </a:t>
            </a:r>
            <a:r>
              <a:rPr lang="en-US" dirty="0">
                <a:latin typeface="Merriweather Sans ExtraBold" panose="02000503060000020004" pitchFamily="2" charset="0"/>
              </a:rPr>
              <a:t>not</a:t>
            </a:r>
            <a:r>
              <a:rPr lang="en-US" dirty="0">
                <a:latin typeface="Merriweather Sans light" panose="02000503060000020004" pitchFamily="2" charset="0"/>
              </a:rPr>
              <a:t> rely on?</a:t>
            </a:r>
          </a:p>
        </p:txBody>
      </p:sp>
    </p:spTree>
    <p:extLst>
      <p:ext uri="{BB962C8B-B14F-4D97-AF65-F5344CB8AC3E}">
        <p14:creationId xmlns:p14="http://schemas.microsoft.com/office/powerpoint/2010/main" val="341716762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1066800"/>
          </a:xfrm>
        </p:spPr>
        <p:txBody>
          <a:bodyPr/>
          <a:lstStyle/>
          <a:p>
            <a:r>
              <a:rPr lang="en-US" sz="6000" dirty="0"/>
              <a:t>Who Not to Choose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2987278"/>
            <a:ext cx="6629400" cy="956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The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Violent</a:t>
            </a:r>
          </a:p>
        </p:txBody>
      </p:sp>
    </p:spTree>
    <p:extLst>
      <p:ext uri="{BB962C8B-B14F-4D97-AF65-F5344CB8AC3E}">
        <p14:creationId xmlns:p14="http://schemas.microsoft.com/office/powerpoint/2010/main" val="280582881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1066800"/>
          </a:xfrm>
        </p:spPr>
        <p:txBody>
          <a:bodyPr/>
          <a:lstStyle/>
          <a:p>
            <a:r>
              <a:rPr lang="en-US" sz="6000" dirty="0"/>
              <a:t>Who Not to Choose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2987278"/>
            <a:ext cx="6629400" cy="956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The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Angry</a:t>
            </a:r>
          </a:p>
        </p:txBody>
      </p:sp>
    </p:spTree>
    <p:extLst>
      <p:ext uri="{BB962C8B-B14F-4D97-AF65-F5344CB8AC3E}">
        <p14:creationId xmlns:p14="http://schemas.microsoft.com/office/powerpoint/2010/main" val="417062738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1066800"/>
          </a:xfrm>
        </p:spPr>
        <p:txBody>
          <a:bodyPr/>
          <a:lstStyle/>
          <a:p>
            <a:r>
              <a:rPr lang="en-US" sz="6000" dirty="0"/>
              <a:t>Who Not to Choose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2987278"/>
            <a:ext cx="6629400" cy="956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The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Addicted</a:t>
            </a:r>
          </a:p>
        </p:txBody>
      </p:sp>
    </p:spTree>
    <p:extLst>
      <p:ext uri="{BB962C8B-B14F-4D97-AF65-F5344CB8AC3E}">
        <p14:creationId xmlns:p14="http://schemas.microsoft.com/office/powerpoint/2010/main" val="4122566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rejection of God and His goodness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54175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81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7200" dirty="0">
                <a:latin typeface="Merriweather Sans light" panose="02000503060000020004" pitchFamily="2" charset="0"/>
              </a:rPr>
              <a:t>Stimulants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52500" y="2004646"/>
            <a:ext cx="7239000" cy="0"/>
          </a:xfrm>
          <a:prstGeom prst="line">
            <a:avLst/>
          </a:prstGeom>
          <a:ln w="38100">
            <a:solidFill>
              <a:srgbClr val="491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3"/>
          <p:cNvSpPr txBox="1">
            <a:spLocks/>
          </p:cNvSpPr>
          <p:nvPr/>
        </p:nvSpPr>
        <p:spPr>
          <a:xfrm>
            <a:off x="457200" y="2076450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dirty="0">
                <a:latin typeface="Merriweather Sans light" panose="02000503060000020004" pitchFamily="2" charset="0"/>
              </a:rPr>
              <a:t>Depressants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52500" y="3295650"/>
            <a:ext cx="7239000" cy="0"/>
          </a:xfrm>
          <a:prstGeom prst="line">
            <a:avLst/>
          </a:prstGeom>
          <a:ln w="38100">
            <a:solidFill>
              <a:srgbClr val="491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457200" y="3448050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dirty="0">
                <a:latin typeface="Merriweather Sans light" panose="02000503060000020004" pitchFamily="2" charset="0"/>
              </a:rPr>
              <a:t>Hallucinogens</a:t>
            </a:r>
          </a:p>
        </p:txBody>
      </p:sp>
    </p:spTree>
    <p:extLst>
      <p:ext uri="{BB962C8B-B14F-4D97-AF65-F5344CB8AC3E}">
        <p14:creationId xmlns:p14="http://schemas.microsoft.com/office/powerpoint/2010/main" val="421308402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1066800"/>
          </a:xfrm>
        </p:spPr>
        <p:txBody>
          <a:bodyPr/>
          <a:lstStyle/>
          <a:p>
            <a:r>
              <a:rPr lang="en-US" sz="6000" dirty="0"/>
              <a:t>Who Not to Choose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2987278"/>
            <a:ext cx="6629400" cy="956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The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Foolish</a:t>
            </a:r>
          </a:p>
        </p:txBody>
      </p:sp>
    </p:spTree>
    <p:extLst>
      <p:ext uri="{BB962C8B-B14F-4D97-AF65-F5344CB8AC3E}">
        <p14:creationId xmlns:p14="http://schemas.microsoft.com/office/powerpoint/2010/main" val="218152013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1066800"/>
          </a:xfrm>
        </p:spPr>
        <p:txBody>
          <a:bodyPr/>
          <a:lstStyle/>
          <a:p>
            <a:r>
              <a:rPr lang="en-US" sz="6000" dirty="0"/>
              <a:t>Who Not to Choose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2987278"/>
            <a:ext cx="6629400" cy="956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The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Mocking</a:t>
            </a:r>
          </a:p>
        </p:txBody>
      </p:sp>
    </p:spTree>
    <p:extLst>
      <p:ext uri="{BB962C8B-B14F-4D97-AF65-F5344CB8AC3E}">
        <p14:creationId xmlns:p14="http://schemas.microsoft.com/office/powerpoint/2010/main" val="349359598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</a:t>
            </a:r>
            <a:br>
              <a:rPr lang="en-US" dirty="0"/>
            </a:br>
            <a:r>
              <a:rPr lang="en-US" dirty="0"/>
              <a:t>close friendships</a:t>
            </a:r>
            <a:br>
              <a:rPr lang="en-US" dirty="0"/>
            </a:br>
            <a:r>
              <a:rPr lang="en-US" dirty="0"/>
              <a:t>with bad friends?</a:t>
            </a:r>
          </a:p>
        </p:txBody>
      </p:sp>
    </p:spTree>
    <p:extLst>
      <p:ext uri="{BB962C8B-B14F-4D97-AF65-F5344CB8AC3E}">
        <p14:creationId xmlns:p14="http://schemas.microsoft.com/office/powerpoint/2010/main" val="167574630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Who to Choose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We choose friends that encourage our walk with our greatest Friend.</a:t>
            </a:r>
          </a:p>
        </p:txBody>
      </p:sp>
    </p:spTree>
    <p:extLst>
      <p:ext uri="{BB962C8B-B14F-4D97-AF65-F5344CB8AC3E}">
        <p14:creationId xmlns:p14="http://schemas.microsoft.com/office/powerpoint/2010/main" val="353190246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94140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0" dirty="0">
                <a:latin typeface="Merriweather Sans light" panose="02000503060000020004" pitchFamily="2" charset="0"/>
              </a:rPr>
              <a:t>BUILDING</a:t>
            </a:r>
            <a:r>
              <a:rPr lang="en-US" sz="5400" dirty="0"/>
              <a:t> FRIENDSHIPS</a:t>
            </a:r>
            <a:br>
              <a:rPr lang="en-US" sz="5400" dirty="0"/>
            </a:br>
            <a:r>
              <a:rPr lang="en-US" sz="5400" b="0" dirty="0">
                <a:latin typeface="Merriweather Sans light" panose="02000503060000020004" pitchFamily="2" charset="0"/>
              </a:rPr>
              <a:t>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14</a:t>
            </a:r>
          </a:p>
        </p:txBody>
      </p:sp>
    </p:spTree>
    <p:extLst>
      <p:ext uri="{BB962C8B-B14F-4D97-AF65-F5344CB8AC3E}">
        <p14:creationId xmlns:p14="http://schemas.microsoft.com/office/powerpoint/2010/main" val="217447525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light" panose="02000503060000020004" pitchFamily="2" charset="0"/>
              </a:rPr>
              <a:t>BEING</a:t>
            </a:r>
            <a:br>
              <a:rPr lang="en-US" sz="6600" dirty="0"/>
            </a:br>
            <a:r>
              <a:rPr lang="en-US" sz="6600" dirty="0"/>
              <a:t>FRIENDLY</a:t>
            </a:r>
          </a:p>
        </p:txBody>
      </p:sp>
    </p:spTree>
    <p:extLst>
      <p:ext uri="{BB962C8B-B14F-4D97-AF65-F5344CB8AC3E}">
        <p14:creationId xmlns:p14="http://schemas.microsoft.com/office/powerpoint/2010/main" val="246798314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 Must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28600051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 Must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550856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Perfect</a:t>
            </a:r>
            <a:r>
              <a:rPr lang="en-US" dirty="0"/>
              <a:t> God (1 John 1:5)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Exalted</a:t>
            </a:r>
            <a:r>
              <a:rPr lang="en-US" dirty="0"/>
              <a:t> God (Isa. 6)</a:t>
            </a:r>
          </a:p>
        </p:txBody>
      </p:sp>
    </p:spTree>
    <p:extLst>
      <p:ext uri="{BB962C8B-B14F-4D97-AF65-F5344CB8AC3E}">
        <p14:creationId xmlns:p14="http://schemas.microsoft.com/office/powerpoint/2010/main" val="393166232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 Must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141232750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Do not mock someone looking for help.</a:t>
            </a:r>
          </a:p>
        </p:txBody>
      </p:sp>
    </p:spTree>
    <p:extLst>
      <p:ext uri="{BB962C8B-B14F-4D97-AF65-F5344CB8AC3E}">
        <p14:creationId xmlns:p14="http://schemas.microsoft.com/office/powerpoint/2010/main" val="623475307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 Must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 Out</a:t>
            </a:r>
          </a:p>
        </p:txBody>
      </p:sp>
    </p:spTree>
    <p:extLst>
      <p:ext uri="{BB962C8B-B14F-4D97-AF65-F5344CB8AC3E}">
        <p14:creationId xmlns:p14="http://schemas.microsoft.com/office/powerpoint/2010/main" val="119820229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We can’t call ourselves friendly if all our friendships are accidental.</a:t>
            </a:r>
          </a:p>
        </p:txBody>
      </p:sp>
    </p:spTree>
    <p:extLst>
      <p:ext uri="{BB962C8B-B14F-4D97-AF65-F5344CB8AC3E}">
        <p14:creationId xmlns:p14="http://schemas.microsoft.com/office/powerpoint/2010/main" val="381928316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 Must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Serve</a:t>
            </a:r>
          </a:p>
        </p:txBody>
      </p:sp>
    </p:spTree>
    <p:extLst>
      <p:ext uri="{BB962C8B-B14F-4D97-AF65-F5344CB8AC3E}">
        <p14:creationId xmlns:p14="http://schemas.microsoft.com/office/powerpoint/2010/main" val="385213792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 Must</a:t>
            </a:r>
            <a:br>
              <a:rPr lang="en-US" sz="6000" dirty="0"/>
            </a:b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Remain Loyal</a:t>
            </a:r>
          </a:p>
        </p:txBody>
      </p:sp>
    </p:spTree>
    <p:extLst>
      <p:ext uri="{BB962C8B-B14F-4D97-AF65-F5344CB8AC3E}">
        <p14:creationId xmlns:p14="http://schemas.microsoft.com/office/powerpoint/2010/main" val="147837722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THE VALUE OF</a:t>
            </a:r>
            <a:br>
              <a:rPr lang="en-US" sz="5400" dirty="0"/>
            </a:br>
            <a:r>
              <a:rPr lang="en-US" sz="8000" dirty="0">
                <a:latin typeface="Merriweather Sans ExtraBold" panose="02000503060000020004" pitchFamily="2" charset="0"/>
              </a:rPr>
              <a:t>SOLITUDE</a:t>
            </a:r>
            <a:endParaRPr lang="en-US" sz="5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8209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Silence helps us consider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Where we are</a:t>
            </a:r>
          </a:p>
          <a:p>
            <a:r>
              <a:rPr lang="en-US" sz="4800" dirty="0"/>
              <a:t>What God is doing</a:t>
            </a:r>
          </a:p>
          <a:p>
            <a:r>
              <a:rPr lang="en-US" sz="4800" dirty="0"/>
              <a:t>Where we’re going</a:t>
            </a:r>
          </a:p>
        </p:txBody>
      </p:sp>
    </p:spTree>
    <p:extLst>
      <p:ext uri="{BB962C8B-B14F-4D97-AF65-F5344CB8AC3E}">
        <p14:creationId xmlns:p14="http://schemas.microsoft.com/office/powerpoint/2010/main" val="406002805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light" panose="02000503060000020004" pitchFamily="2" charset="0"/>
              </a:rPr>
              <a:t>FIGHTING</a:t>
            </a:r>
            <a:br>
              <a:rPr lang="en-US" sz="7200" dirty="0"/>
            </a:br>
            <a:r>
              <a:rPr lang="en-US" sz="7200" dirty="0">
                <a:latin typeface="Merriweather Sans ExtraBold" panose="02000503060000020004" pitchFamily="2" charset="0"/>
              </a:rPr>
              <a:t>LONELINESS</a:t>
            </a:r>
          </a:p>
        </p:txBody>
      </p:sp>
    </p:spTree>
    <p:extLst>
      <p:ext uri="{BB962C8B-B14F-4D97-AF65-F5344CB8AC3E}">
        <p14:creationId xmlns:p14="http://schemas.microsoft.com/office/powerpoint/2010/main" val="408197766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light" panose="02000503060000020004" pitchFamily="2" charset="0"/>
              </a:rPr>
              <a:t>LONELINESS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8800" dirty="0">
                <a:latin typeface="Merriweather Sans ExtraBold" panose="02000503060000020004" pitchFamily="2" charset="0"/>
              </a:rPr>
              <a:t>≠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6600" dirty="0">
                <a:latin typeface="Merriweather Sans light" panose="02000503060000020004" pitchFamily="2" charset="0"/>
              </a:rPr>
              <a:t>BEING ALONE</a:t>
            </a:r>
            <a:endParaRPr lang="en-US" dirty="0">
              <a:latin typeface="Merriweather Sans ligh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3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38350"/>
            <a:ext cx="8229600" cy="1066800"/>
          </a:xfrm>
        </p:spPr>
        <p:txBody>
          <a:bodyPr/>
          <a:lstStyle/>
          <a:p>
            <a:r>
              <a:rPr lang="en-US" sz="7200" dirty="0"/>
              <a:t>God Is </a:t>
            </a: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312186401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 more time with your closest Friend.</a:t>
            </a:r>
          </a:p>
        </p:txBody>
      </p:sp>
    </p:spTree>
    <p:extLst>
      <p:ext uri="{BB962C8B-B14F-4D97-AF65-F5344CB8AC3E}">
        <p14:creationId xmlns:p14="http://schemas.microsoft.com/office/powerpoint/2010/main" val="1688166238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ways to</a:t>
            </a:r>
            <a:br>
              <a:rPr lang="en-US" dirty="0"/>
            </a:br>
            <a:r>
              <a:rPr lang="en-US" dirty="0"/>
              <a:t>guide your thoughts.</a:t>
            </a:r>
          </a:p>
        </p:txBody>
      </p:sp>
    </p:spTree>
    <p:extLst>
      <p:ext uri="{BB962C8B-B14F-4D97-AF65-F5344CB8AC3E}">
        <p14:creationId xmlns:p14="http://schemas.microsoft.com/office/powerpoint/2010/main" val="108364497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Disciplining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Take a walk in a place with fresh air and greenery.</a:t>
            </a:r>
          </a:p>
        </p:txBody>
      </p:sp>
    </p:spTree>
    <p:extLst>
      <p:ext uri="{BB962C8B-B14F-4D97-AF65-F5344CB8AC3E}">
        <p14:creationId xmlns:p14="http://schemas.microsoft.com/office/powerpoint/2010/main" val="1878335217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Disciplining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Do something quiet and enjoyable that helps your mind stay in the moment.</a:t>
            </a:r>
          </a:p>
        </p:txBody>
      </p:sp>
    </p:spTree>
    <p:extLst>
      <p:ext uri="{BB962C8B-B14F-4D97-AF65-F5344CB8AC3E}">
        <p14:creationId xmlns:p14="http://schemas.microsoft.com/office/powerpoint/2010/main" val="3362974625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Disciplining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Read, re-read, and memorize passages of Scripture.</a:t>
            </a:r>
          </a:p>
        </p:txBody>
      </p:sp>
    </p:spTree>
    <p:extLst>
      <p:ext uri="{BB962C8B-B14F-4D97-AF65-F5344CB8AC3E}">
        <p14:creationId xmlns:p14="http://schemas.microsoft.com/office/powerpoint/2010/main" val="3112446217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Disciplining Thought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Keep a small, private notebook in which to write your thoughts.</a:t>
            </a:r>
          </a:p>
        </p:txBody>
      </p:sp>
    </p:spTree>
    <p:extLst>
      <p:ext uri="{BB962C8B-B14F-4D97-AF65-F5344CB8AC3E}">
        <p14:creationId xmlns:p14="http://schemas.microsoft.com/office/powerpoint/2010/main" val="107178333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deeper friendships with good, safe people.</a:t>
            </a:r>
          </a:p>
        </p:txBody>
      </p:sp>
    </p:spTree>
    <p:extLst>
      <p:ext uri="{BB962C8B-B14F-4D97-AF65-F5344CB8AC3E}">
        <p14:creationId xmlns:p14="http://schemas.microsoft.com/office/powerpoint/2010/main" val="1630108786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50624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0" dirty="0">
                <a:latin typeface="Merriweather Sans light" panose="02000503060000020004" pitchFamily="2" charset="0"/>
              </a:rPr>
              <a:t>BUILDING</a:t>
            </a:r>
            <a:r>
              <a:rPr lang="en-US" sz="5400" dirty="0"/>
              <a:t> FRIENDSHIPS</a:t>
            </a:r>
            <a:br>
              <a:rPr lang="en-US" sz="5400" dirty="0"/>
            </a:br>
            <a:r>
              <a:rPr lang="en-US" sz="5400" b="0" dirty="0">
                <a:latin typeface="Merriweather Sans light" panose="02000503060000020004" pitchFamily="2" charset="0"/>
              </a:rPr>
              <a:t>PART 2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15</a:t>
            </a:r>
          </a:p>
        </p:txBody>
      </p:sp>
    </p:spTree>
    <p:extLst>
      <p:ext uri="{BB962C8B-B14F-4D97-AF65-F5344CB8AC3E}">
        <p14:creationId xmlns:p14="http://schemas.microsoft.com/office/powerpoint/2010/main" val="3408728241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LEARN HOW TO</a:t>
            </a:r>
            <a:br>
              <a:rPr lang="en-US" sz="4000" dirty="0"/>
            </a:br>
            <a:r>
              <a:rPr lang="en-US" sz="8800" dirty="0">
                <a:latin typeface="Merriweather Sans ExtraBold" panose="02000503060000020004" pitchFamily="2" charset="0"/>
              </a:rPr>
              <a:t>LISTEN</a:t>
            </a:r>
            <a:endParaRPr lang="en-US" sz="4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18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Merriweather Sans light" panose="02000503060000020004" pitchFamily="2" charset="0"/>
              </a:rPr>
              <a:t>PICTURES OF</a:t>
            </a:r>
            <a:br>
              <a:rPr lang="en-US" sz="5400" dirty="0"/>
            </a:br>
            <a:r>
              <a:rPr lang="en-US" sz="8000" dirty="0"/>
              <a:t>GOD’S CARE</a:t>
            </a:r>
          </a:p>
        </p:txBody>
      </p:sp>
    </p:spTree>
    <p:extLst>
      <p:ext uri="{BB962C8B-B14F-4D97-AF65-F5344CB8AC3E}">
        <p14:creationId xmlns:p14="http://schemas.microsoft.com/office/powerpoint/2010/main" val="3145029360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listen?</a:t>
            </a:r>
          </a:p>
        </p:txBody>
      </p:sp>
    </p:spTree>
    <p:extLst>
      <p:ext uri="{BB962C8B-B14F-4D97-AF65-F5344CB8AC3E}">
        <p14:creationId xmlns:p14="http://schemas.microsoft.com/office/powerpoint/2010/main" val="752483503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Listening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Watch Your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Body Language</a:t>
            </a:r>
          </a:p>
        </p:txBody>
      </p:sp>
    </p:spTree>
    <p:extLst>
      <p:ext uri="{BB962C8B-B14F-4D97-AF65-F5344CB8AC3E}">
        <p14:creationId xmlns:p14="http://schemas.microsoft.com/office/powerpoint/2010/main" val="2820613558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non-verbal signals are helpful?</a:t>
            </a:r>
          </a:p>
        </p:txBody>
      </p:sp>
    </p:spTree>
    <p:extLst>
      <p:ext uri="{BB962C8B-B14F-4D97-AF65-F5344CB8AC3E}">
        <p14:creationId xmlns:p14="http://schemas.microsoft.com/office/powerpoint/2010/main" val="2799107960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Listening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43166449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Listening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Don’t Get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Defensive</a:t>
            </a:r>
          </a:p>
        </p:txBody>
      </p:sp>
    </p:spTree>
    <p:extLst>
      <p:ext uri="{BB962C8B-B14F-4D97-AF65-F5344CB8AC3E}">
        <p14:creationId xmlns:p14="http://schemas.microsoft.com/office/powerpoint/2010/main" val="333246980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Listening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Ask Questions</a:t>
            </a:r>
          </a:p>
        </p:txBody>
      </p:sp>
    </p:spTree>
    <p:extLst>
      <p:ext uri="{BB962C8B-B14F-4D97-AF65-F5344CB8AC3E}">
        <p14:creationId xmlns:p14="http://schemas.microsoft.com/office/powerpoint/2010/main" val="378594489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Listening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Re-State</a:t>
            </a:r>
            <a:r>
              <a:rPr lang="en-US" sz="4800" dirty="0"/>
              <a:t> Their Views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9341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Listening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Agree</a:t>
            </a:r>
            <a:r>
              <a:rPr lang="en-US" sz="4800" dirty="0"/>
              <a:t> to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Disagree</a:t>
            </a:r>
          </a:p>
        </p:txBody>
      </p:sp>
    </p:spTree>
    <p:extLst>
      <p:ext uri="{BB962C8B-B14F-4D97-AF65-F5344CB8AC3E}">
        <p14:creationId xmlns:p14="http://schemas.microsoft.com/office/powerpoint/2010/main" val="1620109537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LEARN HOW TO</a:t>
            </a:r>
            <a:br>
              <a:rPr lang="en-US" sz="4400" dirty="0"/>
            </a:br>
            <a:r>
              <a:rPr lang="en-US" sz="7200" dirty="0">
                <a:latin typeface="Merriweather Sans ExtraBold" panose="02000503060000020004" pitchFamily="2" charset="0"/>
              </a:rPr>
              <a:t>ENCOURAGE</a:t>
            </a:r>
            <a:endParaRPr lang="en-US" sz="4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35402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Encouraging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Show an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Interest</a:t>
            </a:r>
            <a:r>
              <a:rPr lang="en-US" sz="4800" dirty="0"/>
              <a:t> in Them</a:t>
            </a:r>
          </a:p>
        </p:txBody>
      </p:sp>
    </p:spTree>
    <p:extLst>
      <p:ext uri="{BB962C8B-B14F-4D97-AF65-F5344CB8AC3E}">
        <p14:creationId xmlns:p14="http://schemas.microsoft.com/office/powerpoint/2010/main" val="352416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68516"/>
              </p:ext>
            </p:extLst>
          </p:nvPr>
        </p:nvGraphicFramePr>
        <p:xfrm>
          <a:off x="685800" y="704850"/>
          <a:ext cx="7772400" cy="37338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85381911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190591744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erriweather Sans Bold" panose="02000503060000020004" pitchFamily="2" charset="0"/>
                        </a:rPr>
                        <a:t>A Shepherd</a:t>
                      </a:r>
                    </a:p>
                  </a:txBody>
                  <a:tcPr marL="182880" marR="182880" marT="182880" marB="182880" anchor="ctr">
                    <a:lnL w="38100" cmpd="sng">
                      <a:solidFill>
                        <a:srgbClr val="491D02"/>
                      </a:solidFill>
                      <a:prstDash val="soli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491D02"/>
                      </a:solidFill>
                      <a:prstDash val="soli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Psalm 23</a:t>
                      </a:r>
                    </a:p>
                  </a:txBody>
                  <a:tcPr marL="182880" marR="182880" marT="182880" marB="182880" anchor="ctr">
                    <a:lnL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1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135951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Encouraging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</a:t>
            </a:r>
            <a:r>
              <a:rPr lang="en-US" sz="4800" dirty="0"/>
              <a:t> with Them</a:t>
            </a:r>
          </a:p>
        </p:txBody>
      </p:sp>
    </p:spTree>
    <p:extLst>
      <p:ext uri="{BB962C8B-B14F-4D97-AF65-F5344CB8AC3E}">
        <p14:creationId xmlns:p14="http://schemas.microsoft.com/office/powerpoint/2010/main" val="1100351797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Encouraging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Edify</a:t>
            </a:r>
            <a:r>
              <a:rPr lang="en-US" sz="4800" dirty="0"/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4052491741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A FEW</a:t>
            </a:r>
            <a:br>
              <a:rPr lang="en-US" dirty="0"/>
            </a:br>
            <a:r>
              <a:rPr lang="en-US" sz="7200" dirty="0">
                <a:latin typeface="Merriweather Sans ExtraBold" panose="02000503060000020004" pitchFamily="2" charset="0"/>
              </a:rPr>
              <a:t>REMINDERS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43043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Friendships Take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Effort</a:t>
            </a:r>
          </a:p>
        </p:txBody>
      </p:sp>
    </p:spTree>
    <p:extLst>
      <p:ext uri="{BB962C8B-B14F-4D97-AF65-F5344CB8AC3E}">
        <p14:creationId xmlns:p14="http://schemas.microsoft.com/office/powerpoint/2010/main" val="3429803555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Friendships Need a Little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Space</a:t>
            </a:r>
            <a:r>
              <a:rPr lang="en-US" dirty="0"/>
              <a:t> from Time to Time</a:t>
            </a:r>
          </a:p>
        </p:txBody>
      </p:sp>
    </p:spTree>
    <p:extLst>
      <p:ext uri="{BB962C8B-B14F-4D97-AF65-F5344CB8AC3E}">
        <p14:creationId xmlns:p14="http://schemas.microsoft.com/office/powerpoint/2010/main" val="1667417574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Friendships Can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61896943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113466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>
                <a:latin typeface="Merriweather Sans light" panose="02000503060000020004" pitchFamily="2" charset="0"/>
              </a:rPr>
              <a:t>DESTROYING</a:t>
            </a:r>
            <a:br>
              <a:rPr lang="en-US" dirty="0"/>
            </a:br>
            <a:r>
              <a:rPr lang="en-US" dirty="0"/>
              <a:t>FRIENDSHIPS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16</a:t>
            </a:r>
          </a:p>
        </p:txBody>
      </p:sp>
    </p:spTree>
    <p:extLst>
      <p:ext uri="{BB962C8B-B14F-4D97-AF65-F5344CB8AC3E}">
        <p14:creationId xmlns:p14="http://schemas.microsoft.com/office/powerpoint/2010/main" val="4258006900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 Picture of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 Corinthians 13</a:t>
            </a:r>
          </a:p>
          <a:p>
            <a:r>
              <a:rPr lang="en-US" sz="4800" dirty="0"/>
              <a:t>John 13:35</a:t>
            </a:r>
          </a:p>
        </p:txBody>
      </p:sp>
    </p:spTree>
    <p:extLst>
      <p:ext uri="{BB962C8B-B14F-4D97-AF65-F5344CB8AC3E}">
        <p14:creationId xmlns:p14="http://schemas.microsoft.com/office/powerpoint/2010/main" val="248290616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A PICTURE</a:t>
            </a:r>
            <a:br>
              <a:rPr lang="en-US" sz="6000" dirty="0"/>
            </a:br>
            <a:r>
              <a:rPr lang="en-US" sz="6000" dirty="0">
                <a:latin typeface="Merriweather Sans ExtraBold" panose="02000503060000020004" pitchFamily="2" charset="0"/>
              </a:rPr>
              <a:t>WITHOUT LOVE</a:t>
            </a:r>
          </a:p>
        </p:txBody>
      </p:sp>
    </p:spTree>
    <p:extLst>
      <p:ext uri="{BB962C8B-B14F-4D97-AF65-F5344CB8AC3E}">
        <p14:creationId xmlns:p14="http://schemas.microsoft.com/office/powerpoint/2010/main" val="1543468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30341"/>
              </p:ext>
            </p:extLst>
          </p:nvPr>
        </p:nvGraphicFramePr>
        <p:xfrm>
          <a:off x="685800" y="704850"/>
          <a:ext cx="7772400" cy="37338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85381911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190591744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erriweather Sans Bold" panose="02000503060000020004" pitchFamily="2" charset="0"/>
                        </a:rPr>
                        <a:t>A Rock</a:t>
                      </a:r>
                    </a:p>
                  </a:txBody>
                  <a:tcPr marL="182880" marR="182880" marT="182880" marB="182880" anchor="ctr">
                    <a:lnL w="38100" cmpd="sng">
                      <a:solidFill>
                        <a:srgbClr val="491D02"/>
                      </a:solidFill>
                      <a:prstDash val="soli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491D02"/>
                      </a:solidFill>
                      <a:prstDash val="soli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2 Samuel 22:3</a:t>
                      </a:r>
                    </a:p>
                  </a:txBody>
                  <a:tcPr marL="182880" marR="182880" marT="182880" marB="182880" anchor="ctr">
                    <a:lnL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1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44523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opposite</a:t>
            </a:r>
            <a:br>
              <a:rPr lang="en-US" dirty="0"/>
            </a:br>
            <a:r>
              <a:rPr lang="en-US" dirty="0"/>
              <a:t>of love?</a:t>
            </a:r>
          </a:p>
        </p:txBody>
      </p:sp>
    </p:spTree>
    <p:extLst>
      <p:ext uri="{BB962C8B-B14F-4D97-AF65-F5344CB8AC3E}">
        <p14:creationId xmlns:p14="http://schemas.microsoft.com/office/powerpoint/2010/main" val="3720971243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Hate</a:t>
            </a:r>
            <a:r>
              <a:rPr lang="en-US" dirty="0"/>
              <a:t> despises others—it refuses to see the image of God in them.</a:t>
            </a:r>
          </a:p>
        </p:txBody>
      </p:sp>
    </p:spTree>
    <p:extLst>
      <p:ext uri="{BB962C8B-B14F-4D97-AF65-F5344CB8AC3E}">
        <p14:creationId xmlns:p14="http://schemas.microsoft.com/office/powerpoint/2010/main" val="1004987701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Selfishness</a:t>
            </a:r>
            <a:r>
              <a:rPr lang="en-US" dirty="0"/>
              <a:t> seeks good only for itself.</a:t>
            </a:r>
          </a:p>
        </p:txBody>
      </p:sp>
    </p:spTree>
    <p:extLst>
      <p:ext uri="{BB962C8B-B14F-4D97-AF65-F5344CB8AC3E}">
        <p14:creationId xmlns:p14="http://schemas.microsoft.com/office/powerpoint/2010/main" val="4126221877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Useless</a:t>
            </a:r>
            <a:r>
              <a:rPr lang="en-US" dirty="0">
                <a:latin typeface="Merriweather Sans ExtraBold" panose="02000503060000020004" pitchFamily="2" charset="0"/>
              </a:rPr>
              <a:t> Ministry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(1 Cor. 13:1–3) </a:t>
            </a:r>
          </a:p>
        </p:txBody>
      </p:sp>
    </p:spTree>
    <p:extLst>
      <p:ext uri="{BB962C8B-B14F-4D97-AF65-F5344CB8AC3E}">
        <p14:creationId xmlns:p14="http://schemas.microsoft.com/office/powerpoint/2010/main" val="3636403856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good is skill, privilege, or sacrifice without love?</a:t>
            </a:r>
          </a:p>
        </p:txBody>
      </p:sp>
    </p:spTree>
    <p:extLst>
      <p:ext uri="{BB962C8B-B14F-4D97-AF65-F5344CB8AC3E}">
        <p14:creationId xmlns:p14="http://schemas.microsoft.com/office/powerpoint/2010/main" val="3524586262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latin typeface="Merriweather Sans light" panose="02000503060000020004" pitchFamily="2" charset="0"/>
              </a:rPr>
              <a:t>FUNCTION</a:t>
            </a:r>
            <a:br>
              <a:rPr lang="en-US" sz="9600" dirty="0"/>
            </a:br>
            <a:r>
              <a:rPr lang="en-US" sz="6600" dirty="0">
                <a:latin typeface="Merriweather Sans ExtraBold" panose="02000503060000020004" pitchFamily="2" charset="0"/>
              </a:rPr>
              <a:t>VS.</a:t>
            </a:r>
            <a:br>
              <a:rPr lang="en-US" sz="9600" dirty="0"/>
            </a:br>
            <a:r>
              <a:rPr lang="en-US" sz="8000" dirty="0">
                <a:latin typeface="Merriweather Sans light" panose="02000503060000020004" pitchFamily="2" charset="0"/>
              </a:rPr>
              <a:t>PURPOSE</a:t>
            </a:r>
            <a:endParaRPr lang="en-US" sz="9600" dirty="0">
              <a:latin typeface="Merriweather Sans ligh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4794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</a:t>
            </a:r>
            <a:r>
              <a:rPr lang="en-US" dirty="0"/>
              <a:t> is what our work accomplishes here on Earth. It’s the immediate result of our effort.</a:t>
            </a:r>
          </a:p>
        </p:txBody>
      </p:sp>
    </p:spTree>
    <p:extLst>
      <p:ext uri="{BB962C8B-B14F-4D97-AF65-F5344CB8AC3E}">
        <p14:creationId xmlns:p14="http://schemas.microsoft.com/office/powerpoint/2010/main" val="4056599597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</a:t>
            </a:r>
            <a:r>
              <a:rPr lang="en-US" dirty="0"/>
              <a:t> is what motivates us. It’s the mission that animates and drives us.</a:t>
            </a:r>
          </a:p>
        </p:txBody>
      </p:sp>
    </p:spTree>
    <p:extLst>
      <p:ext uri="{BB962C8B-B14F-4D97-AF65-F5344CB8AC3E}">
        <p14:creationId xmlns:p14="http://schemas.microsoft.com/office/powerpoint/2010/main" val="31777404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Functions of Friendship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Companionship</a:t>
            </a:r>
          </a:p>
          <a:p>
            <a:r>
              <a:rPr lang="en-US" sz="4000" dirty="0"/>
              <a:t>Having fun</a:t>
            </a:r>
          </a:p>
          <a:p>
            <a:r>
              <a:rPr lang="en-US" sz="4000" dirty="0"/>
              <a:t>Support and survival</a:t>
            </a:r>
          </a:p>
          <a:p>
            <a:r>
              <a:rPr lang="en-US" sz="4000" dirty="0"/>
              <a:t>. . . and much more</a:t>
            </a:r>
          </a:p>
        </p:txBody>
      </p:sp>
    </p:spTree>
    <p:extLst>
      <p:ext uri="{BB962C8B-B14F-4D97-AF65-F5344CB8AC3E}">
        <p14:creationId xmlns:p14="http://schemas.microsoft.com/office/powerpoint/2010/main" val="2137378003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The highest purpose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for all relationships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is to reflect the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love and truth of God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552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29363"/>
              </p:ext>
            </p:extLst>
          </p:nvPr>
        </p:nvGraphicFramePr>
        <p:xfrm>
          <a:off x="685800" y="704850"/>
          <a:ext cx="7772400" cy="37338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85381911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190591744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erriweather Sans Bold" panose="02000503060000020004" pitchFamily="2" charset="0"/>
                        </a:rPr>
                        <a:t>A Bear, a Lion, and a Hen</a:t>
                      </a:r>
                    </a:p>
                  </a:txBody>
                  <a:tcPr marL="182880" marR="182880" marT="182880" marB="182880" anchor="ctr">
                    <a:lnL w="38100" cmpd="sng">
                      <a:solidFill>
                        <a:srgbClr val="491D02"/>
                      </a:solidFill>
                      <a:prstDash val="soli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491D02"/>
                      </a:solidFill>
                      <a:prstDash val="soli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Hosea 13:4–8;</a:t>
                      </a:r>
                      <a:br>
                        <a:rPr lang="en-US" sz="28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</a:br>
                      <a:r>
                        <a:rPr lang="en-US" sz="28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Matthew 23:37</a:t>
                      </a:r>
                    </a:p>
                  </a:txBody>
                  <a:tcPr marL="182880" marR="182880" marT="182880" marB="182880" anchor="ctr">
                    <a:lnL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1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4562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If we rely on Christ,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we will fulfill our purpose—even if every function fails.</a:t>
            </a:r>
          </a:p>
        </p:txBody>
      </p:sp>
    </p:spTree>
    <p:extLst>
      <p:ext uri="{BB962C8B-B14F-4D97-AF65-F5344CB8AC3E}">
        <p14:creationId xmlns:p14="http://schemas.microsoft.com/office/powerpoint/2010/main" val="1082743194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Self-Centered</a:t>
            </a:r>
            <a:r>
              <a:rPr lang="en-US" dirty="0">
                <a:latin typeface="Merriweather Sans ExtraBold" panose="02000503060000020004" pitchFamily="2" charset="0"/>
              </a:rPr>
              <a:t> Friendship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(1 Cor. 13:4–8)</a:t>
            </a:r>
          </a:p>
        </p:txBody>
      </p:sp>
    </p:spTree>
    <p:extLst>
      <p:ext uri="{BB962C8B-B14F-4D97-AF65-F5344CB8AC3E}">
        <p14:creationId xmlns:p14="http://schemas.microsoft.com/office/powerpoint/2010/main" val="274016486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impatient.</a:t>
            </a:r>
          </a:p>
        </p:txBody>
      </p:sp>
    </p:spTree>
    <p:extLst>
      <p:ext uri="{BB962C8B-B14F-4D97-AF65-F5344CB8AC3E}">
        <p14:creationId xmlns:p14="http://schemas.microsoft.com/office/powerpoint/2010/main" val="211814992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mean-spirited, hurtful, and critical.</a:t>
            </a:r>
          </a:p>
        </p:txBody>
      </p:sp>
    </p:spTree>
    <p:extLst>
      <p:ext uri="{BB962C8B-B14F-4D97-AF65-F5344CB8AC3E}">
        <p14:creationId xmlns:p14="http://schemas.microsoft.com/office/powerpoint/2010/main" val="4091246534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envious,</a:t>
            </a:r>
            <a:br>
              <a:rPr lang="en-US" dirty="0"/>
            </a:br>
            <a:r>
              <a:rPr lang="en-US" dirty="0"/>
              <a:t>yet I’m also boastful, arrogant, and rude.</a:t>
            </a:r>
          </a:p>
        </p:txBody>
      </p:sp>
    </p:spTree>
    <p:extLst>
      <p:ext uri="{BB962C8B-B14F-4D97-AF65-F5344CB8AC3E}">
        <p14:creationId xmlns:p14="http://schemas.microsoft.com/office/powerpoint/2010/main" val="769619248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insist on my way.</a:t>
            </a:r>
          </a:p>
        </p:txBody>
      </p:sp>
    </p:spTree>
    <p:extLst>
      <p:ext uri="{BB962C8B-B14F-4D97-AF65-F5344CB8AC3E}">
        <p14:creationId xmlns:p14="http://schemas.microsoft.com/office/powerpoint/2010/main" val="2282369117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short-tempered.</a:t>
            </a:r>
          </a:p>
        </p:txBody>
      </p:sp>
    </p:spTree>
    <p:extLst>
      <p:ext uri="{BB962C8B-B14F-4D97-AF65-F5344CB8AC3E}">
        <p14:creationId xmlns:p14="http://schemas.microsoft.com/office/powerpoint/2010/main" val="537686996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assume the worst</a:t>
            </a:r>
            <a:br>
              <a:rPr lang="en-US" dirty="0"/>
            </a:br>
            <a:r>
              <a:rPr lang="en-US" dirty="0"/>
              <a:t>in you.</a:t>
            </a:r>
          </a:p>
        </p:txBody>
      </p:sp>
    </p:spTree>
    <p:extLst>
      <p:ext uri="{BB962C8B-B14F-4D97-AF65-F5344CB8AC3E}">
        <p14:creationId xmlns:p14="http://schemas.microsoft.com/office/powerpoint/2010/main" val="198644603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to see others sin—because I can’t stand</a:t>
            </a:r>
            <a:br>
              <a:rPr lang="en-US" dirty="0"/>
            </a:br>
            <a:r>
              <a:rPr lang="en-US" dirty="0"/>
              <a:t>the truth.</a:t>
            </a:r>
          </a:p>
        </p:txBody>
      </p:sp>
    </p:spTree>
    <p:extLst>
      <p:ext uri="{BB962C8B-B14F-4D97-AF65-F5344CB8AC3E}">
        <p14:creationId xmlns:p14="http://schemas.microsoft.com/office/powerpoint/2010/main" val="3091187281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shirk my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2196758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4248"/>
              </p:ext>
            </p:extLst>
          </p:nvPr>
        </p:nvGraphicFramePr>
        <p:xfrm>
          <a:off x="685800" y="704850"/>
          <a:ext cx="7772400" cy="373380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85381911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190591744"/>
                    </a:ext>
                  </a:extLst>
                </a:gridCol>
              </a:tblGrid>
              <a:tr h="3733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erriweather Sans Bold" panose="02000503060000020004" pitchFamily="2" charset="0"/>
                        </a:rPr>
                        <a:t>Our Rescuer</a:t>
                      </a:r>
                    </a:p>
                  </a:txBody>
                  <a:tcPr marL="182880" marR="182880" marT="182880" marB="182880" anchor="ctr">
                    <a:lnL w="38100" cmpd="sng">
                      <a:solidFill>
                        <a:srgbClr val="491D02"/>
                      </a:solidFill>
                      <a:prstDash val="soli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491D02"/>
                      </a:solidFill>
                      <a:prstDash val="soli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2 Timothy 4:18</a:t>
                      </a:r>
                    </a:p>
                  </a:txBody>
                  <a:tcPr marL="182880" marR="182880" marT="182880" marB="182880" anchor="ctr">
                    <a:lnL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1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15090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reject and disbelieve others.</a:t>
            </a:r>
          </a:p>
        </p:txBody>
      </p:sp>
    </p:spTree>
    <p:extLst>
      <p:ext uri="{BB962C8B-B14F-4D97-AF65-F5344CB8AC3E}">
        <p14:creationId xmlns:p14="http://schemas.microsoft.com/office/powerpoint/2010/main" val="156033244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negative,</a:t>
            </a:r>
            <a:br>
              <a:rPr lang="en-US" dirty="0"/>
            </a:br>
            <a:r>
              <a:rPr lang="en-US" dirty="0"/>
              <a:t>demeaning, and downhearted.</a:t>
            </a:r>
          </a:p>
        </p:txBody>
      </p:sp>
    </p:spTree>
    <p:extLst>
      <p:ext uri="{BB962C8B-B14F-4D97-AF65-F5344CB8AC3E}">
        <p14:creationId xmlns:p14="http://schemas.microsoft.com/office/powerpoint/2010/main" val="3019940474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need</a:t>
            </a:r>
            <a:br>
              <a:rPr lang="en-US" dirty="0"/>
            </a:br>
            <a:r>
              <a:rPr lang="en-US" dirty="0"/>
              <a:t>me the most,</a:t>
            </a:r>
            <a:br>
              <a:rPr lang="en-US" dirty="0"/>
            </a:br>
            <a:r>
              <a:rPr lang="en-US" dirty="0"/>
              <a:t>you won’t find me.</a:t>
            </a:r>
          </a:p>
        </p:txBody>
      </p:sp>
    </p:spTree>
    <p:extLst>
      <p:ext uri="{BB962C8B-B14F-4D97-AF65-F5344CB8AC3E}">
        <p14:creationId xmlns:p14="http://schemas.microsoft.com/office/powerpoint/2010/main" val="851202468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kind of love</a:t>
            </a:r>
            <a:br>
              <a:rPr lang="en-US" dirty="0"/>
            </a:br>
            <a:r>
              <a:rPr lang="en-US" dirty="0"/>
              <a:t>will stop one day.</a:t>
            </a:r>
          </a:p>
        </p:txBody>
      </p:sp>
    </p:spTree>
    <p:extLst>
      <p:ext uri="{BB962C8B-B14F-4D97-AF65-F5344CB8AC3E}">
        <p14:creationId xmlns:p14="http://schemas.microsoft.com/office/powerpoint/2010/main" val="436107594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623794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>
                <a:latin typeface="Merriweather Sans light" panose="02000503060000020004" pitchFamily="2" charset="0"/>
              </a:rPr>
              <a:t>HEALING</a:t>
            </a:r>
            <a:r>
              <a:rPr lang="en-US" dirty="0"/>
              <a:t> FRIENDSHIPS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17</a:t>
            </a:r>
          </a:p>
        </p:txBody>
      </p:sp>
    </p:spTree>
    <p:extLst>
      <p:ext uri="{BB962C8B-B14F-4D97-AF65-F5344CB8AC3E}">
        <p14:creationId xmlns:p14="http://schemas.microsoft.com/office/powerpoint/2010/main" val="1185340261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ExtraBold" panose="02000503060000020004" pitchFamily="2" charset="0"/>
              </a:rPr>
              <a:t>FORGIVENESS</a:t>
            </a:r>
            <a:endParaRPr lang="en-US" sz="88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99650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The Foundation (Matt. 18:1–14)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reach out to others because God reached out to us.</a:t>
            </a:r>
          </a:p>
        </p:txBody>
      </p:sp>
    </p:spTree>
    <p:extLst>
      <p:ext uri="{BB962C8B-B14F-4D97-AF65-F5344CB8AC3E}">
        <p14:creationId xmlns:p14="http://schemas.microsoft.com/office/powerpoint/2010/main" val="79008162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(Matt. 18:15–20)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Merriweather Sans ExtraBold" panose="02000503060000020004" pitchFamily="2" charset="0"/>
              </a:rPr>
              <a:t>Attempt 1: </a:t>
            </a:r>
            <a:r>
              <a:rPr lang="en-US" sz="4000" dirty="0"/>
              <a:t>Try to resolve the issue with the person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privately</a:t>
            </a:r>
            <a:r>
              <a:rPr lang="en-US" sz="4000" dirty="0"/>
              <a:t> (v. 15).</a:t>
            </a:r>
          </a:p>
        </p:txBody>
      </p:sp>
    </p:spTree>
    <p:extLst>
      <p:ext uri="{BB962C8B-B14F-4D97-AF65-F5344CB8AC3E}">
        <p14:creationId xmlns:p14="http://schemas.microsoft.com/office/powerpoint/2010/main" val="3283668228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(Matt. 18:15–20)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Merriweather Sans ExtraBold" panose="02000503060000020004" pitchFamily="2" charset="0"/>
              </a:rPr>
              <a:t>Attempt 2: </a:t>
            </a:r>
            <a:r>
              <a:rPr lang="en-US" sz="4000" dirty="0"/>
              <a:t>Try to resolve the issue again, but with one or two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witnesses</a:t>
            </a:r>
            <a:r>
              <a:rPr lang="en-US" sz="4000" dirty="0"/>
              <a:t> present (v. 16).</a:t>
            </a:r>
          </a:p>
        </p:txBody>
      </p:sp>
    </p:spTree>
    <p:extLst>
      <p:ext uri="{BB962C8B-B14F-4D97-AF65-F5344CB8AC3E}">
        <p14:creationId xmlns:p14="http://schemas.microsoft.com/office/powerpoint/2010/main" val="3874241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goodness should be the model for all our relationships. </a:t>
            </a:r>
          </a:p>
        </p:txBody>
      </p:sp>
    </p:spTree>
    <p:extLst>
      <p:ext uri="{BB962C8B-B14F-4D97-AF65-F5344CB8AC3E}">
        <p14:creationId xmlns:p14="http://schemas.microsoft.com/office/powerpoint/2010/main" val="2766075949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(Matt. 18:15–20)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Merriweather Sans ExtraBold" panose="02000503060000020004" pitchFamily="2" charset="0"/>
              </a:rPr>
              <a:t>Attempt 3: </a:t>
            </a:r>
            <a:r>
              <a:rPr lang="en-US" sz="4000" dirty="0"/>
              <a:t>Tell the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church</a:t>
            </a:r>
            <a:r>
              <a:rPr lang="en-US" sz="4000" dirty="0"/>
              <a:t> about the offense, and let the assembly address the person (v.17).</a:t>
            </a:r>
          </a:p>
        </p:txBody>
      </p:sp>
    </p:spTree>
    <p:extLst>
      <p:ext uri="{BB962C8B-B14F-4D97-AF65-F5344CB8AC3E}">
        <p14:creationId xmlns:p14="http://schemas.microsoft.com/office/powerpoint/2010/main" val="2012138297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(Matt. 18:15–20)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Merriweather Sans ExtraBold" panose="02000503060000020004" pitchFamily="2" charset="0"/>
              </a:rPr>
              <a:t>Attempt 4: </a:t>
            </a:r>
            <a:r>
              <a:rPr lang="en-US" sz="4000" dirty="0"/>
              <a:t>Treat the person as if he or she were an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unbeliever</a:t>
            </a:r>
            <a:r>
              <a:rPr lang="en-US" sz="4000" dirty="0"/>
              <a:t> (v.17)</a:t>
            </a:r>
          </a:p>
        </p:txBody>
      </p:sp>
    </p:spTree>
    <p:extLst>
      <p:ext uri="{BB962C8B-B14F-4D97-AF65-F5344CB8AC3E}">
        <p14:creationId xmlns:p14="http://schemas.microsoft.com/office/powerpoint/2010/main" val="4120446774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A FEW</a:t>
            </a:r>
            <a:br>
              <a:rPr lang="en-US" sz="4400" dirty="0"/>
            </a:br>
            <a:r>
              <a:rPr lang="en-US" sz="7200" dirty="0">
                <a:latin typeface="Merriweather Sans ExtraBold" panose="02000503060000020004" pitchFamily="2" charset="0"/>
              </a:rPr>
              <a:t>REMINDERS</a:t>
            </a:r>
            <a:endParaRPr lang="en-US" sz="4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8877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Humble</a:t>
            </a:r>
          </a:p>
        </p:txBody>
      </p:sp>
    </p:spTree>
    <p:extLst>
      <p:ext uri="{BB962C8B-B14F-4D97-AF65-F5344CB8AC3E}">
        <p14:creationId xmlns:p14="http://schemas.microsoft.com/office/powerpoint/2010/main" val="4029198988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Take Offense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Too Easily</a:t>
            </a:r>
          </a:p>
        </p:txBody>
      </p:sp>
    </p:spTree>
    <p:extLst>
      <p:ext uri="{BB962C8B-B14F-4D97-AF65-F5344CB8AC3E}">
        <p14:creationId xmlns:p14="http://schemas.microsoft.com/office/powerpoint/2010/main" val="1156023094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Externalize the Problem 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Treasure</a:t>
            </a:r>
            <a:r>
              <a:rPr lang="en-US" dirty="0"/>
              <a:t> the Person</a:t>
            </a:r>
          </a:p>
        </p:txBody>
      </p:sp>
    </p:spTree>
    <p:extLst>
      <p:ext uri="{BB962C8B-B14F-4D97-AF65-F5344CB8AC3E}">
        <p14:creationId xmlns:p14="http://schemas.microsoft.com/office/powerpoint/2010/main" val="3560825951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Further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Harm</a:t>
            </a:r>
          </a:p>
        </p:txBody>
      </p:sp>
    </p:spTree>
    <p:extLst>
      <p:ext uri="{BB962C8B-B14F-4D97-AF65-F5344CB8AC3E}">
        <p14:creationId xmlns:p14="http://schemas.microsoft.com/office/powerpoint/2010/main" val="184185885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5280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CHRIST</a:t>
            </a:r>
            <a:br>
              <a:rPr lang="en-US" sz="6000" dirty="0"/>
            </a:br>
            <a:r>
              <a:rPr lang="en-US" sz="4400" b="0" dirty="0">
                <a:latin typeface="Merriweather Sans light" panose="02000503060000020004" pitchFamily="2" charset="0"/>
              </a:rPr>
              <a:t>AND HIS</a:t>
            </a:r>
            <a:br>
              <a:rPr lang="en-US" sz="6000" b="0" dirty="0">
                <a:latin typeface="Merriweather Sans light" panose="02000503060000020004" pitchFamily="2" charset="0"/>
              </a:rPr>
            </a:br>
            <a:r>
              <a:rPr lang="en-US" sz="6000" dirty="0"/>
              <a:t>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18</a:t>
            </a:r>
          </a:p>
        </p:txBody>
      </p:sp>
    </p:spTree>
    <p:extLst>
      <p:ext uri="{BB962C8B-B14F-4D97-AF65-F5344CB8AC3E}">
        <p14:creationId xmlns:p14="http://schemas.microsoft.com/office/powerpoint/2010/main" val="1879223292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Don’t Forget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Lordship</a:t>
            </a:r>
          </a:p>
          <a:p>
            <a:r>
              <a:rPr lang="en-US" sz="4800" dirty="0"/>
              <a:t>Kinship</a:t>
            </a:r>
          </a:p>
          <a:p>
            <a:r>
              <a:rPr lang="en-US" sz="4800" dirty="0"/>
              <a:t>Friendship</a:t>
            </a:r>
          </a:p>
        </p:txBody>
      </p:sp>
    </p:spTree>
    <p:extLst>
      <p:ext uri="{BB962C8B-B14F-4D97-AF65-F5344CB8AC3E}">
        <p14:creationId xmlns:p14="http://schemas.microsoft.com/office/powerpoint/2010/main" val="23727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752600"/>
          </a:xfrm>
        </p:spPr>
        <p:txBody>
          <a:bodyPr/>
          <a:lstStyle/>
          <a:p>
            <a:r>
              <a:rPr lang="en-US" sz="7200" dirty="0"/>
              <a:t>–ship</a:t>
            </a:r>
            <a:endParaRPr lang="en-US" sz="72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52500" y="2571750"/>
            <a:ext cx="7239000" cy="0"/>
          </a:xfrm>
          <a:prstGeom prst="line">
            <a:avLst/>
          </a:prstGeom>
          <a:ln w="76200">
            <a:solidFill>
              <a:srgbClr val="491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264795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baseline="0">
                <a:solidFill>
                  <a:srgbClr val="491D02"/>
                </a:solidFill>
                <a:latin typeface="Merriweather Sans ExtraBold" pitchFamily="2" charset="0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Merriweather Sans light" panose="02000503060000020004" pitchFamily="2" charset="0"/>
              </a:rPr>
              <a:t>–</a:t>
            </a:r>
            <a:r>
              <a:rPr lang="en-US" sz="7200" i="1" dirty="0">
                <a:latin typeface="Merriweather Sans light" panose="02000503060000020004" pitchFamily="2" charset="0"/>
              </a:rPr>
              <a:t>scipe</a:t>
            </a:r>
            <a:r>
              <a:rPr lang="en-US" sz="7200" dirty="0">
                <a:latin typeface="Merriweather Sans light" panose="02000503060000020004" pitchFamily="2" charset="0"/>
              </a:rPr>
              <a:t> / shape</a:t>
            </a:r>
          </a:p>
        </p:txBody>
      </p:sp>
    </p:spTree>
    <p:extLst>
      <p:ext uri="{BB962C8B-B14F-4D97-AF65-F5344CB8AC3E}">
        <p14:creationId xmlns:p14="http://schemas.microsoft.com/office/powerpoint/2010/main" val="2118683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313743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light" panose="02000503060000020004" pitchFamily="2" charset="0"/>
              </a:rPr>
              <a:t>BUILDING</a:t>
            </a:r>
            <a:br>
              <a:rPr lang="en-US" sz="6600" dirty="0"/>
            </a:br>
            <a:r>
              <a:rPr lang="en-US" sz="6600" dirty="0">
                <a:latin typeface="Merriweather Sans ExtraBold" panose="02000503060000020004" pitchFamily="2" charset="0"/>
              </a:rPr>
              <a:t>HIS CHURCH</a:t>
            </a:r>
          </a:p>
        </p:txBody>
      </p:sp>
    </p:spTree>
    <p:extLst>
      <p:ext uri="{BB962C8B-B14F-4D97-AF65-F5344CB8AC3E}">
        <p14:creationId xmlns:p14="http://schemas.microsoft.com/office/powerpoint/2010/main" val="537788223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Christ Builds His Church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On This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Rock</a:t>
            </a:r>
          </a:p>
        </p:txBody>
      </p:sp>
    </p:spTree>
    <p:extLst>
      <p:ext uri="{BB962C8B-B14F-4D97-AF65-F5344CB8AC3E}">
        <p14:creationId xmlns:p14="http://schemas.microsoft.com/office/powerpoint/2010/main" val="500614317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You are </a:t>
            </a:r>
            <a:r>
              <a:rPr lang="en-US" dirty="0">
                <a:latin typeface="Merriweather Sans ExtraBold" panose="02000503060000020004" pitchFamily="2" charset="0"/>
              </a:rPr>
              <a:t>Petros</a:t>
            </a:r>
            <a:r>
              <a:rPr lang="en-US" dirty="0">
                <a:latin typeface="Merriweather Sans light" panose="02000503060000020004" pitchFamily="2" charset="0"/>
              </a:rPr>
              <a:t>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and upon this </a:t>
            </a:r>
            <a:r>
              <a:rPr lang="en-US" dirty="0">
                <a:latin typeface="Merriweather Sans ExtraBold" panose="02000503060000020004" pitchFamily="2" charset="0"/>
              </a:rPr>
              <a:t>Petra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I will build my church . . . </a:t>
            </a:r>
          </a:p>
        </p:txBody>
      </p:sp>
    </p:spTree>
    <p:extLst>
      <p:ext uri="{BB962C8B-B14F-4D97-AF65-F5344CB8AC3E}">
        <p14:creationId xmlns:p14="http://schemas.microsoft.com/office/powerpoint/2010/main" val="2467306992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No one should claim the authority, inerrancy, and pre-eminence of Christ.</a:t>
            </a:r>
          </a:p>
        </p:txBody>
      </p:sp>
    </p:spTree>
    <p:extLst>
      <p:ext uri="{BB962C8B-B14F-4D97-AF65-F5344CB8AC3E}">
        <p14:creationId xmlns:p14="http://schemas.microsoft.com/office/powerpoint/2010/main" val="2067566487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Christ Builds His Church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With His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175518028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Christ Builds His Church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To Make Us His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2359814303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We are no longer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slaves to sin,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but </a:t>
            </a:r>
            <a:r>
              <a:rPr lang="en-US" dirty="0">
                <a:latin typeface="Merriweather Sans ExtraBold" panose="02000503060000020004" pitchFamily="2" charset="0"/>
              </a:rPr>
              <a:t>children of God</a:t>
            </a:r>
            <a:r>
              <a:rPr lang="en-US" dirty="0">
                <a:latin typeface="Merriweather Sans light" panose="02000503060000020004" pitchFamily="2" charset="0"/>
              </a:rPr>
              <a:t>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and therefore His heirs.</a:t>
            </a:r>
          </a:p>
        </p:txBody>
      </p:sp>
    </p:spTree>
    <p:extLst>
      <p:ext uri="{BB962C8B-B14F-4D97-AF65-F5344CB8AC3E}">
        <p14:creationId xmlns:p14="http://schemas.microsoft.com/office/powerpoint/2010/main" val="3132046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Christ Builds His Church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For His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1751483158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light" panose="02000503060000020004" pitchFamily="2" charset="0"/>
              </a:rPr>
              <a:t>TYPES OF</a:t>
            </a:r>
            <a:br>
              <a:rPr lang="en-US" sz="6600" dirty="0"/>
            </a:br>
            <a:r>
              <a:rPr lang="en-US" sz="8800" dirty="0">
                <a:latin typeface="Merriweather Sans ExtraBold" panose="02000503060000020004" pitchFamily="2" charset="0"/>
              </a:rPr>
              <a:t>CHURCH</a:t>
            </a:r>
            <a:endParaRPr lang="en-US" sz="66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40638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We say “church” to mean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2582567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latin typeface="Merriweather Sans light" panose="02000503060000020004" pitchFamily="2" charset="0"/>
              </a:rPr>
              <a:t>GOD OUR</a:t>
            </a:r>
            <a:br>
              <a:rPr lang="en-US" b="0" dirty="0">
                <a:latin typeface="Merriweather Sans light" panose="02000503060000020004" pitchFamily="2" charset="0"/>
              </a:rPr>
            </a:br>
            <a:r>
              <a:rPr lang="en-US" sz="9600" b="0" dirty="0"/>
              <a:t>SAVIOR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88528130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We say “church” to mean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universal body </a:t>
            </a:r>
            <a:r>
              <a:rPr lang="en-US" dirty="0">
                <a:latin typeface="Merriweather Sans ExtraBold" panose="02000503060000020004" pitchFamily="2" charset="0"/>
              </a:rPr>
              <a:t>of Christ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8550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We say “church” to mean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local assembly </a:t>
            </a:r>
            <a:r>
              <a:rPr lang="en-US" dirty="0">
                <a:latin typeface="Merriweather Sans ExtraBold" panose="02000503060000020004" pitchFamily="2" charset="0"/>
              </a:rPr>
              <a:t>of believers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66122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light" panose="02000503060000020004" pitchFamily="2" charset="0"/>
              </a:rPr>
              <a:t>WHY THE</a:t>
            </a:r>
            <a:br>
              <a:rPr lang="en-US" sz="6600" dirty="0"/>
            </a:br>
            <a:r>
              <a:rPr lang="en-US" sz="8800" dirty="0">
                <a:latin typeface="Merriweather Sans ExtraBold" panose="02000503060000020004" pitchFamily="2" charset="0"/>
              </a:rPr>
              <a:t>CHURCH</a:t>
            </a:r>
            <a:br>
              <a:rPr lang="en-US" sz="8800" dirty="0">
                <a:latin typeface="Merriweather Sans ExtraBold" panose="02000503060000020004" pitchFamily="2" charset="0"/>
              </a:rPr>
            </a:br>
            <a:r>
              <a:rPr lang="en-US" sz="6600" dirty="0">
                <a:latin typeface="Merriweather Sans light" panose="02000503060000020004" pitchFamily="2" charset="0"/>
              </a:rPr>
              <a:t>EXISTS</a:t>
            </a:r>
          </a:p>
        </p:txBody>
      </p:sp>
    </p:spTree>
    <p:extLst>
      <p:ext uri="{BB962C8B-B14F-4D97-AF65-F5344CB8AC3E}">
        <p14:creationId xmlns:p14="http://schemas.microsoft.com/office/powerpoint/2010/main" val="2407194483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light" panose="02000503060000020004" pitchFamily="2" charset="0"/>
              </a:rPr>
              <a:t>The Purpose:</a:t>
            </a:r>
            <a:br>
              <a:rPr lang="en-US" sz="7200" dirty="0">
                <a:latin typeface="Merriweather Sans light" panose="02000503060000020004" pitchFamily="2" charset="0"/>
              </a:rPr>
            </a:b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To Glorify God</a:t>
            </a:r>
          </a:p>
        </p:txBody>
      </p:sp>
    </p:spTree>
    <p:extLst>
      <p:ext uri="{BB962C8B-B14F-4D97-AF65-F5344CB8AC3E}">
        <p14:creationId xmlns:p14="http://schemas.microsoft.com/office/powerpoint/2010/main" val="2821561801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light" panose="02000503060000020004" pitchFamily="2" charset="0"/>
              </a:rPr>
              <a:t>The Function:</a:t>
            </a:r>
            <a:br>
              <a:rPr lang="en-US" sz="7200" dirty="0">
                <a:latin typeface="Merriweather Sans light" panose="02000503060000020004" pitchFamily="2" charset="0"/>
              </a:rPr>
            </a:b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To Make Disciples of Christ</a:t>
            </a:r>
          </a:p>
        </p:txBody>
      </p:sp>
    </p:spTree>
    <p:extLst>
      <p:ext uri="{BB962C8B-B14F-4D97-AF65-F5344CB8AC3E}">
        <p14:creationId xmlns:p14="http://schemas.microsoft.com/office/powerpoint/2010/main" val="3503993831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98996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>
                <a:latin typeface="Merriweather Sans light" panose="02000503060000020004" pitchFamily="2" charset="0"/>
              </a:rPr>
              <a:t>THE WORK OF</a:t>
            </a:r>
            <a:br>
              <a:rPr lang="en-US" sz="6000" b="0" dirty="0">
                <a:latin typeface="Merriweather Sans light" panose="02000503060000020004" pitchFamily="2" charset="0"/>
              </a:rPr>
            </a:br>
            <a:r>
              <a:rPr lang="en-US" b="0" dirty="0"/>
              <a:t>THE ASSEMBLY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19</a:t>
            </a:r>
          </a:p>
        </p:txBody>
      </p:sp>
    </p:spTree>
    <p:extLst>
      <p:ext uri="{BB962C8B-B14F-4D97-AF65-F5344CB8AC3E}">
        <p14:creationId xmlns:p14="http://schemas.microsoft.com/office/powerpoint/2010/main" val="1415405100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light" panose="02000503060000020004" pitchFamily="2" charset="0"/>
              </a:rPr>
              <a:t>PRINCIPLE</a:t>
            </a:r>
            <a:br>
              <a:rPr lang="en-US" sz="7200" dirty="0"/>
            </a:br>
            <a:r>
              <a:rPr lang="en-US" sz="6000" dirty="0">
                <a:latin typeface="Merriweather Sans ExtraBold" panose="02000503060000020004" pitchFamily="2" charset="0"/>
              </a:rPr>
              <a:t>VS.</a:t>
            </a:r>
            <a:br>
              <a:rPr lang="en-US" sz="7200" dirty="0"/>
            </a:br>
            <a:r>
              <a:rPr lang="en-US" sz="7200" dirty="0">
                <a:latin typeface="Merriweather Sans light" panose="02000503060000020004" pitchFamily="2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022665721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How can the assembly </a:t>
            </a:r>
            <a:r>
              <a:rPr lang="en-US" sz="5400" dirty="0">
                <a:latin typeface="Merriweather Sans ExtraBold" panose="02000503060000020004" pitchFamily="2" charset="0"/>
              </a:rPr>
              <a:t>magnify God?</a:t>
            </a:r>
          </a:p>
        </p:txBody>
      </p:sp>
    </p:spTree>
    <p:extLst>
      <p:ext uri="{BB962C8B-B14F-4D97-AF65-F5344CB8AC3E}">
        <p14:creationId xmlns:p14="http://schemas.microsoft.com/office/powerpoint/2010/main" val="1858882343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Bible Study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We ground ourselves in the Word, which helps us grow closer to God.</a:t>
            </a:r>
          </a:p>
        </p:txBody>
      </p:sp>
    </p:spTree>
    <p:extLst>
      <p:ext uri="{BB962C8B-B14F-4D97-AF65-F5344CB8AC3E}">
        <p14:creationId xmlns:p14="http://schemas.microsoft.com/office/powerpoint/2010/main" val="154940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messiah is an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“anointed one”—someone chosen to fulfill a special purpose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547126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Prayer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dirty="0"/>
              <a:t>Together we talk with God, not as a show of pride, but to praise Him and depend on Him.</a:t>
            </a:r>
          </a:p>
        </p:txBody>
      </p:sp>
    </p:spTree>
    <p:extLst>
      <p:ext uri="{BB962C8B-B14F-4D97-AF65-F5344CB8AC3E}">
        <p14:creationId xmlns:p14="http://schemas.microsoft.com/office/powerpoint/2010/main" val="2637802516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O.T. Rituals Taught . . 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is absolutely, completely holy.</a:t>
            </a:r>
          </a:p>
          <a:p>
            <a:r>
              <a:rPr lang="en-US" dirty="0"/>
              <a:t>Humans are broken, sinful creatures.</a:t>
            </a:r>
          </a:p>
          <a:p>
            <a:r>
              <a:rPr lang="en-US" dirty="0"/>
              <a:t>Therefore, we need a Savior.</a:t>
            </a:r>
          </a:p>
        </p:txBody>
      </p:sp>
    </p:spTree>
    <p:extLst>
      <p:ext uri="{BB962C8B-B14F-4D97-AF65-F5344CB8AC3E}">
        <p14:creationId xmlns:p14="http://schemas.microsoft.com/office/powerpoint/2010/main" val="1187064690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Christ became the ultimate sacrifice, and so fulfilled the Law.</a:t>
            </a:r>
          </a:p>
        </p:txBody>
      </p:sp>
    </p:spTree>
    <p:extLst>
      <p:ext uri="{BB962C8B-B14F-4D97-AF65-F5344CB8AC3E}">
        <p14:creationId xmlns:p14="http://schemas.microsoft.com/office/powerpoint/2010/main" val="2655883651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Ordinances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Baptism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Using a public symbol, we testify that the Holy Spirit has placed us in the universal body of believers.</a:t>
            </a:r>
          </a:p>
        </p:txBody>
      </p:sp>
    </p:spTree>
    <p:extLst>
      <p:ext uri="{BB962C8B-B14F-4D97-AF65-F5344CB8AC3E}">
        <p14:creationId xmlns:p14="http://schemas.microsoft.com/office/powerpoint/2010/main" val="3529597628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Ordinances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Communion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We fellowship over food that reminds us of Christ’s sacrifice.</a:t>
            </a:r>
          </a:p>
        </p:txBody>
      </p:sp>
    </p:spTree>
    <p:extLst>
      <p:ext uri="{BB962C8B-B14F-4D97-AF65-F5344CB8AC3E}">
        <p14:creationId xmlns:p14="http://schemas.microsoft.com/office/powerpoint/2010/main" val="757364671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Outreach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dirty="0"/>
              <a:t>We reach and disciple people to be followers of God.</a:t>
            </a:r>
          </a:p>
        </p:txBody>
      </p:sp>
    </p:spTree>
    <p:extLst>
      <p:ext uri="{BB962C8B-B14F-4D97-AF65-F5344CB8AC3E}">
        <p14:creationId xmlns:p14="http://schemas.microsoft.com/office/powerpoint/2010/main" val="1725647597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Fellowship and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Public Remembrance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We commemorate God’s work in our lives.</a:t>
            </a:r>
          </a:p>
        </p:txBody>
      </p:sp>
    </p:spTree>
    <p:extLst>
      <p:ext uri="{BB962C8B-B14F-4D97-AF65-F5344CB8AC3E}">
        <p14:creationId xmlns:p14="http://schemas.microsoft.com/office/powerpoint/2010/main" val="3956771495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Fellowship and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Rites of Passage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We mark changes in our lives by re-affirming the eternal, unchanging grace of God.</a:t>
            </a:r>
          </a:p>
        </p:txBody>
      </p:sp>
    </p:spTree>
    <p:extLst>
      <p:ext uri="{BB962C8B-B14F-4D97-AF65-F5344CB8AC3E}">
        <p14:creationId xmlns:p14="http://schemas.microsoft.com/office/powerpoint/2010/main" val="436905450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Fellowship and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Charity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We reach out to the sick, the poor, the lost, the forsaken, and the broken.</a:t>
            </a:r>
          </a:p>
        </p:txBody>
      </p:sp>
    </p:spTree>
    <p:extLst>
      <p:ext uri="{BB962C8B-B14F-4D97-AF65-F5344CB8AC3E}">
        <p14:creationId xmlns:p14="http://schemas.microsoft.com/office/powerpoint/2010/main" val="4108088429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Fellowship and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Financial Support for Ministry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We support and honor those who teach God’s truth well.</a:t>
            </a:r>
          </a:p>
        </p:txBody>
      </p:sp>
    </p:spTree>
    <p:extLst>
      <p:ext uri="{BB962C8B-B14F-4D97-AF65-F5344CB8AC3E}">
        <p14:creationId xmlns:p14="http://schemas.microsoft.com/office/powerpoint/2010/main" val="302904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promised</a:t>
            </a:r>
            <a:br>
              <a:rPr lang="en-US" dirty="0"/>
            </a:br>
            <a:r>
              <a:rPr lang="en-US" dirty="0"/>
              <a:t>Messiah is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Jesus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11261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056482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0" dirty="0">
                <a:latin typeface="Merriweather Sans light" panose="02000503060000020004" pitchFamily="2" charset="0"/>
              </a:rPr>
              <a:t>THREATS TO</a:t>
            </a:r>
            <a:br>
              <a:rPr lang="en-US" dirty="0"/>
            </a:br>
            <a:r>
              <a:rPr lang="en-US" dirty="0"/>
              <a:t>THE ASSEMBLY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20</a:t>
            </a:r>
          </a:p>
        </p:txBody>
      </p:sp>
    </p:spTree>
    <p:extLst>
      <p:ext uri="{BB962C8B-B14F-4D97-AF65-F5344CB8AC3E}">
        <p14:creationId xmlns:p14="http://schemas.microsoft.com/office/powerpoint/2010/main" val="1492117709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ExtraBold" panose="02000503060000020004" pitchFamily="2" charset="0"/>
              </a:rPr>
              <a:t>Persecution</a:t>
            </a:r>
            <a:br>
              <a:rPr lang="en-US" dirty="0">
                <a:latin typeface="Merriweather Sans ExtraBold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Groups have opposed believers, but God will preserve His church from extinction.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61275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THREATS</a:t>
            </a:r>
            <a:br>
              <a:rPr lang="en-US" sz="8000" dirty="0"/>
            </a:br>
            <a:r>
              <a:rPr lang="en-US" sz="8000" dirty="0">
                <a:latin typeface="Merriweather Sans ExtraBold" panose="02000503060000020004" pitchFamily="2" charset="0"/>
              </a:rPr>
              <a:t>WITHIN</a:t>
            </a:r>
          </a:p>
        </p:txBody>
      </p:sp>
    </p:spTree>
    <p:extLst>
      <p:ext uri="{BB962C8B-B14F-4D97-AF65-F5344CB8AC3E}">
        <p14:creationId xmlns:p14="http://schemas.microsoft.com/office/powerpoint/2010/main" val="4286630990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THE DENIAL OF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8000" dirty="0">
                <a:latin typeface="Merriweather Sans ExtraBold" panose="02000503060000020004" pitchFamily="2" charset="0"/>
              </a:rPr>
              <a:t>CHRIST</a:t>
            </a:r>
            <a:endParaRPr lang="en-US" sz="4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24468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Denial of Christ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Denying His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Deity</a:t>
            </a:r>
          </a:p>
        </p:txBody>
      </p:sp>
    </p:spTree>
    <p:extLst>
      <p:ext uri="{BB962C8B-B14F-4D97-AF65-F5344CB8AC3E}">
        <p14:creationId xmlns:p14="http://schemas.microsoft.com/office/powerpoint/2010/main" val="474657518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Denial of Christ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Denying His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Humanity</a:t>
            </a:r>
          </a:p>
        </p:txBody>
      </p:sp>
    </p:spTree>
    <p:extLst>
      <p:ext uri="{BB962C8B-B14F-4D97-AF65-F5344CB8AC3E}">
        <p14:creationId xmlns:p14="http://schemas.microsoft.com/office/powerpoint/2010/main" val="306214049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Denial of Christ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Denying His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470813837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Misunderstanding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Liberty and Grace</a:t>
            </a:r>
          </a:p>
        </p:txBody>
      </p:sp>
    </p:spTree>
    <p:extLst>
      <p:ext uri="{BB962C8B-B14F-4D97-AF65-F5344CB8AC3E}">
        <p14:creationId xmlns:p14="http://schemas.microsoft.com/office/powerpoint/2010/main" val="1790338616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Disunity</a:t>
            </a:r>
          </a:p>
        </p:txBody>
      </p:sp>
    </p:spTree>
    <p:extLst>
      <p:ext uri="{BB962C8B-B14F-4D97-AF65-F5344CB8AC3E}">
        <p14:creationId xmlns:p14="http://schemas.microsoft.com/office/powerpoint/2010/main" val="968166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Messiah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623087117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 for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Wealth</a:t>
            </a:r>
          </a:p>
        </p:txBody>
      </p:sp>
    </p:spTree>
    <p:extLst>
      <p:ext uri="{BB962C8B-B14F-4D97-AF65-F5344CB8AC3E}">
        <p14:creationId xmlns:p14="http://schemas.microsoft.com/office/powerpoint/2010/main" val="186588834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Focus</a:t>
            </a:r>
            <a:r>
              <a:rPr lang="en-US" dirty="0"/>
              <a:t> Drift</a:t>
            </a:r>
          </a:p>
        </p:txBody>
      </p:sp>
    </p:spTree>
    <p:extLst>
      <p:ext uri="{BB962C8B-B14F-4D97-AF65-F5344CB8AC3E}">
        <p14:creationId xmlns:p14="http://schemas.microsoft.com/office/powerpoint/2010/main" val="1245488015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As an assembly,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we should both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reach out</a:t>
            </a:r>
            <a:r>
              <a:rPr lang="en-US" dirty="0">
                <a:latin typeface="Merriweather Sans light" panose="02000503060000020004" pitchFamily="2" charset="0"/>
              </a:rPr>
              <a:t> and </a:t>
            </a:r>
            <a:r>
              <a:rPr lang="en-US" dirty="0">
                <a:latin typeface="Merriweather Sans ExtraBold" panose="02000503060000020004" pitchFamily="2" charset="0"/>
              </a:rPr>
              <a:t>lift up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326058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Our Response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Trust God.</a:t>
            </a:r>
          </a:p>
          <a:p>
            <a:r>
              <a:rPr lang="en-US" sz="4800" dirty="0"/>
              <a:t>Love others.</a:t>
            </a:r>
          </a:p>
          <a:p>
            <a:r>
              <a:rPr lang="en-US" sz="4800" dirty="0"/>
              <a:t>Keep in the Word.</a:t>
            </a:r>
          </a:p>
        </p:txBody>
      </p:sp>
    </p:spTree>
    <p:extLst>
      <p:ext uri="{BB962C8B-B14F-4D97-AF65-F5344CB8AC3E}">
        <p14:creationId xmlns:p14="http://schemas.microsoft.com/office/powerpoint/2010/main" val="2411779666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29864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SCHOLARSHIP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21</a:t>
            </a:r>
          </a:p>
        </p:txBody>
      </p:sp>
    </p:spTree>
    <p:extLst>
      <p:ext uri="{BB962C8B-B14F-4D97-AF65-F5344CB8AC3E}">
        <p14:creationId xmlns:p14="http://schemas.microsoft.com/office/powerpoint/2010/main" val="1911276719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God care about my mind?</a:t>
            </a:r>
          </a:p>
        </p:txBody>
      </p:sp>
    </p:spTree>
    <p:extLst>
      <p:ext uri="{BB962C8B-B14F-4D97-AF65-F5344CB8AC3E}">
        <p14:creationId xmlns:p14="http://schemas.microsoft.com/office/powerpoint/2010/main" val="1403640836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asks us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</a:t>
            </a:r>
            <a:r>
              <a:rPr lang="en-US" dirty="0"/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3253487426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1050" y="285750"/>
            <a:ext cx="75819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 asks us to recognize Him as Lord and Messiah.</a:t>
            </a:r>
          </a:p>
          <a:p>
            <a:r>
              <a:rPr lang="en-US" dirty="0"/>
              <a:t>He asks us to view others in love, kindness, and compassion.</a:t>
            </a:r>
          </a:p>
          <a:p>
            <a:r>
              <a:rPr lang="en-US" dirty="0"/>
              <a:t>He asks us to think, consider, study, and compare.</a:t>
            </a:r>
          </a:p>
          <a:p>
            <a:r>
              <a:rPr lang="en-US" dirty="0"/>
              <a:t>He asks us to teach what we learn to others.</a:t>
            </a:r>
          </a:p>
          <a:p>
            <a:r>
              <a:rPr lang="en-US" dirty="0"/>
              <a:t>He asks us to use our gifts for His glory.</a:t>
            </a:r>
          </a:p>
        </p:txBody>
      </p:sp>
    </p:spTree>
    <p:extLst>
      <p:ext uri="{BB962C8B-B14F-4D97-AF65-F5344CB8AC3E}">
        <p14:creationId xmlns:p14="http://schemas.microsoft.com/office/powerpoint/2010/main" val="122810737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asks us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love</a:t>
            </a:r>
            <a:r>
              <a:rPr lang="en-US" dirty="0"/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2295096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came to Earth to connect us back to God.</a:t>
            </a:r>
          </a:p>
        </p:txBody>
      </p:sp>
    </p:spTree>
    <p:extLst>
      <p:ext uri="{BB962C8B-B14F-4D97-AF65-F5344CB8AC3E}">
        <p14:creationId xmlns:p14="http://schemas.microsoft.com/office/powerpoint/2010/main" val="4013964203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and How We Think Affects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actions and attitudes right now</a:t>
            </a:r>
          </a:p>
          <a:p>
            <a:r>
              <a:rPr lang="en-US" sz="4000" dirty="0"/>
              <a:t>Our feelings and emotions over time</a:t>
            </a:r>
          </a:p>
        </p:txBody>
      </p:sp>
    </p:spTree>
    <p:extLst>
      <p:ext uri="{BB962C8B-B14F-4D97-AF65-F5344CB8AC3E}">
        <p14:creationId xmlns:p14="http://schemas.microsoft.com/office/powerpoint/2010/main" val="2082243624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ON</a:t>
            </a:r>
            <a:br>
              <a:rPr lang="en-US" sz="6600" dirty="0">
                <a:latin typeface="Merriweather Sans light" panose="02000503060000020004" pitchFamily="2" charset="0"/>
              </a:rPr>
            </a:br>
            <a:r>
              <a:rPr lang="en-US" sz="8000" dirty="0">
                <a:latin typeface="Merriweather Sans ExtraBold" panose="02000503060000020004" pitchFamily="2" charset="0"/>
              </a:rPr>
              <a:t>FOOLISH</a:t>
            </a:r>
            <a:br>
              <a:rPr lang="en-US" sz="6600" dirty="0">
                <a:latin typeface="Merriweather Sans light" panose="02000503060000020004" pitchFamily="2" charset="0"/>
              </a:rPr>
            </a:br>
            <a:r>
              <a:rPr lang="en-US" sz="5400" dirty="0">
                <a:latin typeface="Merriweather Sans light" panose="02000503060000020004" pitchFamily="2" charset="0"/>
              </a:rPr>
              <a:t>THINGS</a:t>
            </a:r>
            <a:endParaRPr lang="en-US" sz="6600" dirty="0">
              <a:latin typeface="Merriweather Sans ligh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8148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1 Corinthians 1:27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God uses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weak</a:t>
            </a:r>
            <a:r>
              <a:rPr lang="en-US" sz="4000" dirty="0"/>
              <a:t> things against the strong.</a:t>
            </a:r>
          </a:p>
          <a:p>
            <a:r>
              <a:rPr lang="en-US" sz="4000" dirty="0"/>
              <a:t>God uses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foolish</a:t>
            </a:r>
            <a:r>
              <a:rPr lang="en-US" sz="4000" dirty="0"/>
              <a:t> things against the wise.</a:t>
            </a:r>
          </a:p>
        </p:txBody>
      </p:sp>
    </p:spTree>
    <p:extLst>
      <p:ext uri="{BB962C8B-B14F-4D97-AF65-F5344CB8AC3E}">
        <p14:creationId xmlns:p14="http://schemas.microsoft.com/office/powerpoint/2010/main" val="1556903262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EXAMPLES OF</a:t>
            </a:r>
            <a:br>
              <a:rPr lang="en-US" sz="6600" dirty="0">
                <a:latin typeface="Merriweather Sans light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SCHOLARSHIP</a:t>
            </a:r>
          </a:p>
        </p:txBody>
      </p:sp>
    </p:spTree>
    <p:extLst>
      <p:ext uri="{BB962C8B-B14F-4D97-AF65-F5344CB8AC3E}">
        <p14:creationId xmlns:p14="http://schemas.microsoft.com/office/powerpoint/2010/main" val="2611798372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Moses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(cf. Heb. 11:23–29)</a:t>
            </a:r>
          </a:p>
        </p:txBody>
      </p:sp>
    </p:spTree>
    <p:extLst>
      <p:ext uri="{BB962C8B-B14F-4D97-AF65-F5344CB8AC3E}">
        <p14:creationId xmlns:p14="http://schemas.microsoft.com/office/powerpoint/2010/main" val="2755943208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Skilled Artisans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(cf. Exo. 35:30–35)</a:t>
            </a:r>
          </a:p>
        </p:txBody>
      </p:sp>
    </p:spTree>
    <p:extLst>
      <p:ext uri="{BB962C8B-B14F-4D97-AF65-F5344CB8AC3E}">
        <p14:creationId xmlns:p14="http://schemas.microsoft.com/office/powerpoint/2010/main" val="857047245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David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(cf. Ps. 119:97)</a:t>
            </a:r>
          </a:p>
        </p:txBody>
      </p:sp>
    </p:spTree>
    <p:extLst>
      <p:ext uri="{BB962C8B-B14F-4D97-AF65-F5344CB8AC3E}">
        <p14:creationId xmlns:p14="http://schemas.microsoft.com/office/powerpoint/2010/main" val="4157649593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33550"/>
            <a:ext cx="8534400" cy="2857500"/>
          </a:xfrm>
        </p:spPr>
        <p:txBody>
          <a:bodyPr numCol="2">
            <a:normAutofit/>
          </a:bodyPr>
          <a:lstStyle/>
          <a:p>
            <a:r>
              <a:rPr lang="en-US" sz="3600" dirty="0"/>
              <a:t>Deborah</a:t>
            </a:r>
          </a:p>
          <a:p>
            <a:r>
              <a:rPr lang="en-US" sz="3600" dirty="0"/>
              <a:t>Solomon</a:t>
            </a:r>
          </a:p>
          <a:p>
            <a:r>
              <a:rPr lang="en-US" sz="3600" dirty="0"/>
              <a:t>Daniel</a:t>
            </a:r>
          </a:p>
          <a:p>
            <a:r>
              <a:rPr lang="en-US" sz="3600" dirty="0"/>
              <a:t>Esther</a:t>
            </a:r>
          </a:p>
          <a:p>
            <a:r>
              <a:rPr lang="en-US" sz="3600" dirty="0"/>
              <a:t>Nehemiah</a:t>
            </a:r>
          </a:p>
          <a:p>
            <a:r>
              <a:rPr lang="en-US" sz="3600" dirty="0"/>
              <a:t>Gospel writers</a:t>
            </a:r>
          </a:p>
          <a:p>
            <a:r>
              <a:rPr lang="en-US" sz="3600" dirty="0"/>
              <a:t>Aquila &amp; Priscilla</a:t>
            </a:r>
          </a:p>
          <a:p>
            <a:r>
              <a:rPr lang="en-US" sz="3600" dirty="0"/>
              <a:t>Christ Himself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1066800"/>
          </a:xfrm>
        </p:spPr>
        <p:txBody>
          <a:bodyPr/>
          <a:lstStyle/>
          <a:p>
            <a:r>
              <a:rPr lang="en-US" sz="6600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717090320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erriweather Sans ExtraBold" panose="02000503060000020004" pitchFamily="2" charset="0"/>
              </a:rPr>
              <a:t>CHURCH CHALLENGES</a:t>
            </a:r>
            <a:br>
              <a:rPr lang="en-US" sz="3600" dirty="0">
                <a:latin typeface="Merriweather Sans ExtraBold" panose="02000503060000020004" pitchFamily="2" charset="0"/>
              </a:rPr>
            </a:br>
            <a:r>
              <a:rPr lang="en-US" sz="3600" dirty="0">
                <a:latin typeface="Merriweather Sans light" panose="02000503060000020004" pitchFamily="2" charset="0"/>
              </a:rPr>
              <a:t>THAT REQUIRE </a:t>
            </a:r>
            <a:r>
              <a:rPr lang="en-US" sz="6600" dirty="0">
                <a:latin typeface="Merriweather Sans ExtraBold" panose="02000503060000020004" pitchFamily="2" charset="0"/>
              </a:rPr>
              <a:t>SCHOLARSHIP</a:t>
            </a:r>
            <a:endParaRPr lang="en-US" sz="4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17069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Understanding Scripture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Theology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What can I see of God’s character and work?</a:t>
            </a:r>
          </a:p>
        </p:txBody>
      </p:sp>
    </p:spTree>
    <p:extLst>
      <p:ext uri="{BB962C8B-B14F-4D97-AF65-F5344CB8AC3E}">
        <p14:creationId xmlns:p14="http://schemas.microsoft.com/office/powerpoint/2010/main" val="828262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Messiah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</a:t>
            </a:r>
          </a:p>
          <a:p>
            <a:r>
              <a:rPr lang="en-US" dirty="0"/>
              <a:t>His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Identity</a:t>
            </a:r>
          </a:p>
        </p:txBody>
      </p:sp>
    </p:spTree>
    <p:extLst>
      <p:ext uri="{BB962C8B-B14F-4D97-AF65-F5344CB8AC3E}">
        <p14:creationId xmlns:p14="http://schemas.microsoft.com/office/powerpoint/2010/main" val="3360787858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Understanding Scripture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Context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What was originally meant by this passage?</a:t>
            </a:r>
          </a:p>
        </p:txBody>
      </p:sp>
    </p:spTree>
    <p:extLst>
      <p:ext uri="{BB962C8B-B14F-4D97-AF65-F5344CB8AC3E}">
        <p14:creationId xmlns:p14="http://schemas.microsoft.com/office/powerpoint/2010/main" val="2545980982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Examining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Note the author’s background.</a:t>
            </a:r>
          </a:p>
          <a:p>
            <a:r>
              <a:rPr lang="en-US" dirty="0"/>
              <a:t>Study the cultural and historical context.</a:t>
            </a:r>
          </a:p>
          <a:p>
            <a:r>
              <a:rPr lang="en-US" dirty="0"/>
              <a:t>Reference the original language.</a:t>
            </a:r>
          </a:p>
          <a:p>
            <a:r>
              <a:rPr lang="en-US" dirty="0"/>
              <a:t>Understand the rhetorical mode.</a:t>
            </a:r>
          </a:p>
        </p:txBody>
      </p:sp>
    </p:spTree>
    <p:extLst>
      <p:ext uri="{BB962C8B-B14F-4D97-AF65-F5344CB8AC3E}">
        <p14:creationId xmlns:p14="http://schemas.microsoft.com/office/powerpoint/2010/main" val="1207894972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Understanding Scripture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Redemption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What light does the gospel shine on this passage?</a:t>
            </a:r>
          </a:p>
        </p:txBody>
      </p:sp>
    </p:spTree>
    <p:extLst>
      <p:ext uri="{BB962C8B-B14F-4D97-AF65-F5344CB8AC3E}">
        <p14:creationId xmlns:p14="http://schemas.microsoft.com/office/powerpoint/2010/main" val="136078144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Understanding Scripture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Application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How should this passage impact the way we think and act?</a:t>
            </a:r>
          </a:p>
        </p:txBody>
      </p:sp>
    </p:spTree>
    <p:extLst>
      <p:ext uri="{BB962C8B-B14F-4D97-AF65-F5344CB8AC3E}">
        <p14:creationId xmlns:p14="http://schemas.microsoft.com/office/powerpoint/2010/main" val="1169491538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Teaching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(James 3:1–2;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1 Pet. 3:14–17)</a:t>
            </a:r>
          </a:p>
        </p:txBody>
      </p:sp>
    </p:spTree>
    <p:extLst>
      <p:ext uri="{BB962C8B-B14F-4D97-AF65-F5344CB8AC3E}">
        <p14:creationId xmlns:p14="http://schemas.microsoft.com/office/powerpoint/2010/main" val="2381384465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 must know how 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276350"/>
            <a:ext cx="6629400" cy="365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Merriweather Sans ExtraBold" panose="02000503060000020004" pitchFamily="2" charset="0"/>
              </a:rPr>
              <a:t>Inspire</a:t>
            </a:r>
            <a:r>
              <a:rPr lang="en-US" dirty="0"/>
              <a:t> different kinds of students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Merriweather Sans ExtraBold" panose="02000503060000020004" pitchFamily="2" charset="0"/>
              </a:rPr>
              <a:t>Encourage and challenge </a:t>
            </a:r>
            <a:r>
              <a:rPr lang="en-US" dirty="0"/>
              <a:t>students with different strengths and weaknesses</a:t>
            </a:r>
          </a:p>
          <a:p>
            <a:pPr>
              <a:lnSpc>
                <a:spcPct val="110000"/>
              </a:lnSpc>
            </a:pPr>
            <a:r>
              <a:rPr lang="en-US" dirty="0"/>
              <a:t>Show them </a:t>
            </a:r>
            <a:r>
              <a:rPr lang="en-US" dirty="0">
                <a:latin typeface="Merriweather Sans ExtraBold" panose="02000503060000020004" pitchFamily="2" charset="0"/>
              </a:rPr>
              <a:t>loving truth</a:t>
            </a:r>
            <a:r>
              <a:rPr lang="en-US" dirty="0"/>
              <a:t> and </a:t>
            </a:r>
            <a:r>
              <a:rPr lang="en-US" dirty="0">
                <a:latin typeface="Merriweather Sans ExtraBold" panose="02000503060000020004" pitchFamily="2" charset="0"/>
              </a:rPr>
              <a:t>truthful love</a:t>
            </a:r>
          </a:p>
        </p:txBody>
      </p:sp>
    </p:spTree>
    <p:extLst>
      <p:ext uri="{BB962C8B-B14F-4D97-AF65-F5344CB8AC3E}">
        <p14:creationId xmlns:p14="http://schemas.microsoft.com/office/powerpoint/2010/main" val="2963774660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Service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(John 13:12–17)</a:t>
            </a:r>
          </a:p>
        </p:txBody>
      </p:sp>
    </p:spTree>
    <p:extLst>
      <p:ext uri="{BB962C8B-B14F-4D97-AF65-F5344CB8AC3E}">
        <p14:creationId xmlns:p14="http://schemas.microsoft.com/office/powerpoint/2010/main" val="3421632884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Merriweather Sans light" panose="02000503060000020004" pitchFamily="2" charset="0"/>
              </a:rPr>
              <a:t>Discover,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learn,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develop,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and grow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/>
              <a:t>by His grace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437397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11878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WORK</a:t>
            </a:r>
            <a:r>
              <a:rPr lang="en-US" sz="4000" b="0" dirty="0">
                <a:latin typeface="Merriweather Sans light" panose="02000503060000020004" pitchFamily="2" charset="0"/>
              </a:rPr>
              <a:t> AND </a:t>
            </a:r>
            <a:r>
              <a:rPr lang="en-US" sz="6000" dirty="0"/>
              <a:t>CHARITY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22</a:t>
            </a:r>
          </a:p>
        </p:txBody>
      </p:sp>
    </p:spTree>
    <p:extLst>
      <p:ext uri="{BB962C8B-B14F-4D97-AF65-F5344CB8AC3E}">
        <p14:creationId xmlns:p14="http://schemas.microsoft.com/office/powerpoint/2010/main" val="3322067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call Jesus the</a:t>
            </a:r>
            <a:br>
              <a:rPr lang="en-US" dirty="0"/>
            </a:br>
            <a:r>
              <a:rPr lang="en-US" dirty="0"/>
              <a:t>“Son of God” because He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the same essence as God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465057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THE MEANING OF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9600" dirty="0">
                <a:latin typeface="Merriweather Sans ExtraBold" panose="02000503060000020004" pitchFamily="2" charset="0"/>
              </a:rPr>
              <a:t>WORK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72044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Our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Creative</a:t>
            </a:r>
            <a:r>
              <a:rPr lang="en-US" dirty="0"/>
              <a:t> God</a:t>
            </a:r>
          </a:p>
        </p:txBody>
      </p:sp>
    </p:spTree>
    <p:extLst>
      <p:ext uri="{BB962C8B-B14F-4D97-AF65-F5344CB8AC3E}">
        <p14:creationId xmlns:p14="http://schemas.microsoft.com/office/powerpoint/2010/main" val="2715435736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We work to reflect . .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7250" y="1428750"/>
            <a:ext cx="7429500" cy="3505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>
                <a:latin typeface="Merriweather Sans ExtraBold" panose="02000503060000020004" pitchFamily="2" charset="0"/>
              </a:rPr>
              <a:t>God</a:t>
            </a:r>
            <a:r>
              <a:rPr lang="en-US" dirty="0"/>
              <a:t> who made Earth and the stars</a:t>
            </a:r>
          </a:p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>
                <a:latin typeface="Merriweather Sans ExtraBold" panose="02000503060000020004" pitchFamily="2" charset="0"/>
              </a:rPr>
              <a:t>Great Shepherd </a:t>
            </a:r>
            <a:r>
              <a:rPr lang="en-US" dirty="0"/>
              <a:t>who watched over His people</a:t>
            </a:r>
          </a:p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>
                <a:latin typeface="Merriweather Sans ExtraBold" panose="02000503060000020004" pitchFamily="2" charset="0"/>
              </a:rPr>
              <a:t>Great Rabbi </a:t>
            </a:r>
            <a:r>
              <a:rPr lang="en-US" dirty="0"/>
              <a:t>who taught with parables and metaphors</a:t>
            </a:r>
          </a:p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dirty="0">
                <a:latin typeface="Merriweather Sans ExtraBold" panose="02000503060000020004" pitchFamily="2" charset="0"/>
              </a:rPr>
              <a:t>Great Architect </a:t>
            </a:r>
            <a:r>
              <a:rPr lang="en-US" dirty="0"/>
              <a:t>who is building a New Jerusalem</a:t>
            </a:r>
          </a:p>
        </p:txBody>
      </p:sp>
    </p:spTree>
    <p:extLst>
      <p:ext uri="{BB962C8B-B14F-4D97-AF65-F5344CB8AC3E}">
        <p14:creationId xmlns:p14="http://schemas.microsoft.com/office/powerpoint/2010/main" val="4254213482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Our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Eternal</a:t>
            </a:r>
            <a:r>
              <a:rPr lang="en-US" dirty="0"/>
              <a:t> Future</a:t>
            </a:r>
          </a:p>
        </p:txBody>
      </p:sp>
    </p:spTree>
    <p:extLst>
      <p:ext uri="{BB962C8B-B14F-4D97-AF65-F5344CB8AC3E}">
        <p14:creationId xmlns:p14="http://schemas.microsoft.com/office/powerpoint/2010/main" val="1164201179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PRINCIPLES OF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9600" dirty="0">
                <a:latin typeface="Merriweather Sans ExtraBold" panose="02000503060000020004" pitchFamily="2" charset="0"/>
              </a:rPr>
              <a:t>WORK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68248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Submission</a:t>
            </a:r>
            <a:br>
              <a:rPr lang="en-US" dirty="0"/>
            </a:br>
            <a:r>
              <a:rPr lang="en-US" dirty="0"/>
              <a:t>to Christ</a:t>
            </a:r>
          </a:p>
        </p:txBody>
      </p:sp>
    </p:spTree>
    <p:extLst>
      <p:ext uri="{BB962C8B-B14F-4D97-AF65-F5344CB8AC3E}">
        <p14:creationId xmlns:p14="http://schemas.microsoft.com/office/powerpoint/2010/main" val="784250789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as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Steward</a:t>
            </a:r>
          </a:p>
        </p:txBody>
      </p:sp>
    </p:spTree>
    <p:extLst>
      <p:ext uri="{BB962C8B-B14F-4D97-AF65-F5344CB8AC3E}">
        <p14:creationId xmlns:p14="http://schemas.microsoft.com/office/powerpoint/2010/main" val="1849823039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Stewardship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care about the wellbeing of others, especially those needing special care.</a:t>
            </a:r>
          </a:p>
          <a:p>
            <a:r>
              <a:rPr lang="en-US" dirty="0"/>
              <a:t>We do not abuse God’s creation, nor do we waste or overtax the land.</a:t>
            </a:r>
          </a:p>
          <a:p>
            <a:r>
              <a:rPr lang="en-US" dirty="0"/>
              <a:t>We plan our spending carefully.</a:t>
            </a:r>
          </a:p>
          <a:p>
            <a:r>
              <a:rPr lang="en-US" dirty="0"/>
              <a:t>We make the best use of our time.</a:t>
            </a:r>
          </a:p>
        </p:txBody>
      </p:sp>
    </p:spTree>
    <p:extLst>
      <p:ext uri="{BB962C8B-B14F-4D97-AF65-F5344CB8AC3E}">
        <p14:creationId xmlns:p14="http://schemas.microsoft.com/office/powerpoint/2010/main" val="1367420069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Hard</a:t>
            </a:r>
          </a:p>
        </p:txBody>
      </p:sp>
    </p:spTree>
    <p:extLst>
      <p:ext uri="{BB962C8B-B14F-4D97-AF65-F5344CB8AC3E}">
        <p14:creationId xmlns:p14="http://schemas.microsoft.com/office/powerpoint/2010/main" val="1856782866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to Care for Others</a:t>
            </a:r>
          </a:p>
        </p:txBody>
      </p:sp>
    </p:spTree>
    <p:extLst>
      <p:ext uri="{BB962C8B-B14F-4D97-AF65-F5344CB8AC3E}">
        <p14:creationId xmlns:p14="http://schemas.microsoft.com/office/powerpoint/2010/main" val="3238256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Messiah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</a:t>
            </a:r>
          </a:p>
          <a:p>
            <a:r>
              <a:rPr lang="en-US" dirty="0"/>
              <a:t>His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Identity</a:t>
            </a:r>
          </a:p>
          <a:p>
            <a:r>
              <a:rPr lang="en-US" dirty="0"/>
              <a:t>His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Ministry</a:t>
            </a:r>
          </a:p>
          <a:p>
            <a:pPr lvl="1"/>
            <a:r>
              <a:rPr lang="en-US" dirty="0"/>
              <a:t>Teaching God’s Truth</a:t>
            </a:r>
          </a:p>
          <a:p>
            <a:pPr lvl="1"/>
            <a:r>
              <a:rPr lang="en-US" dirty="0"/>
              <a:t>Teaching God’s Love</a:t>
            </a:r>
          </a:p>
        </p:txBody>
      </p:sp>
    </p:spTree>
    <p:extLst>
      <p:ext uri="{BB962C8B-B14F-4D97-AF65-F5344CB8AC3E}">
        <p14:creationId xmlns:p14="http://schemas.microsoft.com/office/powerpoint/2010/main" val="4187727633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Love grants work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ExtraBold" panose="02000503060000020004" pitchFamily="2" charset="0"/>
              </a:rPr>
              <a:t>dignity</a:t>
            </a:r>
            <a:r>
              <a:rPr lang="en-US" sz="4000" dirty="0">
                <a:latin typeface="Merriweather Sans light" panose="02000503060000020004" pitchFamily="2" charset="0"/>
              </a:rPr>
              <a:t> and </a:t>
            </a:r>
            <a:r>
              <a:rPr lang="en-US" sz="4000" dirty="0">
                <a:latin typeface="Merriweather Sans ExtraBold" panose="02000503060000020004" pitchFamily="2" charset="0"/>
              </a:rPr>
              <a:t>purpose</a:t>
            </a:r>
            <a:r>
              <a:rPr lang="en-US" sz="4000" dirty="0">
                <a:latin typeface="Merriweather Sans light" panose="02000503060000020004" pitchFamily="2" charset="0"/>
              </a:rPr>
              <a:t>,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even when the work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seems humble and trivial.</a:t>
            </a:r>
          </a:p>
        </p:txBody>
      </p:sp>
    </p:spTree>
    <p:extLst>
      <p:ext uri="{BB962C8B-B14F-4D97-AF65-F5344CB8AC3E}">
        <p14:creationId xmlns:p14="http://schemas.microsoft.com/office/powerpoint/2010/main" val="2991072303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Caring for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Care for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Emotional</a:t>
            </a:r>
            <a:r>
              <a:rPr lang="en-US" sz="4800" dirty="0"/>
              <a:t> Needs</a:t>
            </a:r>
          </a:p>
        </p:txBody>
      </p:sp>
    </p:spTree>
    <p:extLst>
      <p:ext uri="{BB962C8B-B14F-4D97-AF65-F5344CB8AC3E}">
        <p14:creationId xmlns:p14="http://schemas.microsoft.com/office/powerpoint/2010/main" val="778173801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Recognize the blessings God gave us.</a:t>
            </a:r>
          </a:p>
          <a:p>
            <a:r>
              <a:rPr lang="en-US" dirty="0"/>
              <a:t>Recognize the image of God in others.</a:t>
            </a:r>
          </a:p>
          <a:p>
            <a:r>
              <a:rPr lang="en-US" dirty="0"/>
              <a:t>Listen to people and understand their needs.</a:t>
            </a:r>
          </a:p>
        </p:txBody>
      </p:sp>
    </p:spTree>
    <p:extLst>
      <p:ext uri="{BB962C8B-B14F-4D97-AF65-F5344CB8AC3E}">
        <p14:creationId xmlns:p14="http://schemas.microsoft.com/office/powerpoint/2010/main" val="2906998829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Caring for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Care for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</a:t>
            </a:r>
            <a:r>
              <a:rPr lang="en-US" sz="4800" dirty="0"/>
              <a:t> Needs</a:t>
            </a:r>
          </a:p>
        </p:txBody>
      </p:sp>
    </p:spTree>
    <p:extLst>
      <p:ext uri="{BB962C8B-B14F-4D97-AF65-F5344CB8AC3E}">
        <p14:creationId xmlns:p14="http://schemas.microsoft.com/office/powerpoint/2010/main" val="2874542043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Merriweather Sans light" panose="02000503060000020004" pitchFamily="2" charset="0"/>
              </a:rPr>
              <a:t>SERVICE</a:t>
            </a:r>
            <a:br>
              <a:rPr lang="en-US" sz="6000" dirty="0">
                <a:latin typeface="Merriweather Sans light" panose="02000503060000020004" pitchFamily="2" charset="0"/>
              </a:rPr>
            </a:br>
            <a:r>
              <a:rPr lang="en-US" sz="8000" dirty="0">
                <a:latin typeface="Merriweather Sans ExtraBold" panose="02000503060000020004" pitchFamily="2" charset="0"/>
              </a:rPr>
              <a:t>IDEAS</a:t>
            </a:r>
            <a:endParaRPr lang="en-US" sz="6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89966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Caring for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Care for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Spiritual</a:t>
            </a:r>
            <a:r>
              <a:rPr lang="en-US" sz="4800" dirty="0"/>
              <a:t> Needs</a:t>
            </a:r>
          </a:p>
        </p:txBody>
      </p:sp>
    </p:spTree>
    <p:extLst>
      <p:ext uri="{BB962C8B-B14F-4D97-AF65-F5344CB8AC3E}">
        <p14:creationId xmlns:p14="http://schemas.microsoft.com/office/powerpoint/2010/main" val="1706095668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198613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CIVIL DUTY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23</a:t>
            </a:r>
          </a:p>
        </p:txBody>
      </p:sp>
    </p:spTree>
    <p:extLst>
      <p:ext uri="{BB962C8B-B14F-4D97-AF65-F5344CB8AC3E}">
        <p14:creationId xmlns:p14="http://schemas.microsoft.com/office/powerpoint/2010/main" val="2526537255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THE THEOCRACY OF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9600" dirty="0">
                <a:latin typeface="Merriweather Sans ExtraBold" panose="02000503060000020004" pitchFamily="2" charset="0"/>
              </a:rPr>
              <a:t>ISRAEL</a:t>
            </a:r>
            <a:endParaRPr lang="en-US" sz="4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83790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Theocracy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rule by God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178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Messiah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</a:t>
            </a:r>
          </a:p>
          <a:p>
            <a:r>
              <a:rPr lang="en-US" dirty="0"/>
              <a:t>His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Identity</a:t>
            </a:r>
          </a:p>
          <a:p>
            <a:r>
              <a:rPr lang="en-US" dirty="0"/>
              <a:t>His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Ministry</a:t>
            </a:r>
          </a:p>
          <a:p>
            <a:r>
              <a:rPr lang="en-US" dirty="0"/>
              <a:t>His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Sacrifice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26745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Theocracy of Israel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It Maintained Some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Justice</a:t>
            </a:r>
          </a:p>
        </p:txBody>
      </p:sp>
    </p:spTree>
    <p:extLst>
      <p:ext uri="{BB962C8B-B14F-4D97-AF65-F5344CB8AC3E}">
        <p14:creationId xmlns:p14="http://schemas.microsoft.com/office/powerpoint/2010/main" val="2286563454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Theocracy of Israel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It Regulated the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Army</a:t>
            </a:r>
          </a:p>
        </p:txBody>
      </p:sp>
    </p:spTree>
    <p:extLst>
      <p:ext uri="{BB962C8B-B14F-4D97-AF65-F5344CB8AC3E}">
        <p14:creationId xmlns:p14="http://schemas.microsoft.com/office/powerpoint/2010/main" val="1058882567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Theocracy of Israel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It Regulated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93272028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Theocracy of Israel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It Helped the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Needy</a:t>
            </a:r>
          </a:p>
        </p:txBody>
      </p:sp>
    </p:spTree>
    <p:extLst>
      <p:ext uri="{BB962C8B-B14F-4D97-AF65-F5344CB8AC3E}">
        <p14:creationId xmlns:p14="http://schemas.microsoft.com/office/powerpoint/2010/main" val="1641163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 gave Israelites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52550"/>
            <a:ext cx="7429500" cy="3581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Equal legal standing, whether rich or poor</a:t>
            </a:r>
          </a:p>
          <a:p>
            <a:pPr>
              <a:lnSpc>
                <a:spcPct val="120000"/>
              </a:lnSpc>
            </a:pPr>
            <a:r>
              <a:rPr lang="en-US" dirty="0"/>
              <a:t>A limit on debts</a:t>
            </a:r>
          </a:p>
          <a:p>
            <a:pPr>
              <a:lnSpc>
                <a:spcPct val="120000"/>
              </a:lnSpc>
            </a:pPr>
            <a:r>
              <a:rPr lang="en-US" dirty="0"/>
              <a:t>A reset of all debts every seven years</a:t>
            </a:r>
          </a:p>
          <a:p>
            <a:pPr>
              <a:lnSpc>
                <a:spcPct val="120000"/>
              </a:lnSpc>
            </a:pPr>
            <a:r>
              <a:rPr lang="en-US" dirty="0"/>
              <a:t>Opportunities to work, even for those not tied to a household</a:t>
            </a:r>
          </a:p>
        </p:txBody>
      </p:sp>
    </p:spTree>
    <p:extLst>
      <p:ext uri="{BB962C8B-B14F-4D97-AF65-F5344CB8AC3E}">
        <p14:creationId xmlns:p14="http://schemas.microsoft.com/office/powerpoint/2010/main" val="4238357967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THE AGE OF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8800" dirty="0">
                <a:latin typeface="Merriweather Sans ExtraBold" panose="02000503060000020004" pitchFamily="2" charset="0"/>
              </a:rPr>
              <a:t>GRACE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27103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Christ alone will establish a perfect kingdom.</a:t>
            </a:r>
          </a:p>
        </p:txBody>
      </p:sp>
    </p:spTree>
    <p:extLst>
      <p:ext uri="{BB962C8B-B14F-4D97-AF65-F5344CB8AC3E}">
        <p14:creationId xmlns:p14="http://schemas.microsoft.com/office/powerpoint/2010/main" val="1091508942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Civil Context of</a:t>
            </a:r>
            <a:br>
              <a:rPr lang="en-US" sz="4400" dirty="0"/>
            </a:br>
            <a:r>
              <a:rPr lang="en-US" sz="4400" dirty="0"/>
              <a:t>the Early Church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885950"/>
            <a:ext cx="66294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They Were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Diverse</a:t>
            </a:r>
          </a:p>
        </p:txBody>
      </p:sp>
    </p:spTree>
    <p:extLst>
      <p:ext uri="{BB962C8B-B14F-4D97-AF65-F5344CB8AC3E}">
        <p14:creationId xmlns:p14="http://schemas.microsoft.com/office/powerpoint/2010/main" val="1322105597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Civil Context of</a:t>
            </a:r>
            <a:br>
              <a:rPr lang="en-US" sz="4400" dirty="0"/>
            </a:br>
            <a:r>
              <a:rPr lang="en-US" sz="4400" dirty="0"/>
              <a:t>the Early Church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885950"/>
            <a:ext cx="66294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They Were a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Minority</a:t>
            </a:r>
          </a:p>
        </p:txBody>
      </p:sp>
    </p:spTree>
    <p:extLst>
      <p:ext uri="{BB962C8B-B14F-4D97-AF65-F5344CB8AC3E}">
        <p14:creationId xmlns:p14="http://schemas.microsoft.com/office/powerpoint/2010/main" val="850907389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Civil Context of</a:t>
            </a:r>
            <a:br>
              <a:rPr lang="en-US" sz="4400" dirty="0"/>
            </a:br>
            <a:r>
              <a:rPr lang="en-US" sz="4400" dirty="0"/>
              <a:t>the Early Church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885950"/>
            <a:ext cx="66294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They Were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Persecuted</a:t>
            </a:r>
          </a:p>
        </p:txBody>
      </p:sp>
    </p:spTree>
    <p:extLst>
      <p:ext uri="{BB962C8B-B14F-4D97-AF65-F5344CB8AC3E}">
        <p14:creationId xmlns:p14="http://schemas.microsoft.com/office/powerpoint/2010/main" val="223559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5400" dirty="0"/>
              <a:t>A </a:t>
            </a:r>
            <a:r>
              <a:rPr lang="en-US" sz="5400" dirty="0">
                <a:latin typeface="Merriweather Sans Bold" panose="02000503060000020004" pitchFamily="2" charset="0"/>
              </a:rPr>
              <a:t>relationship</a:t>
            </a:r>
            <a:r>
              <a:rPr lang="en-US" sz="5400" dirty="0"/>
              <a:t> is</a:t>
            </a:r>
            <a:br>
              <a:rPr lang="en-US" sz="5400" dirty="0"/>
            </a:b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connection between one person and another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16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Merriweather Sans light" panose="02000503060000020004" pitchFamily="2" charset="0"/>
              </a:rPr>
              <a:t>THE GOSPEL</a:t>
            </a:r>
            <a:br>
              <a:rPr lang="en-US" sz="5400" dirty="0"/>
            </a:br>
            <a:r>
              <a:rPr lang="en-US" sz="8000" dirty="0">
                <a:latin typeface="Merriweather Sans ExtraBold" panose="02000503060000020004" pitchFamily="2" charset="0"/>
              </a:rPr>
              <a:t>OF CHRIST</a:t>
            </a:r>
            <a:endParaRPr lang="en-US" sz="5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29484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Merriweather Sans light" panose="02000503060000020004" pitchFamily="2" charset="0"/>
              </a:rPr>
              <a:t>Despite the challenges facing the early church, God used those believers to spread His gospel across the world.</a:t>
            </a:r>
          </a:p>
        </p:txBody>
      </p:sp>
    </p:spTree>
    <p:extLst>
      <p:ext uri="{BB962C8B-B14F-4D97-AF65-F5344CB8AC3E}">
        <p14:creationId xmlns:p14="http://schemas.microsoft.com/office/powerpoint/2010/main" val="3879328697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TEACHINGS ON</a:t>
            </a:r>
            <a:br>
              <a:rPr lang="en-US" sz="5400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CIVIL DUTY</a:t>
            </a:r>
            <a:endParaRPr lang="en-US" sz="5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10205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Taxation </a:t>
            </a:r>
            <a:r>
              <a:rPr lang="en-US" sz="6000" dirty="0">
                <a:latin typeface="Merriweather Sans light" panose="02000503060000020004" pitchFamily="2" charset="0"/>
              </a:rPr>
              <a:t>(Matt. 22)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dirty="0"/>
              <a:t>We give to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Caesar</a:t>
            </a:r>
            <a:r>
              <a:rPr lang="en-US" sz="4400" dirty="0"/>
              <a:t> what belongs to Caesar.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/>
              <a:t>We give to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God</a:t>
            </a:r>
            <a:r>
              <a:rPr lang="en-US" sz="4400" dirty="0"/>
              <a:t> what belongs to God.</a:t>
            </a:r>
          </a:p>
        </p:txBody>
      </p:sp>
    </p:spTree>
    <p:extLst>
      <p:ext uri="{BB962C8B-B14F-4D97-AF65-F5344CB8AC3E}">
        <p14:creationId xmlns:p14="http://schemas.microsoft.com/office/powerpoint/2010/main" val="1168947566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Conscription / Military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Merriweather Sans Bold" panose="02000503060000020004" pitchFamily="2" charset="0"/>
              </a:rPr>
              <a:t>Matthew 8:5–13</a:t>
            </a:r>
          </a:p>
          <a:p>
            <a:pPr marL="0" indent="0">
              <a:buNone/>
            </a:pPr>
            <a:r>
              <a:rPr lang="en-US" sz="4000" dirty="0"/>
              <a:t>Jesus commended the faith of a centurion.</a:t>
            </a:r>
          </a:p>
        </p:txBody>
      </p:sp>
    </p:spTree>
    <p:extLst>
      <p:ext uri="{BB962C8B-B14F-4D97-AF65-F5344CB8AC3E}">
        <p14:creationId xmlns:p14="http://schemas.microsoft.com/office/powerpoint/2010/main" val="3720865634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Conscription / Military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Merriweather Sans Bold" panose="02000503060000020004" pitchFamily="2" charset="0"/>
              </a:rPr>
              <a:t>Luke 3:14</a:t>
            </a:r>
          </a:p>
          <a:p>
            <a:pPr marL="0" indent="0">
              <a:buNone/>
            </a:pPr>
            <a:r>
              <a:rPr lang="en-US" sz="4000" dirty="0"/>
              <a:t>John warned soldiers not to use their position to harm or to extort.</a:t>
            </a:r>
          </a:p>
        </p:txBody>
      </p:sp>
    </p:spTree>
    <p:extLst>
      <p:ext uri="{BB962C8B-B14F-4D97-AF65-F5344CB8AC3E}">
        <p14:creationId xmlns:p14="http://schemas.microsoft.com/office/powerpoint/2010/main" val="4213173055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Conscription / Military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Merriweather Sans Bold" panose="02000503060000020004" pitchFamily="2" charset="0"/>
              </a:rPr>
              <a:t>Matthew 5:38–42</a:t>
            </a:r>
          </a:p>
          <a:p>
            <a:pPr marL="0" indent="0">
              <a:buNone/>
            </a:pPr>
            <a:r>
              <a:rPr lang="en-US" sz="4000" dirty="0"/>
              <a:t>If pressed into service, we can redeem the situation by showing others the love of God.</a:t>
            </a:r>
          </a:p>
        </p:txBody>
      </p:sp>
    </p:spTree>
    <p:extLst>
      <p:ext uri="{BB962C8B-B14F-4D97-AF65-F5344CB8AC3E}">
        <p14:creationId xmlns:p14="http://schemas.microsoft.com/office/powerpoint/2010/main" val="2949055213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Merriweather Sans Bold" panose="02000503060000020004" pitchFamily="2" charset="0"/>
              </a:rPr>
              <a:t>1 Timothy 2:1–3</a:t>
            </a:r>
          </a:p>
          <a:p>
            <a:pPr marL="0" indent="0">
              <a:buNone/>
            </a:pPr>
            <a:r>
              <a:rPr lang="en-US" sz="4000" dirty="0"/>
              <a:t>We should pray and give thanks for all people, including kings and other civil authorities.</a:t>
            </a:r>
          </a:p>
        </p:txBody>
      </p:sp>
    </p:spTree>
    <p:extLst>
      <p:ext uri="{BB962C8B-B14F-4D97-AF65-F5344CB8AC3E}">
        <p14:creationId xmlns:p14="http://schemas.microsoft.com/office/powerpoint/2010/main" val="83635930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Remember—we are </a:t>
            </a:r>
            <a:r>
              <a:rPr lang="en-US" sz="4000" dirty="0">
                <a:latin typeface="Merriweather Sans ExtraBold" panose="02000503060000020004" pitchFamily="2" charset="0"/>
              </a:rPr>
              <a:t>pilgrims</a:t>
            </a:r>
            <a:r>
              <a:rPr lang="en-US" sz="4000" dirty="0">
                <a:latin typeface="Merriweather Sans light" panose="02000503060000020004" pitchFamily="2" charset="0"/>
              </a:rPr>
              <a:t>.</a:t>
            </a:r>
            <a:br>
              <a:rPr lang="en-US" sz="4000" dirty="0">
                <a:latin typeface="Merriweather Sans light" panose="02000503060000020004" pitchFamily="2" charset="0"/>
              </a:rPr>
            </a:b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No government can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offer us ultimate security,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and some people will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always oppose us.</a:t>
            </a:r>
          </a:p>
        </p:txBody>
      </p:sp>
    </p:spTree>
    <p:extLst>
      <p:ext uri="{BB962C8B-B14F-4D97-AF65-F5344CB8AC3E}">
        <p14:creationId xmlns:p14="http://schemas.microsoft.com/office/powerpoint/2010/main" val="1920554505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661408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>
                <a:latin typeface="Merriweather Sans light" panose="02000503060000020004" pitchFamily="2" charset="0"/>
              </a:rPr>
              <a:t>GENDER AND</a:t>
            </a:r>
            <a:br>
              <a:rPr lang="en-US" sz="8000" dirty="0"/>
            </a:br>
            <a:r>
              <a:rPr lang="en-US" sz="8000" dirty="0"/>
              <a:t>THE GOSPEL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24</a:t>
            </a:r>
          </a:p>
        </p:txBody>
      </p:sp>
    </p:spTree>
    <p:extLst>
      <p:ext uri="{BB962C8B-B14F-4D97-AF65-F5344CB8AC3E}">
        <p14:creationId xmlns:p14="http://schemas.microsoft.com/office/powerpoint/2010/main" val="3316216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1800"/>
              </a:spcBef>
            </a:pPr>
            <a:r>
              <a:rPr lang="en-US" sz="4400" dirty="0">
                <a:latin typeface="Merriweather Sans light" panose="02000503060000020004" pitchFamily="2" charset="0"/>
              </a:rPr>
              <a:t>We are lost and powerless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in our sin.</a:t>
            </a:r>
            <a:br>
              <a:rPr lang="en-US" sz="4400" dirty="0">
                <a:latin typeface="Merriweather Sans light" panose="02000503060000020004" pitchFamily="2" charset="0"/>
              </a:rPr>
            </a:b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We deserve death, judgment, and separation from God.</a:t>
            </a:r>
          </a:p>
        </p:txBody>
      </p:sp>
    </p:spTree>
    <p:extLst>
      <p:ext uri="{BB962C8B-B14F-4D97-AF65-F5344CB8AC3E}">
        <p14:creationId xmlns:p14="http://schemas.microsoft.com/office/powerpoint/2010/main" val="3985907870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For the purposes of this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study, </a:t>
            </a:r>
            <a:r>
              <a:rPr lang="en-US" dirty="0">
                <a:latin typeface="Merriweather Sans ExtraBold" panose="02000503060000020004" pitchFamily="2" charset="0"/>
              </a:rPr>
              <a:t>courtship</a:t>
            </a:r>
            <a:r>
              <a:rPr lang="en-US" dirty="0">
                <a:latin typeface="Merriweather Sans light" panose="02000503060000020004" pitchFamily="2" charset="0"/>
              </a:rPr>
              <a:t> is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the relationship leading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up to marriage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764684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GENDER IN THE</a:t>
            </a:r>
            <a:br>
              <a:rPr lang="en-US" sz="5400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BEGINNING</a:t>
            </a:r>
            <a:endParaRPr lang="en-US" sz="5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47415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Merriweather Sans light" panose="02000503060000020004" pitchFamily="2" charset="0"/>
              </a:rPr>
              <a:t>THE CREATION OF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MAN</a:t>
            </a:r>
            <a:r>
              <a:rPr lang="en-US" dirty="0">
                <a:latin typeface="Merriweather Sans light" panose="02000503060000020004" pitchFamily="2" charset="0"/>
              </a:rPr>
              <a:t> AND </a:t>
            </a:r>
            <a:r>
              <a:rPr lang="en-US" sz="6600" dirty="0">
                <a:latin typeface="Merriweather Sans ExtraBold" panose="02000503060000020004" pitchFamily="2" charset="0"/>
              </a:rPr>
              <a:t>WOMAN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45680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Both man and woman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bore God’s image,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and together they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reflected Him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even better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87438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Merriweather Sans light" panose="02000503060000020004" pitchFamily="2" charset="0"/>
              </a:rPr>
              <a:t>DEFINING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SEX</a:t>
            </a:r>
            <a:r>
              <a:rPr lang="en-US" dirty="0">
                <a:latin typeface="Merriweather Sans light" panose="02000503060000020004" pitchFamily="2" charset="0"/>
              </a:rPr>
              <a:t> AND </a:t>
            </a:r>
            <a:r>
              <a:rPr lang="en-US" sz="6600" dirty="0">
                <a:latin typeface="Merriweather Sans ExtraBold" panose="02000503060000020004" pitchFamily="2" charset="0"/>
              </a:rPr>
              <a:t>GENDER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42684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ExtraBold" panose="02000503060000020004" pitchFamily="2" charset="0"/>
              </a:rPr>
              <a:t>Sex</a:t>
            </a:r>
            <a:r>
              <a:rPr lang="en-US" dirty="0">
                <a:latin typeface="Merriweather Sans light" panose="02000503060000020004" pitchFamily="2" charset="0"/>
              </a:rPr>
              <a:t>, as a designation, is the division of people into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male or female </a:t>
            </a:r>
            <a:r>
              <a:rPr lang="en-US" dirty="0">
                <a:latin typeface="Merriweather Sans light" panose="02000503060000020004" pitchFamily="2" charset="0"/>
              </a:rPr>
              <a:t>categories.</a:t>
            </a:r>
          </a:p>
        </p:txBody>
      </p:sp>
    </p:spTree>
    <p:extLst>
      <p:ext uri="{BB962C8B-B14F-4D97-AF65-F5344CB8AC3E}">
        <p14:creationId xmlns:p14="http://schemas.microsoft.com/office/powerpoint/2010/main" val="872162181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As a species, humans are </a:t>
            </a:r>
            <a:r>
              <a:rPr lang="en-US" dirty="0">
                <a:latin typeface="Merriweather Sans ExtraBold" panose="02000503060000020004" pitchFamily="2" charset="0"/>
              </a:rPr>
              <a:t>sexually dimorphic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477913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Some people are </a:t>
            </a:r>
            <a:r>
              <a:rPr lang="en-US" dirty="0">
                <a:latin typeface="Merriweather Sans ExtraBold" panose="02000503060000020004" pitchFamily="2" charset="0"/>
              </a:rPr>
              <a:t>intersex</a:t>
            </a:r>
            <a:r>
              <a:rPr lang="en-US" dirty="0">
                <a:latin typeface="Merriweather Sans light" panose="02000503060000020004" pitchFamily="2" charset="0"/>
              </a:rPr>
              <a:t>, meaning their anatomy doesn’t exactly match either male or female norms.</a:t>
            </a:r>
          </a:p>
        </p:txBody>
      </p:sp>
    </p:spTree>
    <p:extLst>
      <p:ext uri="{BB962C8B-B14F-4D97-AF65-F5344CB8AC3E}">
        <p14:creationId xmlns:p14="http://schemas.microsoft.com/office/powerpoint/2010/main" val="589344968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ExtraBold" panose="02000503060000020004" pitchFamily="2" charset="0"/>
              </a:rPr>
              <a:t>Gender</a:t>
            </a:r>
            <a:r>
              <a:rPr lang="en-US" dirty="0">
                <a:latin typeface="Merriweather Sans light" panose="02000503060000020004" pitchFamily="2" charset="0"/>
              </a:rPr>
              <a:t> is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cultural expression of our sex designation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462990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ExtraBold" panose="02000503060000020004" pitchFamily="2" charset="0"/>
              </a:rPr>
              <a:t>SEX</a:t>
            </a:r>
            <a:r>
              <a:rPr lang="en-US" dirty="0">
                <a:latin typeface="Merriweather Sans ExtraBold" panose="02000503060000020004" pitchFamily="2" charset="0"/>
              </a:rPr>
              <a:t> </a:t>
            </a:r>
            <a:r>
              <a:rPr lang="en-US" dirty="0">
                <a:latin typeface="Merriweather Sans light" panose="02000503060000020004" pitchFamily="2" charset="0"/>
              </a:rPr>
              <a:t>VS.</a:t>
            </a:r>
            <a:r>
              <a:rPr lang="en-US" dirty="0">
                <a:latin typeface="Merriweather Sans ExtraBold" panose="02000503060000020004" pitchFamily="2" charset="0"/>
              </a:rPr>
              <a:t> </a:t>
            </a:r>
            <a:r>
              <a:rPr lang="en-US" sz="6600" dirty="0">
                <a:latin typeface="Merriweather Sans ExtraBold" panose="02000503060000020004" pitchFamily="2" charset="0"/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1939482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>
                <a:latin typeface="Merriweather Sans light" panose="02000503060000020004" pitchFamily="2" charset="0"/>
              </a:rPr>
              <a:t>But Jesus died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to pay for our sin,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and He rose to show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His power over death.</a:t>
            </a:r>
          </a:p>
        </p:txBody>
      </p:sp>
    </p:spTree>
    <p:extLst>
      <p:ext uri="{BB962C8B-B14F-4D97-AF65-F5344CB8AC3E}">
        <p14:creationId xmlns:p14="http://schemas.microsoft.com/office/powerpoint/2010/main" val="3506085749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4400" dirty="0">
                <a:latin typeface="Merriweather Sans light" panose="02000503060000020004" pitchFamily="2" charset="0"/>
              </a:rPr>
              <a:t>PERFECT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FELLOWSHIP</a:t>
            </a:r>
            <a:endParaRPr lang="en-US" sz="4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62748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Gender differences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ExtraBold" panose="02000503060000020004" pitchFamily="2" charset="0"/>
              </a:rPr>
              <a:t>spark</a:t>
            </a:r>
            <a:r>
              <a:rPr lang="en-US" sz="4400" dirty="0">
                <a:latin typeface="Merriweather Sans light" panose="02000503060000020004" pitchFamily="2" charset="0"/>
              </a:rPr>
              <a:t> and </a:t>
            </a:r>
            <a:r>
              <a:rPr lang="en-US" sz="4400" dirty="0">
                <a:latin typeface="Merriweather Sans ExtraBold" panose="02000503060000020004" pitchFamily="2" charset="0"/>
              </a:rPr>
              <a:t>focus</a:t>
            </a:r>
            <a:r>
              <a:rPr lang="en-US" sz="4400" dirty="0">
                <a:latin typeface="Merriweather Sans light" panose="02000503060000020004" pitchFamily="2" charset="0"/>
              </a:rPr>
              <a:t> our desire.</a:t>
            </a:r>
            <a:br>
              <a:rPr lang="en-US" sz="4400" dirty="0">
                <a:latin typeface="Merriweather Sans light" panose="02000503060000020004" pitchFamily="2" charset="0"/>
              </a:rPr>
            </a:b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Our spouse’s gender helps us understand what God called “good” in the garden.</a:t>
            </a:r>
          </a:p>
        </p:txBody>
      </p:sp>
    </p:spTree>
    <p:extLst>
      <p:ext uri="{BB962C8B-B14F-4D97-AF65-F5344CB8AC3E}">
        <p14:creationId xmlns:p14="http://schemas.microsoft.com/office/powerpoint/2010/main" val="2122865848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GENDER</a:t>
            </a:r>
            <a:br>
              <a:rPr lang="en-US" sz="5400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CORRUPTED</a:t>
            </a:r>
            <a:br>
              <a:rPr lang="en-US" sz="5400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BY THE FALL</a:t>
            </a:r>
            <a:endParaRPr lang="en-US" sz="5400" dirty="0">
              <a:latin typeface="Merriweather Sans ligh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63530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Because of sin, we 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Hard Labor</a:t>
            </a:r>
          </a:p>
          <a:p>
            <a:pPr marL="0" indent="0">
              <a:buNone/>
            </a:pPr>
            <a:r>
              <a:rPr lang="en-US" sz="4000" dirty="0"/>
              <a:t>Men would toil through difficult and often fruitless work, just to survive (3:17–18).</a:t>
            </a:r>
          </a:p>
        </p:txBody>
      </p:sp>
    </p:spTree>
    <p:extLst>
      <p:ext uri="{BB962C8B-B14F-4D97-AF65-F5344CB8AC3E}">
        <p14:creationId xmlns:p14="http://schemas.microsoft.com/office/powerpoint/2010/main" val="476134999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Because of sin, we 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Suffering</a:t>
            </a:r>
          </a:p>
          <a:p>
            <a:pPr marL="0" indent="0">
              <a:buNone/>
            </a:pPr>
            <a:r>
              <a:rPr lang="en-US" sz="4000" dirty="0"/>
              <a:t>Women would endure difficult childbirth (3:16).</a:t>
            </a:r>
          </a:p>
        </p:txBody>
      </p:sp>
    </p:spTree>
    <p:extLst>
      <p:ext uri="{BB962C8B-B14F-4D97-AF65-F5344CB8AC3E}">
        <p14:creationId xmlns:p14="http://schemas.microsoft.com/office/powerpoint/2010/main" val="1640235251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Because of sin, we 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Conflict</a:t>
            </a:r>
          </a:p>
          <a:p>
            <a:pPr marL="0" indent="0">
              <a:buNone/>
            </a:pPr>
            <a:r>
              <a:rPr lang="en-US" sz="4000" dirty="0"/>
              <a:t>Men and women would try to dominate each other (3:16).</a:t>
            </a:r>
          </a:p>
        </p:txBody>
      </p:sp>
    </p:spTree>
    <p:extLst>
      <p:ext uri="{BB962C8B-B14F-4D97-AF65-F5344CB8AC3E}">
        <p14:creationId xmlns:p14="http://schemas.microsoft.com/office/powerpoint/2010/main" val="1133818030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Because of sin, we face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Death</a:t>
            </a:r>
          </a:p>
          <a:p>
            <a:pPr marL="0" indent="0">
              <a:buNone/>
            </a:pPr>
            <a:r>
              <a:rPr lang="en-US" sz="4000" dirty="0"/>
              <a:t>This fate would curse their lives until they returned to dust (3:19).</a:t>
            </a:r>
          </a:p>
        </p:txBody>
      </p:sp>
    </p:spTree>
    <p:extLst>
      <p:ext uri="{BB962C8B-B14F-4D97-AF65-F5344CB8AC3E}">
        <p14:creationId xmlns:p14="http://schemas.microsoft.com/office/powerpoint/2010/main" val="2170173218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The curse created a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gender gap</a:t>
            </a:r>
            <a:r>
              <a:rPr lang="en-US" dirty="0">
                <a:latin typeface="Merriweather Sans light" panose="02000503060000020004" pitchFamily="2" charset="0"/>
              </a:rPr>
              <a:t>—a cultural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chasm between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men and women.</a:t>
            </a:r>
          </a:p>
        </p:txBody>
      </p:sp>
    </p:spTree>
    <p:extLst>
      <p:ext uri="{BB962C8B-B14F-4D97-AF65-F5344CB8AC3E}">
        <p14:creationId xmlns:p14="http://schemas.microsoft.com/office/powerpoint/2010/main" val="2595318334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does</a:t>
            </a:r>
            <a:br>
              <a:rPr lang="en-US" dirty="0"/>
            </a:br>
            <a:r>
              <a:rPr lang="en-US" dirty="0"/>
              <a:t>the curse reach?</a:t>
            </a:r>
          </a:p>
        </p:txBody>
      </p:sp>
    </p:spTree>
    <p:extLst>
      <p:ext uri="{BB962C8B-B14F-4D97-AF65-F5344CB8AC3E}">
        <p14:creationId xmlns:p14="http://schemas.microsoft.com/office/powerpoint/2010/main" val="2601594919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latin typeface="Merriweather Sans ExtraBold" panose="02000503060000020004" pitchFamily="2" charset="0"/>
              </a:rPr>
              <a:t>GENDER</a:t>
            </a:r>
            <a:br>
              <a:rPr lang="en-US" sz="6600" dirty="0">
                <a:latin typeface="Merriweather Sans light" panose="02000503060000020004" pitchFamily="2" charset="0"/>
              </a:rPr>
            </a:br>
            <a:r>
              <a:rPr lang="en-US" sz="6000" dirty="0">
                <a:latin typeface="Merriweather Sans light" panose="02000503060000020004" pitchFamily="2" charset="0"/>
              </a:rPr>
              <a:t>IN LIGHT OF</a:t>
            </a:r>
            <a:br>
              <a:rPr lang="en-US" sz="6600" dirty="0">
                <a:latin typeface="Merriweather Sans light" panose="02000503060000020004" pitchFamily="2" charset="0"/>
              </a:rPr>
            </a:br>
            <a:r>
              <a:rPr lang="en-US" sz="9600" dirty="0">
                <a:latin typeface="Merriweather Sans ExtraBold" panose="02000503060000020004" pitchFamily="2" charset="0"/>
              </a:rPr>
              <a:t>THE GOSPEL</a:t>
            </a:r>
            <a:endParaRPr lang="en-US" sz="72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03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>
                <a:latin typeface="Merriweather Sans light" panose="02000503060000020004" pitchFamily="2" charset="0"/>
              </a:rPr>
              <a:t>If we trust Jesus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as our Lord and Savior, 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God will forgive our sin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and consider us as righteous as Christ.</a:t>
            </a:r>
          </a:p>
        </p:txBody>
      </p:sp>
    </p:spTree>
    <p:extLst>
      <p:ext uri="{BB962C8B-B14F-4D97-AF65-F5344CB8AC3E}">
        <p14:creationId xmlns:p14="http://schemas.microsoft.com/office/powerpoint/2010/main" val="4190148025"/>
      </p:ext>
    </p:extLst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Christ’s Ministry Across Barriers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75" y="1276350"/>
            <a:ext cx="7943850" cy="3657600"/>
          </a:xfrm>
        </p:spPr>
        <p:txBody>
          <a:bodyPr>
            <a:normAutofit/>
          </a:bodyPr>
          <a:lstStyle/>
          <a:p>
            <a:r>
              <a:rPr lang="en-US" dirty="0"/>
              <a:t>He pointed back to </a:t>
            </a:r>
            <a:r>
              <a:rPr lang="en-US" dirty="0">
                <a:latin typeface="Merriweather Sans ExtraBold" panose="02000503060000020004" pitchFamily="2" charset="0"/>
              </a:rPr>
              <a:t>God’s ideal </a:t>
            </a:r>
            <a:r>
              <a:rPr lang="en-US" dirty="0"/>
              <a:t>for marriage.</a:t>
            </a:r>
          </a:p>
          <a:p>
            <a:r>
              <a:rPr lang="en-US" dirty="0"/>
              <a:t>He taught that </a:t>
            </a:r>
            <a:r>
              <a:rPr lang="en-US" dirty="0">
                <a:latin typeface="Merriweather Sans ExtraBold" panose="02000503060000020004" pitchFamily="2" charset="0"/>
              </a:rPr>
              <a:t>unmarried people have a place</a:t>
            </a:r>
            <a:r>
              <a:rPr lang="en-US" dirty="0"/>
              <a:t> in God’s kingdom.</a:t>
            </a:r>
          </a:p>
          <a:p>
            <a:r>
              <a:rPr lang="en-US" dirty="0"/>
              <a:t>He reached </a:t>
            </a:r>
            <a:r>
              <a:rPr lang="en-US" dirty="0">
                <a:latin typeface="Merriweather Sans ExtraBold" panose="02000503060000020004" pitchFamily="2" charset="0"/>
              </a:rPr>
              <a:t>across cultural barriers </a:t>
            </a:r>
            <a:r>
              <a:rPr lang="en-US" dirty="0"/>
              <a:t>to teach and serve women.</a:t>
            </a:r>
          </a:p>
        </p:txBody>
      </p:sp>
    </p:spTree>
    <p:extLst>
      <p:ext uri="{BB962C8B-B14F-4D97-AF65-F5344CB8AC3E}">
        <p14:creationId xmlns:p14="http://schemas.microsoft.com/office/powerpoint/2010/main" val="2612504105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Perspective as Believers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Men and Women Are</a:t>
            </a:r>
            <a:br>
              <a:rPr lang="en-US" sz="4800" dirty="0"/>
            </a:b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420363439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Marriage as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 </a:t>
            </a:r>
            <a:r>
              <a:rPr lang="en-US" dirty="0">
                <a:latin typeface="Merriweather Sans ExtraBold" panose="02000503060000020004" pitchFamily="2" charset="0"/>
              </a:rPr>
              <a:t>cultural bridge</a:t>
            </a:r>
          </a:p>
        </p:txBody>
      </p:sp>
    </p:spTree>
    <p:extLst>
      <p:ext uri="{BB962C8B-B14F-4D97-AF65-F5344CB8AC3E}">
        <p14:creationId xmlns:p14="http://schemas.microsoft.com/office/powerpoint/2010/main" val="3048162650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Perspective as Believers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Men and Women Are</a:t>
            </a:r>
            <a:br>
              <a:rPr lang="en-US" sz="4800" dirty="0"/>
            </a:b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Unique</a:t>
            </a:r>
          </a:p>
        </p:txBody>
      </p:sp>
    </p:spTree>
    <p:extLst>
      <p:ext uri="{BB962C8B-B14F-4D97-AF65-F5344CB8AC3E}">
        <p14:creationId xmlns:p14="http://schemas.microsoft.com/office/powerpoint/2010/main" val="2923131161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Neither </a:t>
            </a:r>
            <a:r>
              <a:rPr lang="en-US" dirty="0">
                <a:latin typeface="Merriweather Sans ExtraBold" panose="02000503060000020004" pitchFamily="2" charset="0"/>
              </a:rPr>
              <a:t>virtue</a:t>
            </a:r>
            <a:r>
              <a:rPr lang="en-US" dirty="0">
                <a:latin typeface="Merriweather Sans light" panose="02000503060000020004" pitchFamily="2" charset="0"/>
              </a:rPr>
              <a:t> nor </a:t>
            </a:r>
            <a:r>
              <a:rPr lang="en-US" dirty="0">
                <a:latin typeface="Merriweather Sans ExtraBold" panose="02000503060000020004" pitchFamily="2" charset="0"/>
              </a:rPr>
              <a:t>vice</a:t>
            </a:r>
            <a:r>
              <a:rPr lang="en-US" dirty="0">
                <a:latin typeface="Merriweather Sans light" panose="02000503060000020004" pitchFamily="2" charset="0"/>
              </a:rPr>
              <a:t> is gender-specific.</a:t>
            </a:r>
          </a:p>
        </p:txBody>
      </p:sp>
    </p:spTree>
    <p:extLst>
      <p:ext uri="{BB962C8B-B14F-4D97-AF65-F5344CB8AC3E}">
        <p14:creationId xmlns:p14="http://schemas.microsoft.com/office/powerpoint/2010/main" val="1422561296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Enjoy and celebrate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your spouse for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who they really are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396154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Perspective as Believers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Men and Women Are</a:t>
            </a:r>
            <a:br>
              <a:rPr lang="en-US" sz="4800" dirty="0"/>
            </a:b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Unified in Christ</a:t>
            </a:r>
          </a:p>
        </p:txBody>
      </p:sp>
    </p:spTree>
    <p:extLst>
      <p:ext uri="{BB962C8B-B14F-4D97-AF65-F5344CB8AC3E}">
        <p14:creationId xmlns:p14="http://schemas.microsoft.com/office/powerpoint/2010/main" val="650567901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ExtraBold" panose="02000503060000020004" pitchFamily="2" charset="0"/>
              </a:rPr>
              <a:t>OUR REDEMPTION</a:t>
            </a:r>
            <a:br>
              <a:rPr lang="en-US" sz="36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FROM THE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8800" dirty="0">
                <a:latin typeface="Merriweather Sans ExtraBold" panose="02000503060000020004" pitchFamily="2" charset="0"/>
              </a:rPr>
              <a:t>CURSE</a:t>
            </a:r>
            <a:endParaRPr lang="en-US" sz="4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92832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Christ, we can have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428750"/>
            <a:ext cx="66294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Purpose</a:t>
            </a:r>
          </a:p>
          <a:p>
            <a:pPr marL="0" indent="0">
              <a:buNone/>
            </a:pPr>
            <a:r>
              <a:rPr lang="en-US" sz="4000" dirty="0"/>
              <a:t>Our labor on Earth is no longer futile</a:t>
            </a:r>
            <a:br>
              <a:rPr lang="en-US" sz="4000" dirty="0"/>
            </a:br>
            <a:r>
              <a:rPr lang="en-US" sz="4000" dirty="0"/>
              <a:t>(1 Cor. 15:58).</a:t>
            </a:r>
          </a:p>
        </p:txBody>
      </p:sp>
    </p:spTree>
    <p:extLst>
      <p:ext uri="{BB962C8B-B14F-4D97-AF65-F5344CB8AC3E}">
        <p14:creationId xmlns:p14="http://schemas.microsoft.com/office/powerpoint/2010/main" val="1660751869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Christ, we can have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428750"/>
            <a:ext cx="6629400" cy="350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Hope</a:t>
            </a:r>
          </a:p>
          <a:p>
            <a:pPr marL="0" indent="0">
              <a:buNone/>
            </a:pPr>
            <a:r>
              <a:rPr lang="en-US" sz="4000" dirty="0"/>
              <a:t>God sent us His Messiah through childbirth, and children are not born into a hopeless world</a:t>
            </a:r>
            <a:br>
              <a:rPr lang="en-US" sz="4000" dirty="0"/>
            </a:br>
            <a:r>
              <a:rPr lang="en-US" sz="4000" dirty="0"/>
              <a:t>(cf. 1 Tim. 2:13–15).</a:t>
            </a:r>
          </a:p>
        </p:txBody>
      </p:sp>
    </p:spTree>
    <p:extLst>
      <p:ext uri="{BB962C8B-B14F-4D97-AF65-F5344CB8AC3E}">
        <p14:creationId xmlns:p14="http://schemas.microsoft.com/office/powerpoint/2010/main" val="79154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>
                <a:latin typeface="Merriweather Sans light" panose="02000503060000020004" pitchFamily="2" charset="0"/>
              </a:rPr>
              <a:t>We don’t need to fear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the penalty for our sin.</a:t>
            </a:r>
          </a:p>
        </p:txBody>
      </p:sp>
    </p:spTree>
    <p:extLst>
      <p:ext uri="{BB962C8B-B14F-4D97-AF65-F5344CB8AC3E}">
        <p14:creationId xmlns:p14="http://schemas.microsoft.com/office/powerpoint/2010/main" val="1803218428"/>
      </p:ext>
    </p:extLst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Christ, we can have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428750"/>
            <a:ext cx="6629400" cy="3505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Unity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Men and women are one in Christ (John 17:21; Gal. 3:23–29). Gender may create barriers between people, but not between believers and God.</a:t>
            </a:r>
          </a:p>
        </p:txBody>
      </p:sp>
    </p:spTree>
    <p:extLst>
      <p:ext uri="{BB962C8B-B14F-4D97-AF65-F5344CB8AC3E}">
        <p14:creationId xmlns:p14="http://schemas.microsoft.com/office/powerpoint/2010/main" val="2819544256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Christ, we can have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428750"/>
            <a:ext cx="66294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New Life</a:t>
            </a:r>
          </a:p>
          <a:p>
            <a:pPr marL="0" indent="0">
              <a:buNone/>
            </a:pPr>
            <a:r>
              <a:rPr lang="en-US" sz="4000" dirty="0"/>
              <a:t>Death has lost its sting</a:t>
            </a:r>
            <a:br>
              <a:rPr lang="en-US" sz="4000" dirty="0"/>
            </a:br>
            <a:r>
              <a:rPr lang="en-US" sz="4000" dirty="0"/>
              <a:t>(1 Cor. 15:55). We can live forever with God.</a:t>
            </a:r>
          </a:p>
        </p:txBody>
      </p:sp>
    </p:spTree>
    <p:extLst>
      <p:ext uri="{BB962C8B-B14F-4D97-AF65-F5344CB8AC3E}">
        <p14:creationId xmlns:p14="http://schemas.microsoft.com/office/powerpoint/2010/main" val="2138293297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Our differences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Significant, helpful, and good</a:t>
            </a:r>
          </a:p>
          <a:p>
            <a:r>
              <a:rPr lang="en-US" dirty="0"/>
              <a:t>Not uniform across all men and women</a:t>
            </a:r>
          </a:p>
          <a:p>
            <a:r>
              <a:rPr lang="en-US" dirty="0"/>
              <a:t>Not crucial or vital to our spiritual identity</a:t>
            </a:r>
          </a:p>
        </p:txBody>
      </p:sp>
    </p:spTree>
    <p:extLst>
      <p:ext uri="{BB962C8B-B14F-4D97-AF65-F5344CB8AC3E}">
        <p14:creationId xmlns:p14="http://schemas.microsoft.com/office/powerpoint/2010/main" val="2018368418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41073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>
                <a:latin typeface="Merriweather Sans light" panose="02000503060000020004" pitchFamily="2" charset="0"/>
              </a:rPr>
              <a:t>BUILDING A</a:t>
            </a:r>
            <a:br>
              <a:rPr lang="en-US" sz="6000" dirty="0"/>
            </a:br>
            <a:r>
              <a:rPr lang="en-US" sz="6000" dirty="0"/>
              <a:t>GODLY MARRIAGE</a:t>
            </a:r>
            <a:br>
              <a:rPr lang="en-US" sz="6000" dirty="0"/>
            </a:br>
            <a:r>
              <a:rPr lang="en-US" sz="4800" b="0" dirty="0">
                <a:latin typeface="Merriweather Sans light" panose="02000503060000020004" pitchFamily="2" charset="0"/>
              </a:rPr>
              <a:t>PART 1</a:t>
            </a:r>
            <a:endParaRPr lang="en-US" sz="6000" b="0" dirty="0">
              <a:latin typeface="Merriweather Sans light" panose="0200050306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25</a:t>
            </a:r>
          </a:p>
        </p:txBody>
      </p:sp>
    </p:spTree>
    <p:extLst>
      <p:ext uri="{BB962C8B-B14F-4D97-AF65-F5344CB8AC3E}">
        <p14:creationId xmlns:p14="http://schemas.microsoft.com/office/powerpoint/2010/main" val="2769222232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latin typeface="Merriweather Sans ExtraBold" panose="02000503060000020004" pitchFamily="2" charset="0"/>
              </a:rPr>
              <a:t>CHRIST</a:t>
            </a:r>
            <a:br>
              <a:rPr lang="en-US" sz="3600" dirty="0">
                <a:latin typeface="Merriweather Sans light" panose="02000503060000020004" pitchFamily="2" charset="0"/>
              </a:rPr>
            </a:br>
            <a:r>
              <a:rPr lang="en-US" sz="3600" dirty="0">
                <a:latin typeface="Merriweather Sans light" panose="02000503060000020004" pitchFamily="2" charset="0"/>
              </a:rPr>
              <a:t>AND THE PHARISEES’</a:t>
            </a:r>
            <a:br>
              <a:rPr lang="en-US" sz="3600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QUESTION</a:t>
            </a:r>
            <a:endParaRPr lang="en-US" sz="36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38999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The Question (v.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Is it lawful for a man to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divorce</a:t>
            </a:r>
            <a:r>
              <a:rPr lang="en-US" sz="4800" dirty="0"/>
              <a:t> his wife for any reason?</a:t>
            </a:r>
          </a:p>
        </p:txBody>
      </p:sp>
    </p:spTree>
    <p:extLst>
      <p:ext uri="{BB962C8B-B14F-4D97-AF65-F5344CB8AC3E}">
        <p14:creationId xmlns:p14="http://schemas.microsoft.com/office/powerpoint/2010/main" val="3669738831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The Answer (vv. 4–6)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God made Adam and Eve male and female, two people who would become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one flesh</a:t>
            </a:r>
            <a:r>
              <a:rPr lang="en-US" sz="48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What God joins together should not be torn apart.</a:t>
            </a:r>
          </a:p>
        </p:txBody>
      </p:sp>
    </p:spTree>
    <p:extLst>
      <p:ext uri="{BB962C8B-B14F-4D97-AF65-F5344CB8AC3E}">
        <p14:creationId xmlns:p14="http://schemas.microsoft.com/office/powerpoint/2010/main" val="104013109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Justification (vv. 7–9)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28750"/>
            <a:ext cx="7696200" cy="3505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God allowed divorce because of the hardness of people’s hearts.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Anyone who breaks this bond and marries another—except in marriage broken by immorality—commits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adultery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88439"/>
      </p:ext>
    </p:extLst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Implications (vv. 10–12)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This teaching is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difficult</a:t>
            </a:r>
            <a:r>
              <a:rPr lang="en-US" sz="4000" dirty="0"/>
              <a:t>, but those who can receive it should do so.</a:t>
            </a:r>
          </a:p>
        </p:txBody>
      </p:sp>
    </p:spTree>
    <p:extLst>
      <p:ext uri="{BB962C8B-B14F-4D97-AF65-F5344CB8AC3E}">
        <p14:creationId xmlns:p14="http://schemas.microsoft.com/office/powerpoint/2010/main" val="1588538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>
                <a:latin typeface="Merriweather Sans light" panose="02000503060000020004" pitchFamily="2" charset="0"/>
              </a:rPr>
              <a:t>We can now be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holy and acceptable to God.</a:t>
            </a:r>
          </a:p>
        </p:txBody>
      </p:sp>
    </p:spTree>
    <p:extLst>
      <p:ext uri="{BB962C8B-B14F-4D97-AF65-F5344CB8AC3E}">
        <p14:creationId xmlns:p14="http://schemas.microsoft.com/office/powerpoint/2010/main" val="520173465"/>
      </p:ext>
    </p:extLst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DEFINING A</a:t>
            </a:r>
            <a:br>
              <a:rPr lang="en-US" sz="5400" dirty="0">
                <a:latin typeface="Merriweather Sans light" panose="02000503060000020004" pitchFamily="2" charset="0"/>
              </a:rPr>
            </a:br>
            <a:r>
              <a:rPr lang="en-US" sz="5400" dirty="0">
                <a:latin typeface="Merriweather Sans ExtraBold" panose="02000503060000020004" pitchFamily="2" charset="0"/>
              </a:rPr>
              <a:t>GODLY MARRIAGE</a:t>
            </a:r>
          </a:p>
        </p:txBody>
      </p:sp>
    </p:spTree>
    <p:extLst>
      <p:ext uri="{BB962C8B-B14F-4D97-AF65-F5344CB8AC3E}">
        <p14:creationId xmlns:p14="http://schemas.microsoft.com/office/powerpoint/2010/main" val="747436097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Purpose of Marriage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godly marriage exists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reflect the love and truth of God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Our marriages should show the grace, unity, and support that Christ offers to His church.</a:t>
            </a:r>
          </a:p>
        </p:txBody>
      </p:sp>
    </p:spTree>
    <p:extLst>
      <p:ext uri="{BB962C8B-B14F-4D97-AF65-F5344CB8AC3E}">
        <p14:creationId xmlns:p14="http://schemas.microsoft.com/office/powerpoint/2010/main" val="932943731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spouses, we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our needs to each other</a:t>
            </a:r>
          </a:p>
          <a:p>
            <a:r>
              <a:rPr lang="en-US" dirty="0"/>
              <a:t>Sacrifice for each other</a:t>
            </a:r>
          </a:p>
          <a:p>
            <a:r>
              <a:rPr lang="en-US" dirty="0"/>
              <a:t>Build up each other</a:t>
            </a:r>
          </a:p>
          <a:p>
            <a:r>
              <a:rPr lang="en-US" dirty="0"/>
              <a:t>Point each other back to God</a:t>
            </a:r>
          </a:p>
        </p:txBody>
      </p:sp>
    </p:spTree>
    <p:extLst>
      <p:ext uri="{BB962C8B-B14F-4D97-AF65-F5344CB8AC3E}">
        <p14:creationId xmlns:p14="http://schemas.microsoft.com/office/powerpoint/2010/main" val="2937031726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Form of Marriage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Ideally, marriage exists as an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exchange of vows between a man and a woman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99642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A </a:t>
            </a:r>
            <a:r>
              <a:rPr lang="en-US" dirty="0">
                <a:latin typeface="Merriweather Sans ExtraBold" panose="02000503060000020004" pitchFamily="2" charset="0"/>
              </a:rPr>
              <a:t>vow</a:t>
            </a:r>
            <a:r>
              <a:rPr lang="en-US" dirty="0">
                <a:latin typeface="Merriweather Sans light" panose="02000503060000020004" pitchFamily="2" charset="0"/>
              </a:rPr>
              <a:t> is 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unbreakable promise made by a person with an informed, free will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213662"/>
      </p:ext>
    </p:extLst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Governments and cultures may define marriage differently.</a:t>
            </a:r>
            <a:br>
              <a:rPr lang="en-US" sz="4400" dirty="0">
                <a:latin typeface="Merriweather Sans light" panose="02000503060000020004" pitchFamily="2" charset="0"/>
              </a:rPr>
            </a:b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 </a:t>
            </a:r>
            <a:r>
              <a:rPr lang="en-US" sz="4400" dirty="0">
                <a:latin typeface="Merriweather Sans ExtraBold" panose="02000503060000020004" pitchFamily="2" charset="0"/>
              </a:rPr>
              <a:t>civil marriage</a:t>
            </a:r>
            <a:r>
              <a:rPr lang="en-US" sz="4400" dirty="0">
                <a:latin typeface="Merriweather Sans light" panose="02000503060000020004" pitchFamily="2" charset="0"/>
              </a:rPr>
              <a:t> is an 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economic and sexual union endorsed by a community</a:t>
            </a:r>
            <a:r>
              <a:rPr lang="en-US" sz="4400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766351"/>
      </p:ext>
    </p:extLst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Form of Marriage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vow can lay the foundation for </a:t>
            </a:r>
            <a:r>
              <a:rPr lang="en-US" sz="4000" dirty="0">
                <a:latin typeface="Merriweather Sans ExtraBold" panose="02000503060000020004" pitchFamily="2" charset="0"/>
              </a:rPr>
              <a:t>security</a:t>
            </a:r>
            <a:r>
              <a:rPr lang="en-US" sz="4000" dirty="0"/>
              <a:t> and </a:t>
            </a:r>
            <a:r>
              <a:rPr lang="en-US" sz="4000" dirty="0">
                <a:latin typeface="Merriweather Sans ExtraBold" panose="02000503060000020004" pitchFamily="2" charset="0"/>
              </a:rPr>
              <a:t>intimacy</a:t>
            </a:r>
            <a:r>
              <a:rPr lang="en-US" sz="4000" dirty="0"/>
              <a:t>, and it reflects the enduring </a:t>
            </a:r>
            <a:r>
              <a:rPr lang="en-US" sz="4000" dirty="0">
                <a:latin typeface="Merriweather Sans ExtraBold" panose="02000503060000020004" pitchFamily="2" charset="0"/>
              </a:rPr>
              <a:t>love of Christ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948449"/>
      </p:ext>
    </p:extLst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The Form of Marriage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Marriage can form an </a:t>
            </a:r>
            <a:r>
              <a:rPr lang="en-US" sz="4000" dirty="0">
                <a:latin typeface="Merriweather Sans ExtraBold" panose="02000503060000020004" pitchFamily="2" charset="0"/>
              </a:rPr>
              <a:t>existential</a:t>
            </a:r>
            <a:r>
              <a:rPr lang="en-US" sz="4000" dirty="0"/>
              <a:t> bond—one that changes how we think about our identity.</a:t>
            </a:r>
          </a:p>
        </p:txBody>
      </p:sp>
    </p:spTree>
    <p:extLst>
      <p:ext uri="{BB962C8B-B14F-4D97-AF65-F5344CB8AC3E}">
        <p14:creationId xmlns:p14="http://schemas.microsoft.com/office/powerpoint/2010/main" val="2647699992"/>
      </p:ext>
    </p:extLst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Functions of Marriage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15678"/>
            <a:ext cx="7924800" cy="33182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000" dirty="0"/>
              <a:t>Support and Companionship</a:t>
            </a:r>
          </a:p>
          <a:p>
            <a:pPr>
              <a:spcBef>
                <a:spcPts val="1800"/>
              </a:spcBef>
            </a:pPr>
            <a:r>
              <a:rPr lang="en-US" sz="4000" dirty="0"/>
              <a:t>The Perpetuation of Society</a:t>
            </a:r>
          </a:p>
        </p:txBody>
      </p:sp>
    </p:spTree>
    <p:extLst>
      <p:ext uri="{BB962C8B-B14F-4D97-AF65-F5344CB8AC3E}">
        <p14:creationId xmlns:p14="http://schemas.microsoft.com/office/powerpoint/2010/main" val="105724569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Even if a marriage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does not always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meet these functions,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it can still fulfill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God’s purpose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610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8000" dirty="0">
                <a:latin typeface="Merriweather Sans ExtraBold" panose="02000503060000020004" pitchFamily="2" charset="0"/>
              </a:rPr>
              <a:t>THE GOD</a:t>
            </a:r>
            <a:br>
              <a:rPr lang="en-US" sz="5400" dirty="0"/>
            </a:br>
            <a:r>
              <a:rPr lang="en-US" sz="5400" dirty="0">
                <a:latin typeface="Merriweather Sans light" panose="02000503060000020004" pitchFamily="2" charset="0"/>
              </a:rPr>
              <a:t>OF THE GOSPEL</a:t>
            </a:r>
          </a:p>
        </p:txBody>
      </p:sp>
    </p:spTree>
    <p:extLst>
      <p:ext uri="{BB962C8B-B14F-4D97-AF65-F5344CB8AC3E}">
        <p14:creationId xmlns:p14="http://schemas.microsoft.com/office/powerpoint/2010/main" val="466228090"/>
      </p:ext>
    </p:extLst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THE COMBINED</a:t>
            </a:r>
            <a:br>
              <a:rPr lang="en-US" dirty="0">
                <a:latin typeface="Merriweather Sans ExtraBold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DEFINITION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90773"/>
      </p:ext>
    </p:extLst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85800"/>
          </a:xfrm>
        </p:spPr>
        <p:txBody>
          <a:bodyPr/>
          <a:lstStyle/>
          <a:p>
            <a:r>
              <a:rPr lang="en-US" dirty="0"/>
              <a:t>Marriage is ideally . .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47750"/>
            <a:ext cx="8382000" cy="3886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An exchange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vows</a:t>
            </a:r>
            <a:r>
              <a:rPr lang="en-US" dirty="0"/>
              <a:t> between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 and woman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To reflect God’s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love and truth</a:t>
            </a:r>
            <a:r>
              <a:rPr lang="en-US" dirty="0"/>
              <a:t> to each other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Thereby forming 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existential</a:t>
            </a:r>
            <a:r>
              <a:rPr lang="en-US" dirty="0"/>
              <a:t> bond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That can often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</a:t>
            </a:r>
            <a:r>
              <a:rPr lang="en-US" dirty="0"/>
              <a:t> both spouses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While also perpetuating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1819022940"/>
      </p:ext>
    </p:extLst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608854"/>
      </p:ext>
    </p:extLst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0" dirty="0">
                <a:latin typeface="Merriweather Sans light" panose="02000503060000020004" pitchFamily="2" charset="0"/>
              </a:rPr>
              <a:t>BUILDING A</a:t>
            </a:r>
            <a:br>
              <a:rPr lang="en-US" sz="6600" dirty="0"/>
            </a:br>
            <a:r>
              <a:rPr lang="en-US" sz="6000" dirty="0"/>
              <a:t>GODLY MARRIAGE</a:t>
            </a:r>
            <a:br>
              <a:rPr lang="en-US" sz="6600" dirty="0"/>
            </a:br>
            <a:r>
              <a:rPr lang="en-US" sz="4800" b="0" dirty="0">
                <a:latin typeface="Merriweather Sans light" panose="02000503060000020004" pitchFamily="2" charset="0"/>
              </a:rPr>
              <a:t>PART 2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26</a:t>
            </a:r>
          </a:p>
        </p:txBody>
      </p:sp>
    </p:spTree>
    <p:extLst>
      <p:ext uri="{BB962C8B-B14F-4D97-AF65-F5344CB8AC3E}">
        <p14:creationId xmlns:p14="http://schemas.microsoft.com/office/powerpoint/2010/main" val="2659516358"/>
      </p:ext>
    </p:extLst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Review from Lesson 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The </a:t>
            </a:r>
            <a:r>
              <a:rPr lang="en-US" sz="4000" dirty="0">
                <a:latin typeface="Merriweather Sans ExtraBold" panose="02000503060000020004" pitchFamily="2" charset="0"/>
              </a:rPr>
              <a:t>purpose</a:t>
            </a:r>
            <a:r>
              <a:rPr lang="en-US" sz="4000" dirty="0"/>
              <a:t> of marriage is to reflect God’s love and truth.</a:t>
            </a:r>
          </a:p>
        </p:txBody>
      </p:sp>
    </p:spTree>
    <p:extLst>
      <p:ext uri="{BB962C8B-B14F-4D97-AF65-F5344CB8AC3E}">
        <p14:creationId xmlns:p14="http://schemas.microsoft.com/office/powerpoint/2010/main" val="4108121211"/>
      </p:ext>
    </p:extLst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Review from Lesson 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Marriage takes its truest </a:t>
            </a:r>
            <a:r>
              <a:rPr lang="en-US" sz="4000" dirty="0">
                <a:latin typeface="Merriweather Sans ExtraBold" panose="02000503060000020004" pitchFamily="2" charset="0"/>
              </a:rPr>
              <a:t>form</a:t>
            </a:r>
            <a:r>
              <a:rPr lang="en-US" sz="4000" dirty="0"/>
              <a:t> as an exchange of vows between a man and woman.</a:t>
            </a:r>
          </a:p>
        </p:txBody>
      </p:sp>
    </p:spTree>
    <p:extLst>
      <p:ext uri="{BB962C8B-B14F-4D97-AF65-F5344CB8AC3E}">
        <p14:creationId xmlns:p14="http://schemas.microsoft.com/office/powerpoint/2010/main" val="1840757308"/>
      </p:ext>
    </p:extLst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Review from Lesson 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The </a:t>
            </a:r>
            <a:r>
              <a:rPr lang="en-US" sz="4000" dirty="0">
                <a:latin typeface="Merriweather Sans ExtraBold" panose="02000503060000020004" pitchFamily="2" charset="0"/>
              </a:rPr>
              <a:t>function</a:t>
            </a:r>
            <a:r>
              <a:rPr lang="en-US" sz="4000" dirty="0"/>
              <a:t> of marriage is to provide support, companionship, and the best means to perpetuate society.</a:t>
            </a:r>
          </a:p>
        </p:txBody>
      </p:sp>
    </p:spTree>
    <p:extLst>
      <p:ext uri="{BB962C8B-B14F-4D97-AF65-F5344CB8AC3E}">
        <p14:creationId xmlns:p14="http://schemas.microsoft.com/office/powerpoint/2010/main" val="33283208"/>
      </p:ext>
    </p:extLst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WHAT MARRIAGE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9600" dirty="0">
                <a:latin typeface="Merriweather Sans ExtraBold" panose="02000503060000020004" pitchFamily="2" charset="0"/>
              </a:rPr>
              <a:t>ISN’T</a:t>
            </a:r>
            <a:endParaRPr lang="en-US" sz="40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66802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isn’t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solution to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your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00716"/>
      </p:ext>
    </p:extLst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When is marriage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not</a:t>
            </a:r>
            <a:r>
              <a:rPr lang="en-US" dirty="0">
                <a:latin typeface="Merriweather Sans light" panose="02000503060000020004" pitchFamily="2" charset="0"/>
              </a:rPr>
              <a:t> the best idea?</a:t>
            </a:r>
          </a:p>
        </p:txBody>
      </p:sp>
    </p:spTree>
    <p:extLst>
      <p:ext uri="{BB962C8B-B14F-4D97-AF65-F5344CB8AC3E}">
        <p14:creationId xmlns:p14="http://schemas.microsoft.com/office/powerpoint/2010/main" val="1848408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8884"/>
            <a:ext cx="3048000" cy="14859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Holiness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4" y="738884"/>
            <a:ext cx="3109453" cy="27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0522"/>
      </p:ext>
    </p:extLst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isn’t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79336"/>
      </p:ext>
    </p:extLst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Marriage isn’t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only way to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19650"/>
      </p:ext>
    </p:extLst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Don’t judge everyone by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whether you’d date them.</a:t>
            </a:r>
            <a:br>
              <a:rPr lang="en-US" dirty="0">
                <a:latin typeface="Merriweather Sans light" panose="02000503060000020004" pitchFamily="2" charset="0"/>
              </a:rPr>
            </a:b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Treat every believer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as your brother or sister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in Christ.</a:t>
            </a:r>
          </a:p>
        </p:txBody>
      </p:sp>
    </p:spTree>
    <p:extLst>
      <p:ext uri="{BB962C8B-B14F-4D97-AF65-F5344CB8AC3E}">
        <p14:creationId xmlns:p14="http://schemas.microsoft.com/office/powerpoint/2010/main" val="1838714893"/>
      </p:ext>
    </p:extLst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ExtraBold" panose="02000503060000020004" pitchFamily="2" charset="0"/>
              </a:rPr>
              <a:t>THE FOUNDATION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3600" dirty="0">
                <a:latin typeface="Merriweather Sans light" panose="02000503060000020004" pitchFamily="2" charset="0"/>
              </a:rPr>
              <a:t>OF A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GODLY MARRIAGE</a:t>
            </a:r>
          </a:p>
        </p:txBody>
      </p:sp>
    </p:spTree>
    <p:extLst>
      <p:ext uri="{BB962C8B-B14F-4D97-AF65-F5344CB8AC3E}">
        <p14:creationId xmlns:p14="http://schemas.microsoft.com/office/powerpoint/2010/main" val="2773601052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Submit</a:t>
            </a:r>
            <a:r>
              <a:rPr lang="en-US" dirty="0"/>
              <a:t> your</a:t>
            </a:r>
            <a:br>
              <a:rPr lang="en-US" dirty="0"/>
            </a:br>
            <a:r>
              <a:rPr lang="en-US" dirty="0"/>
              <a:t>marriage to God</a:t>
            </a:r>
          </a:p>
        </p:txBody>
      </p:sp>
    </p:spTree>
    <p:extLst>
      <p:ext uri="{BB962C8B-B14F-4D97-AF65-F5344CB8AC3E}">
        <p14:creationId xmlns:p14="http://schemas.microsoft.com/office/powerpoint/2010/main" val="3055428809"/>
      </p:ext>
    </p:extLst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Any good thing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can lead us astray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unless we submit it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to God.</a:t>
            </a:r>
          </a:p>
        </p:txBody>
      </p:sp>
    </p:spTree>
    <p:extLst>
      <p:ext uri="{BB962C8B-B14F-4D97-AF65-F5344CB8AC3E}">
        <p14:creationId xmlns:p14="http://schemas.microsoft.com/office/powerpoint/2010/main" val="2954329284"/>
      </p:ext>
    </p:extLst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Love</a:t>
            </a:r>
            <a:r>
              <a:rPr lang="en-US" dirty="0"/>
              <a:t> each other</a:t>
            </a:r>
          </a:p>
        </p:txBody>
      </p:sp>
    </p:spTree>
    <p:extLst>
      <p:ext uri="{BB962C8B-B14F-4D97-AF65-F5344CB8AC3E}">
        <p14:creationId xmlns:p14="http://schemas.microsoft.com/office/powerpoint/2010/main" val="153962757"/>
      </p:ext>
    </p:extLst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Give thanks to God, and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submit to each other out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of reverence for Him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(cf. Eph. 5:18–21).</a:t>
            </a:r>
          </a:p>
        </p:txBody>
      </p:sp>
    </p:spTree>
    <p:extLst>
      <p:ext uri="{BB962C8B-B14F-4D97-AF65-F5344CB8AC3E}">
        <p14:creationId xmlns:p14="http://schemas.microsoft.com/office/powerpoint/2010/main" val="1939764300"/>
      </p:ext>
    </p:extLst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</a:t>
            </a:r>
            <a:r>
              <a:rPr lang="en-US" dirty="0"/>
              <a:t> each other</a:t>
            </a:r>
          </a:p>
        </p:txBody>
      </p:sp>
    </p:spTree>
    <p:extLst>
      <p:ext uri="{BB962C8B-B14F-4D97-AF65-F5344CB8AC3E}">
        <p14:creationId xmlns:p14="http://schemas.microsoft.com/office/powerpoint/2010/main" val="2213760720"/>
      </p:ext>
    </p:extLst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Strong marriages will build a community where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The voices of both men and women are appreciated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Neither side shouts down the other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Both sides celebrate how everyone can reflect our shared values—though sometimes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1061914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8884"/>
            <a:ext cx="3048000" cy="14859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Holiness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4" y="738884"/>
            <a:ext cx="3109453" cy="27901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57800" y="751429"/>
            <a:ext cx="3048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875158264"/>
      </p:ext>
    </p:extLst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True intimacy involves sharing every part of you.</a:t>
            </a:r>
          </a:p>
        </p:txBody>
      </p:sp>
    </p:spTree>
    <p:extLst>
      <p:ext uri="{BB962C8B-B14F-4D97-AF65-F5344CB8AC3E}">
        <p14:creationId xmlns:p14="http://schemas.microsoft.com/office/powerpoint/2010/main" val="3397171630"/>
      </p:ext>
    </p:extLst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66750"/>
            <a:ext cx="8686800" cy="434340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sz="4000" dirty="0"/>
              <a:t>Submit your marriage to God.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Love your spouse—submit your needs to them.</a:t>
            </a:r>
          </a:p>
          <a:p>
            <a:pPr>
              <a:spcBef>
                <a:spcPts val="2400"/>
              </a:spcBef>
            </a:pPr>
            <a:r>
              <a:rPr lang="en-US" sz="4000" dirty="0"/>
              <a:t>Understand your spouse—be intimate, and draw close together.</a:t>
            </a:r>
          </a:p>
        </p:txBody>
      </p:sp>
    </p:spTree>
    <p:extLst>
      <p:ext uri="{BB962C8B-B14F-4D97-AF65-F5344CB8AC3E}">
        <p14:creationId xmlns:p14="http://schemas.microsoft.com/office/powerpoint/2010/main" val="4068510495"/>
      </p:ext>
    </p:extLst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66697"/>
      </p:ext>
    </p:extLst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INTIMACY</a:t>
            </a:r>
            <a:br>
              <a:rPr lang="en-US" dirty="0"/>
            </a:br>
            <a:r>
              <a:rPr lang="en-US" sz="4800" b="0" dirty="0">
                <a:latin typeface="Merriweather Sans light" panose="02000503060000020004" pitchFamily="2" charset="0"/>
              </a:rPr>
              <a:t>PART 1</a:t>
            </a:r>
            <a:endParaRPr lang="en-US" b="0" dirty="0">
              <a:latin typeface="Merriweather Sans light" panose="0200050306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27</a:t>
            </a:r>
          </a:p>
        </p:txBody>
      </p:sp>
    </p:spTree>
    <p:extLst>
      <p:ext uri="{BB962C8B-B14F-4D97-AF65-F5344CB8AC3E}">
        <p14:creationId xmlns:p14="http://schemas.microsoft.com/office/powerpoint/2010/main" val="3716792429"/>
      </p:ext>
    </p:extLst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Review from Lesson 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We submit our marriage </a:t>
            </a:r>
            <a:r>
              <a:rPr lang="en-US" sz="4000" dirty="0">
                <a:latin typeface="Merriweather Sans ExtraBold" panose="02000503060000020004" pitchFamily="2" charset="0"/>
              </a:rPr>
              <a:t>to God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513306"/>
      </p:ext>
    </p:extLst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Review from Lesson 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We </a:t>
            </a:r>
            <a:r>
              <a:rPr lang="en-US" sz="4000" dirty="0">
                <a:latin typeface="Merriweather Sans ExtraBold" panose="02000503060000020004" pitchFamily="2" charset="0"/>
              </a:rPr>
              <a:t>love</a:t>
            </a:r>
            <a:r>
              <a:rPr lang="en-US" sz="4000" dirty="0"/>
              <a:t> our spouses and submit our needs to theirs.</a:t>
            </a:r>
          </a:p>
        </p:txBody>
      </p:sp>
    </p:spTree>
    <p:extLst>
      <p:ext uri="{BB962C8B-B14F-4D97-AF65-F5344CB8AC3E}">
        <p14:creationId xmlns:p14="http://schemas.microsoft.com/office/powerpoint/2010/main" val="3960320059"/>
      </p:ext>
    </p:extLst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Review from Lesson 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We are intimate with our spouses—we seek to </a:t>
            </a:r>
            <a:r>
              <a:rPr lang="en-US" sz="4000" dirty="0">
                <a:latin typeface="Merriweather Sans ExtraBold" panose="02000503060000020004" pitchFamily="2" charset="0"/>
              </a:rPr>
              <a:t>understand</a:t>
            </a:r>
            <a:r>
              <a:rPr lang="en-US" sz="4000" dirty="0"/>
              <a:t> them better.</a:t>
            </a:r>
          </a:p>
        </p:txBody>
      </p:sp>
    </p:spTree>
    <p:extLst>
      <p:ext uri="{BB962C8B-B14F-4D97-AF65-F5344CB8AC3E}">
        <p14:creationId xmlns:p14="http://schemas.microsoft.com/office/powerpoint/2010/main" val="1184994952"/>
      </p:ext>
    </p:extLst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AREAS OF</a:t>
            </a:r>
            <a:br>
              <a:rPr lang="en-US" sz="6600" dirty="0">
                <a:latin typeface="Merriweather Sans ExtraBold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INTIMACY</a:t>
            </a:r>
          </a:p>
        </p:txBody>
      </p:sp>
    </p:spTree>
    <p:extLst>
      <p:ext uri="{BB962C8B-B14F-4D97-AF65-F5344CB8AC3E}">
        <p14:creationId xmlns:p14="http://schemas.microsoft.com/office/powerpoint/2010/main" val="3493175279"/>
      </p:ext>
    </p:extLst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Spiritual Growth</a:t>
            </a:r>
          </a:p>
        </p:txBody>
      </p:sp>
    </p:spTree>
    <p:extLst>
      <p:ext uri="{BB962C8B-B14F-4D97-AF65-F5344CB8AC3E}">
        <p14:creationId xmlns:p14="http://schemas.microsoft.com/office/powerpoint/2010/main" val="453051996"/>
      </p:ext>
    </p:extLst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What keeps us from sharing our spiritual life?</a:t>
            </a:r>
          </a:p>
        </p:txBody>
      </p:sp>
    </p:spTree>
    <p:extLst>
      <p:ext uri="{BB962C8B-B14F-4D97-AF65-F5344CB8AC3E}">
        <p14:creationId xmlns:p14="http://schemas.microsoft.com/office/powerpoint/2010/main" val="4094802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8884"/>
            <a:ext cx="3048000" cy="14859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Holiness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4" y="738884"/>
            <a:ext cx="3109453" cy="27901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57800" y="751429"/>
            <a:ext cx="3048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Power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3555937"/>
            <a:ext cx="3048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ExtraBold" panose="02000503060000020004" pitchFamily="2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10241097"/>
      </p:ext>
    </p:extLst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3591132873"/>
      </p:ext>
    </p:extLst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ExtraBold" panose="02000503060000020004" pitchFamily="2" charset="0"/>
              </a:rPr>
              <a:t>OLD TESTAMENT LAW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AND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MARITAL DUTY</a:t>
            </a:r>
          </a:p>
        </p:txBody>
      </p:sp>
    </p:spTree>
    <p:extLst>
      <p:ext uri="{BB962C8B-B14F-4D97-AF65-F5344CB8AC3E}">
        <p14:creationId xmlns:p14="http://schemas.microsoft.com/office/powerpoint/2010/main" val="3092700539"/>
      </p:ext>
    </p:extLst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Time, Energy,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Interests</a:t>
            </a:r>
          </a:p>
        </p:txBody>
      </p:sp>
    </p:spTree>
    <p:extLst>
      <p:ext uri="{BB962C8B-B14F-4D97-AF65-F5344CB8AC3E}">
        <p14:creationId xmlns:p14="http://schemas.microsoft.com/office/powerpoint/2010/main" val="3153379710"/>
      </p:ext>
    </p:extLst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Merriweather Sans ExtraBold" panose="02000503060000020004" pitchFamily="2" charset="0"/>
              </a:rPr>
              <a:t>AQUILA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AND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6000" dirty="0">
                <a:latin typeface="Merriweather Sans ExtraBold" panose="02000503060000020004" pitchFamily="2" charset="0"/>
              </a:rPr>
              <a:t>PRISCILLA</a:t>
            </a:r>
          </a:p>
        </p:txBody>
      </p:sp>
    </p:spTree>
    <p:extLst>
      <p:ext uri="{BB962C8B-B14F-4D97-AF65-F5344CB8AC3E}">
        <p14:creationId xmlns:p14="http://schemas.microsoft.com/office/powerpoint/2010/main" val="448430521"/>
      </p:ext>
    </p:extLst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Dreams and Goals</a:t>
            </a:r>
          </a:p>
        </p:txBody>
      </p:sp>
    </p:spTree>
    <p:extLst>
      <p:ext uri="{BB962C8B-B14F-4D97-AF65-F5344CB8AC3E}">
        <p14:creationId xmlns:p14="http://schemas.microsoft.com/office/powerpoint/2010/main" val="1403025017"/>
      </p:ext>
    </p:extLst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Merriweather Sans ExtraBold" panose="02000503060000020004" pitchFamily="2" charset="0"/>
              </a:rPr>
              <a:t>ISAAC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AND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6000" dirty="0">
                <a:latin typeface="Merriweather Sans ExtraBold" panose="02000503060000020004" pitchFamily="2" charset="0"/>
              </a:rPr>
              <a:t>REBEKAH</a:t>
            </a:r>
          </a:p>
        </p:txBody>
      </p:sp>
    </p:spTree>
    <p:extLst>
      <p:ext uri="{BB962C8B-B14F-4D97-AF65-F5344CB8AC3E}">
        <p14:creationId xmlns:p14="http://schemas.microsoft.com/office/powerpoint/2010/main" val="1278512166"/>
      </p:ext>
    </p:extLst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 Affection</a:t>
            </a:r>
          </a:p>
        </p:txBody>
      </p:sp>
    </p:spTree>
    <p:extLst>
      <p:ext uri="{BB962C8B-B14F-4D97-AF65-F5344CB8AC3E}">
        <p14:creationId xmlns:p14="http://schemas.microsoft.com/office/powerpoint/2010/main" val="98763778"/>
      </p:ext>
    </p:extLst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Merriweather Sans ExtraBold" panose="02000503060000020004" pitchFamily="2" charset="0"/>
              </a:rPr>
              <a:t>SOLOMON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AND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6000" dirty="0">
                <a:latin typeface="Merriweather Sans ExtraBold" panose="02000503060000020004" pitchFamily="2" charset="0"/>
              </a:rPr>
              <a:t>THE SHULAMITE</a:t>
            </a:r>
          </a:p>
        </p:txBody>
      </p:sp>
    </p:spTree>
    <p:extLst>
      <p:ext uri="{BB962C8B-B14F-4D97-AF65-F5344CB8AC3E}">
        <p14:creationId xmlns:p14="http://schemas.microsoft.com/office/powerpoint/2010/main" val="196007961"/>
      </p:ext>
    </p:extLst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ENCOURAGING</a:t>
            </a:r>
            <a:br>
              <a:rPr lang="en-US" sz="6600" dirty="0">
                <a:latin typeface="Merriweather Sans ExtraBold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INTIMACY</a:t>
            </a:r>
          </a:p>
        </p:txBody>
      </p:sp>
    </p:spTree>
    <p:extLst>
      <p:ext uri="{BB962C8B-B14F-4D97-AF65-F5344CB8AC3E}">
        <p14:creationId xmlns:p14="http://schemas.microsoft.com/office/powerpoint/2010/main" val="3813504391"/>
      </p:ext>
    </p:extLst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Find someone with whom you can share all of yourself.</a:t>
            </a:r>
            <a:br>
              <a:rPr lang="en-US" dirty="0">
                <a:latin typeface="Merriweather Sans light" panose="02000503060000020004" pitchFamily="2" charset="0"/>
              </a:rPr>
            </a:b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Intimacy celebrates truth.</a:t>
            </a:r>
          </a:p>
        </p:txBody>
      </p:sp>
    </p:spTree>
    <p:extLst>
      <p:ext uri="{BB962C8B-B14F-4D97-AF65-F5344CB8AC3E}">
        <p14:creationId xmlns:p14="http://schemas.microsoft.com/office/powerpoint/2010/main" val="6899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Ships of the Bible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01544"/>
              </p:ext>
            </p:extLst>
          </p:nvPr>
        </p:nvGraphicFramePr>
        <p:xfrm>
          <a:off x="685800" y="1429096"/>
          <a:ext cx="7772400" cy="30480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85381911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90591744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rgbClr val="491D02"/>
                          </a:solidFill>
                          <a:latin typeface="Merriweather Sans Bold" panose="02000503060000020004" pitchFamily="2" charset="0"/>
                        </a:rPr>
                        <a:t>THE ARK</a:t>
                      </a:r>
                    </a:p>
                  </a:txBody>
                  <a:tcPr marL="182880" marR="182880" marT="182880" marB="182880" anchor="ctr">
                    <a:lnL w="38100" cmpd="sng">
                      <a:solidFill>
                        <a:srgbClr val="491D02"/>
                      </a:solidFill>
                      <a:prstDash val="soli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491D02"/>
                      </a:solidFill>
                      <a:prstDash val="solid"/>
                    </a:lnT>
                    <a:lnB w="38100" cmpd="sng">
                      <a:solidFill>
                        <a:srgbClr val="491D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erriweather Sans light" panose="02000503060000020004" pitchFamily="2" charset="0"/>
                        </a:rPr>
                        <a:t>A picture of God’s salvation</a:t>
                      </a:r>
                    </a:p>
                  </a:txBody>
                  <a:tcPr marL="182880" marR="182880" marT="182880" marB="182880" anchor="ctr">
                    <a:lnL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491D02"/>
                      </a:solidFill>
                      <a:prstDash val="solid"/>
                    </a:lnR>
                    <a:lnT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1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923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430097"/>
      </p:ext>
    </p:extLst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170107"/>
      </p:ext>
    </p:extLst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INTIMACY</a:t>
            </a:r>
            <a:br>
              <a:rPr lang="en-US" dirty="0"/>
            </a:br>
            <a:r>
              <a:rPr lang="en-US" sz="4800" b="0" dirty="0">
                <a:latin typeface="Merriweather Sans light" panose="02000503060000020004" pitchFamily="2" charset="0"/>
              </a:rPr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28</a:t>
            </a:r>
          </a:p>
        </p:txBody>
      </p:sp>
    </p:spTree>
    <p:extLst>
      <p:ext uri="{BB962C8B-B14F-4D97-AF65-F5344CB8AC3E}">
        <p14:creationId xmlns:p14="http://schemas.microsoft.com/office/powerpoint/2010/main" val="2400591962"/>
      </p:ext>
    </p:extLst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23900"/>
          </a:xfrm>
        </p:spPr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Imbalanced Outlooks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352550"/>
            <a:ext cx="0" cy="3276600"/>
          </a:xfrm>
          <a:prstGeom prst="line">
            <a:avLst/>
          </a:prstGeom>
          <a:ln w="38100">
            <a:solidFill>
              <a:srgbClr val="491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0" y="1352550"/>
            <a:ext cx="4572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Merriweather Sans light" panose="02000503060000020004" pitchFamily="2" charset="0"/>
              </a:rPr>
              <a:t>Sex is </a:t>
            </a:r>
            <a:r>
              <a:rPr lang="en-US" dirty="0">
                <a:latin typeface="Merriweather Sans ExtraBold" panose="02000503060000020004" pitchFamily="2" charset="0"/>
              </a:rPr>
              <a:t>everything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352550"/>
            <a:ext cx="4572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baseline="0">
                <a:solidFill>
                  <a:srgbClr val="491D02"/>
                </a:solidFill>
                <a:latin typeface="Merriweather Sans Bold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Merriweather Sans light" panose="02000503060000020004" pitchFamily="2" charset="0"/>
              </a:rPr>
              <a:t>Sex is </a:t>
            </a:r>
            <a:r>
              <a:rPr lang="en-US" dirty="0">
                <a:latin typeface="Merriweather Sans ExtraBold" panose="02000503060000020004" pitchFamily="2" charset="0"/>
              </a:rPr>
              <a:t>shameful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753542"/>
      </p:ext>
    </p:extLst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THE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DEFINITIONS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54897"/>
      </p:ext>
    </p:extLst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ExtraBold" panose="02000503060000020004" pitchFamily="2" charset="0"/>
              </a:rPr>
              <a:t>Sexual activity </a:t>
            </a:r>
            <a:r>
              <a:rPr lang="en-US" dirty="0">
                <a:latin typeface="Merriweather Sans light" panose="02000503060000020004" pitchFamily="2" charset="0"/>
              </a:rPr>
              <a:t>includes the acts by which people express physical attraction toward each other.</a:t>
            </a:r>
          </a:p>
        </p:txBody>
      </p:sp>
    </p:spTree>
    <p:extLst>
      <p:ext uri="{BB962C8B-B14F-4D97-AF65-F5344CB8AC3E}">
        <p14:creationId xmlns:p14="http://schemas.microsoft.com/office/powerpoint/2010/main" val="2523220299"/>
      </p:ext>
    </p:extLst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ExtraBold" panose="02000503060000020004" pitchFamily="2" charset="0"/>
              </a:rPr>
              <a:t>Sexuality </a:t>
            </a:r>
            <a:r>
              <a:rPr lang="en-US" dirty="0">
                <a:latin typeface="Merriweather Sans light" panose="02000503060000020004" pitchFamily="2" charset="0"/>
              </a:rPr>
              <a:t>is our capacity to express sexual desire and respond to sexual activity.</a:t>
            </a:r>
          </a:p>
        </p:txBody>
      </p:sp>
    </p:spTree>
    <p:extLst>
      <p:ext uri="{BB962C8B-B14F-4D97-AF65-F5344CB8AC3E}">
        <p14:creationId xmlns:p14="http://schemas.microsoft.com/office/powerpoint/2010/main" val="2934902067"/>
      </p:ext>
    </p:extLst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THE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PURPOSE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4326"/>
      </p:ext>
    </p:extLst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Sexual activity must be an expression of loving intimacy.</a:t>
            </a:r>
          </a:p>
        </p:txBody>
      </p:sp>
    </p:spTree>
    <p:extLst>
      <p:ext uri="{BB962C8B-B14F-4D97-AF65-F5344CB8AC3E}">
        <p14:creationId xmlns:p14="http://schemas.microsoft.com/office/powerpoint/2010/main" val="2789750780"/>
      </p:ext>
    </p:extLst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Sexual activity is the physical dimension of the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one-flesh</a:t>
            </a:r>
            <a:r>
              <a:rPr lang="en-US" sz="4000" dirty="0"/>
              <a:t>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031971698"/>
      </p:ext>
    </p:extLst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We should focus our sexual desire on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our spouse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724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latin typeface="Merriweather Sans light" panose="02000503060000020004" pitchFamily="2" charset="0"/>
              </a:rPr>
              <a:t>GOD OUR</a:t>
            </a:r>
            <a:br>
              <a:rPr lang="en-US" b="0" dirty="0">
                <a:latin typeface="Merriweather Sans light" panose="02000503060000020004" pitchFamily="2" charset="0"/>
              </a:rPr>
            </a:br>
            <a:r>
              <a:rPr lang="en-US" sz="9600" b="0" dirty="0"/>
              <a:t>SUSTAINER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970797179"/>
      </p:ext>
    </p:extLst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We do not use our spouse to enjoy sex. Rather, a husband and wife should express their sexuality to enjoy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each other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485934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Procreation</a:t>
            </a:r>
          </a:p>
          <a:p>
            <a:r>
              <a:rPr lang="en-US" sz="4000" dirty="0"/>
              <a:t>Pleasure</a:t>
            </a:r>
          </a:p>
        </p:txBody>
      </p:sp>
    </p:spTree>
    <p:extLst>
      <p:ext uri="{BB962C8B-B14F-4D97-AF65-F5344CB8AC3E}">
        <p14:creationId xmlns:p14="http://schemas.microsoft.com/office/powerpoint/2010/main" val="1617888116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Show </a:t>
            </a:r>
            <a:r>
              <a:rPr lang="en-US" dirty="0">
                <a:latin typeface="Merriweather Sans ExtraBold" panose="02000503060000020004" pitchFamily="2" charset="0"/>
              </a:rPr>
              <a:t>gentle love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and </a:t>
            </a:r>
            <a:r>
              <a:rPr lang="en-US" dirty="0">
                <a:latin typeface="Merriweather Sans ExtraBold" panose="02000503060000020004" pitchFamily="2" charset="0"/>
              </a:rPr>
              <a:t>gentle truth</a:t>
            </a:r>
            <a:r>
              <a:rPr lang="en-US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29294"/>
      </p:ext>
    </p:extLst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THE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CONTEXT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1686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ExtraBold" panose="02000503060000020004" pitchFamily="2" charset="0"/>
              </a:rPr>
              <a:t>TOUCH</a:t>
            </a:r>
            <a:r>
              <a:rPr lang="en-US" sz="4400" dirty="0">
                <a:latin typeface="Merriweather Sans light" panose="02000503060000020004" pitchFamily="2" charset="0"/>
              </a:rPr>
              <a:t> AND </a:t>
            </a:r>
            <a:r>
              <a:rPr lang="en-US" sz="6600" dirty="0">
                <a:latin typeface="Merriweather Sans ExtraBold" panose="02000503060000020004" pitchFamily="2" charset="0"/>
              </a:rPr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3893814696"/>
      </p:ext>
    </p:extLst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Privacy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Spouses show care for each other by helping conceal each other’s sexual activity—not because it’s bad or shameful, but because it’s meant only for each other.</a:t>
            </a:r>
          </a:p>
        </p:txBody>
      </p:sp>
    </p:spTree>
    <p:extLst>
      <p:ext uri="{BB962C8B-B14F-4D97-AF65-F5344CB8AC3E}">
        <p14:creationId xmlns:p14="http://schemas.microsoft.com/office/powerpoint/2010/main" val="3757007657"/>
      </p:ext>
    </p:extLst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Fidelity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Intimacy grows through commitment. Spouses should not have reason to worry about future betrayal.</a:t>
            </a:r>
          </a:p>
        </p:txBody>
      </p:sp>
    </p:spTree>
    <p:extLst>
      <p:ext uri="{BB962C8B-B14F-4D97-AF65-F5344CB8AC3E}">
        <p14:creationId xmlns:p14="http://schemas.microsoft.com/office/powerpoint/2010/main" val="2623823968"/>
      </p:ext>
    </p:extLst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Safety and Trust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Spouses should convince each other that they can be vulnerable together.</a:t>
            </a:r>
          </a:p>
        </p:txBody>
      </p:sp>
    </p:spTree>
    <p:extLst>
      <p:ext uri="{BB962C8B-B14F-4D97-AF65-F5344CB8AC3E}">
        <p14:creationId xmlns:p14="http://schemas.microsoft.com/office/powerpoint/2010/main" val="797619898"/>
      </p:ext>
    </p:extLst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Cooperation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fundamental expression of intimacy is sharing. This is complete openness and oneness on all levels.</a:t>
            </a:r>
          </a:p>
        </p:txBody>
      </p:sp>
    </p:spTree>
    <p:extLst>
      <p:ext uri="{BB962C8B-B14F-4D97-AF65-F5344CB8AC3E}">
        <p14:creationId xmlns:p14="http://schemas.microsoft.com/office/powerpoint/2010/main" val="2690268924"/>
      </p:ext>
    </p:extLst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To encourage this context,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God designed sexual activity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to take place only within</a:t>
            </a: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Sans light" panose="02000503060000020004" pitchFamily="2" charset="0"/>
              </a:rPr>
              <a:t>a loving, intimate marriage</a:t>
            </a:r>
            <a:r>
              <a:rPr lang="en-US" sz="4400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763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Merriweather Sans light" panose="02000503060000020004" pitchFamily="2" charset="0"/>
              </a:rPr>
              <a:t>APPEARANCES OF THE</a:t>
            </a:r>
            <a:br>
              <a:rPr lang="en-US" sz="4400" dirty="0"/>
            </a:br>
            <a:r>
              <a:rPr lang="en-US" sz="8000" dirty="0">
                <a:latin typeface="Merriweather Sans ExtraBold" panose="02000503060000020004" pitchFamily="2" charset="0"/>
              </a:rPr>
              <a:t>HOLY SPIRIT</a:t>
            </a:r>
            <a:br>
              <a:rPr lang="en-US" sz="4400" dirty="0"/>
            </a:br>
            <a:r>
              <a:rPr lang="en-US" sz="4400" dirty="0">
                <a:latin typeface="Merriweather Sans light" panose="02000503060000020004" pitchFamily="2" charset="0"/>
              </a:rPr>
              <a:t>IN THE NEW TESTAMENT</a:t>
            </a:r>
          </a:p>
        </p:txBody>
      </p:sp>
    </p:spTree>
    <p:extLst>
      <p:ext uri="{BB962C8B-B14F-4D97-AF65-F5344CB8AC3E}">
        <p14:creationId xmlns:p14="http://schemas.microsoft.com/office/powerpoint/2010/main" val="2702524139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THE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COMMITMENT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11741"/>
      </p:ext>
    </p:extLst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685800"/>
          </a:xfrm>
        </p:spPr>
        <p:txBody>
          <a:bodyPr/>
          <a:lstStyle/>
          <a:p>
            <a:r>
              <a:rPr lang="en-US" sz="3400" dirty="0"/>
              <a:t>Our sexuality can be harmed when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47750"/>
            <a:ext cx="74676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People </a:t>
            </a:r>
            <a:r>
              <a:rPr lang="en-US" sz="2800" dirty="0">
                <a:latin typeface="Merriweather Sans ExtraBold" panose="02000503060000020004" pitchFamily="2" charset="0"/>
              </a:rPr>
              <a:t>abuse or demean us</a:t>
            </a:r>
            <a:r>
              <a:rPr lang="en-US" sz="2800" dirty="0"/>
              <a:t>, whether physically or emotionally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People </a:t>
            </a:r>
            <a:r>
              <a:rPr lang="en-US" sz="2800" dirty="0">
                <a:latin typeface="Merriweather Sans ExtraBold" panose="02000503060000020004" pitchFamily="2" charset="0"/>
              </a:rPr>
              <a:t>tear away from us</a:t>
            </a:r>
            <a:r>
              <a:rPr lang="en-US" sz="2800" dirty="0"/>
              <a:t> after we’ve tried to be vulnerable and intimate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We are exposed to </a:t>
            </a:r>
            <a:r>
              <a:rPr lang="en-US" sz="2800" dirty="0">
                <a:latin typeface="Merriweather Sans ExtraBold" panose="02000503060000020004" pitchFamily="2" charset="0"/>
              </a:rPr>
              <a:t>unhealthy, sexually-charged situations </a:t>
            </a:r>
            <a:r>
              <a:rPr lang="en-US" sz="2800" dirty="0"/>
              <a:t>that distort our thinking about sex</a:t>
            </a:r>
          </a:p>
        </p:txBody>
      </p:sp>
    </p:spTree>
    <p:extLst>
      <p:ext uri="{BB962C8B-B14F-4D97-AF65-F5344CB8AC3E}">
        <p14:creationId xmlns:p14="http://schemas.microsoft.com/office/powerpoint/2010/main" val="3982727148"/>
      </p:ext>
    </p:extLst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God can redeem and heal us.</a:t>
            </a:r>
            <a:br>
              <a:rPr lang="en-US" sz="4000" dirty="0">
                <a:latin typeface="Merriweather Sans light" panose="02000503060000020004" pitchFamily="2" charset="0"/>
              </a:rPr>
            </a:b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Our scars need not prevent us from reflecting His grace or enjoying healthy intimacy.</a:t>
            </a:r>
          </a:p>
        </p:txBody>
      </p:sp>
    </p:spTree>
    <p:extLst>
      <p:ext uri="{BB962C8B-B14F-4D97-AF65-F5344CB8AC3E}">
        <p14:creationId xmlns:p14="http://schemas.microsoft.com/office/powerpoint/2010/main" val="1033027620"/>
      </p:ext>
    </p:extLst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Commitment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We assure our spouse that we will love and accept all of them.</a:t>
            </a:r>
          </a:p>
        </p:txBody>
      </p:sp>
    </p:spTree>
    <p:extLst>
      <p:ext uri="{BB962C8B-B14F-4D97-AF65-F5344CB8AC3E}">
        <p14:creationId xmlns:p14="http://schemas.microsoft.com/office/powerpoint/2010/main" val="3484241271"/>
      </p:ext>
    </p:extLst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Commitment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dirty="0"/>
              <a:t>We assure our spouse that we will not force them to do what they should not do—or do not want to do.</a:t>
            </a:r>
          </a:p>
        </p:txBody>
      </p:sp>
    </p:spTree>
    <p:extLst>
      <p:ext uri="{BB962C8B-B14F-4D97-AF65-F5344CB8AC3E}">
        <p14:creationId xmlns:p14="http://schemas.microsoft.com/office/powerpoint/2010/main" val="2926736973"/>
      </p:ext>
    </p:extLst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Commitment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We assure our spouse that they can open up to us completely.</a:t>
            </a:r>
          </a:p>
        </p:txBody>
      </p:sp>
    </p:spTree>
    <p:extLst>
      <p:ext uri="{BB962C8B-B14F-4D97-AF65-F5344CB8AC3E}">
        <p14:creationId xmlns:p14="http://schemas.microsoft.com/office/powerpoint/2010/main" val="3734636308"/>
      </p:ext>
    </p:extLst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The Commitment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We assure our spouse that we want to attune our sexuality to theirs.</a:t>
            </a:r>
          </a:p>
        </p:txBody>
      </p:sp>
    </p:spTree>
    <p:extLst>
      <p:ext uri="{BB962C8B-B14F-4D97-AF65-F5344CB8AC3E}">
        <p14:creationId xmlns:p14="http://schemas.microsoft.com/office/powerpoint/2010/main" val="3816726325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8495"/>
      </p:ext>
    </p:extLst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SEEKING A SPOUSE</a:t>
            </a:r>
            <a:br>
              <a:rPr lang="en-US" dirty="0"/>
            </a:br>
            <a:r>
              <a:rPr lang="en-US" sz="4800" b="0" dirty="0">
                <a:latin typeface="Merriweather Sans light" panose="02000503060000020004" pitchFamily="2" charset="0"/>
              </a:rPr>
              <a:t>PART 1</a:t>
            </a:r>
            <a:endParaRPr lang="en-US" b="0" dirty="0">
              <a:latin typeface="Merriweather Sans light" panose="0200050306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29</a:t>
            </a:r>
          </a:p>
        </p:txBody>
      </p:sp>
    </p:spTree>
    <p:extLst>
      <p:ext uri="{BB962C8B-B14F-4D97-AF65-F5344CB8AC3E}">
        <p14:creationId xmlns:p14="http://schemas.microsoft.com/office/powerpoint/2010/main" val="1308512510"/>
      </p:ext>
    </p:extLst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What are the priorities of an unmarried believer?</a:t>
            </a:r>
          </a:p>
        </p:txBody>
      </p:sp>
    </p:spTree>
    <p:extLst>
      <p:ext uri="{BB962C8B-B14F-4D97-AF65-F5344CB8AC3E}">
        <p14:creationId xmlns:p14="http://schemas.microsoft.com/office/powerpoint/2010/main" val="1665259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ExtraBold" panose="02000503060000020004" pitchFamily="2" charset="0"/>
              </a:rPr>
              <a:t>THE MAJESTIC PLURAL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“Let </a:t>
            </a:r>
            <a:r>
              <a:rPr lang="en-US" dirty="0">
                <a:latin typeface="Merriweather Sans ExtraBold" panose="02000503060000020004" pitchFamily="2" charset="0"/>
              </a:rPr>
              <a:t>us</a:t>
            </a:r>
            <a:r>
              <a:rPr lang="en-US" dirty="0">
                <a:latin typeface="Merriweather Sans light" panose="02000503060000020004" pitchFamily="2" charset="0"/>
              </a:rPr>
              <a:t> make . . .”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(Gen. 1:26)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88021"/>
      </p:ext>
    </p:extLst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1501968182"/>
      </p:ext>
    </p:extLst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God will uplift us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before</a:t>
            </a:r>
            <a:r>
              <a:rPr lang="en-US" dirty="0">
                <a:latin typeface="Merriweather Sans light" panose="02000503060000020004" pitchFamily="2" charset="0"/>
              </a:rPr>
              <a:t>, </a:t>
            </a:r>
            <a:r>
              <a:rPr lang="en-US" dirty="0">
                <a:latin typeface="Merriweather Sans ExtraBold" panose="02000503060000020004" pitchFamily="2" charset="0"/>
              </a:rPr>
              <a:t>during</a:t>
            </a:r>
            <a:r>
              <a:rPr lang="en-US" dirty="0">
                <a:latin typeface="Merriweather Sans light" panose="02000503060000020004" pitchFamily="2" charset="0"/>
              </a:rPr>
              <a:t>, and </a:t>
            </a:r>
            <a:r>
              <a:rPr lang="en-US" dirty="0">
                <a:latin typeface="Merriweather Sans ExtraBold" panose="02000503060000020004" pitchFamily="2" charset="0"/>
              </a:rPr>
              <a:t>after</a:t>
            </a:r>
            <a:r>
              <a:rPr lang="en-US" dirty="0">
                <a:latin typeface="Merriweather Sans light" panose="02000503060000020004" pitchFamily="2" charset="0"/>
              </a:rPr>
              <a:t> any marriage.</a:t>
            </a:r>
          </a:p>
        </p:txBody>
      </p:sp>
    </p:spTree>
    <p:extLst>
      <p:ext uri="{BB962C8B-B14F-4D97-AF65-F5344CB8AC3E}">
        <p14:creationId xmlns:p14="http://schemas.microsoft.com/office/powerpoint/2010/main" val="3050989110"/>
      </p:ext>
    </p:extLst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Pursue God’s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</a:t>
            </a:r>
            <a:r>
              <a:rPr lang="en-US" dirty="0"/>
              <a:t> for You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99594"/>
      </p:ext>
    </p:extLst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Merriweather Sans ExtraBold" panose="02000503060000020004" pitchFamily="2" charset="0"/>
              </a:rPr>
              <a:t>SINGLENESS</a:t>
            </a:r>
            <a:br>
              <a:rPr lang="en-US" sz="6600" dirty="0">
                <a:latin typeface="Merriweather Sans ExtraBold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AND</a:t>
            </a:r>
            <a:br>
              <a:rPr lang="en-US" sz="6600" dirty="0">
                <a:latin typeface="Merriweather Sans ExtraBold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240415312"/>
      </p:ext>
    </p:extLst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Pursue Good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1334111604"/>
      </p:ext>
    </p:extLst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How can godly family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and friends prepare us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for courtship?</a:t>
            </a:r>
          </a:p>
        </p:txBody>
      </p:sp>
    </p:spTree>
    <p:extLst>
      <p:ext uri="{BB962C8B-B14F-4D97-AF65-F5344CB8AC3E}">
        <p14:creationId xmlns:p14="http://schemas.microsoft.com/office/powerpoint/2010/main" val="945516049"/>
      </p:ext>
    </p:extLst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PREPARE FOR</a:t>
            </a:r>
            <a:br>
              <a:rPr lang="en-US" dirty="0">
                <a:latin typeface="Merriweather Sans ExtraBold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INTIMACY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83089"/>
      </p:ext>
    </p:extLst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Prepare for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Cherish Your Relationship with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280291078"/>
      </p:ext>
    </p:extLst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Merriweather Sans Bold" panose="02000503060000020004" pitchFamily="2" charset="0"/>
              </a:rPr>
              <a:t>Manipulative people often begin relationships by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615678"/>
            <a:ext cx="7734300" cy="33182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>
                <a:latin typeface="Merriweather Sans ExtraBold" panose="02000503060000020004" pitchFamily="2" charset="0"/>
              </a:rPr>
              <a:t>Isolating</a:t>
            </a:r>
            <a:r>
              <a:rPr lang="en-US" dirty="0"/>
              <a:t> a person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Making that person feel </a:t>
            </a:r>
            <a:r>
              <a:rPr lang="en-US" dirty="0">
                <a:latin typeface="Merriweather Sans ExtraBold" panose="02000503060000020004" pitchFamily="2" charset="0"/>
              </a:rPr>
              <a:t>ungodly shame</a:t>
            </a:r>
            <a:r>
              <a:rPr lang="en-US" dirty="0"/>
              <a:t> so that they’re grateful for the manipulator’s “help”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Making that person </a:t>
            </a:r>
            <a:r>
              <a:rPr lang="en-US" dirty="0">
                <a:latin typeface="Merriweather Sans ExtraBold" panose="02000503060000020004" pitchFamily="2" charset="0"/>
              </a:rPr>
              <a:t>dependent</a:t>
            </a:r>
            <a:r>
              <a:rPr lang="en-US" dirty="0"/>
              <a:t> in an unhealthy way</a:t>
            </a:r>
          </a:p>
        </p:txBody>
      </p:sp>
    </p:spTree>
    <p:extLst>
      <p:ext uri="{BB962C8B-B14F-4D97-AF65-F5344CB8AC3E}">
        <p14:creationId xmlns:p14="http://schemas.microsoft.com/office/powerpoint/2010/main" val="1863822163"/>
      </p:ext>
    </p:extLst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Prepare for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Appreciate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3523685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Appearances of the Holy Spirit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Life of Christ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Virgin Birth</a:t>
            </a:r>
            <a:r>
              <a:rPr lang="en-US" dirty="0"/>
              <a:t> (Matt. 1:18)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Baptism</a:t>
            </a:r>
            <a:r>
              <a:rPr lang="en-US" dirty="0"/>
              <a:t> (Matt. 3:13–17)</a:t>
            </a:r>
          </a:p>
        </p:txBody>
      </p:sp>
    </p:spTree>
    <p:extLst>
      <p:ext uri="{BB962C8B-B14F-4D97-AF65-F5344CB8AC3E}">
        <p14:creationId xmlns:p14="http://schemas.microsoft.com/office/powerpoint/2010/main" val="1530677566"/>
      </p:ext>
    </p:extLst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Prepare for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Explore Your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2633339956"/>
      </p:ext>
    </p:extLst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Prepare for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Discipline Your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Sexuality</a:t>
            </a:r>
          </a:p>
        </p:txBody>
      </p:sp>
    </p:spTree>
    <p:extLst>
      <p:ext uri="{BB962C8B-B14F-4D97-AF65-F5344CB8AC3E}">
        <p14:creationId xmlns:p14="http://schemas.microsoft.com/office/powerpoint/2010/main" val="2297603013"/>
      </p:ext>
    </p:extLst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Merriweather Sans light" panose="02000503060000020004" pitchFamily="2" charset="0"/>
              </a:rPr>
              <a:t>Do not submit to lust.</a:t>
            </a:r>
            <a:br>
              <a:rPr lang="en-US" sz="4400" dirty="0">
                <a:latin typeface="Merriweather Sans light" panose="02000503060000020004" pitchFamily="2" charset="0"/>
              </a:rPr>
            </a:br>
            <a:br>
              <a:rPr lang="en-US" sz="4400" dirty="0">
                <a:latin typeface="Merriweather Sans light" panose="02000503060000020004" pitchFamily="2" charset="0"/>
              </a:rPr>
            </a:br>
            <a:r>
              <a:rPr lang="en-US" sz="4400" dirty="0">
                <a:latin typeface="Merriweather Sans light" panose="02000503060000020004" pitchFamily="2" charset="0"/>
              </a:rPr>
              <a:t>Rather, exercise your body with </a:t>
            </a:r>
            <a:r>
              <a:rPr lang="en-US" sz="4400" dirty="0">
                <a:latin typeface="Merriweather Sans ExtraBold" panose="02000503060000020004" pitchFamily="2" charset="0"/>
              </a:rPr>
              <a:t>honor</a:t>
            </a:r>
            <a:r>
              <a:rPr lang="en-US" sz="4400" dirty="0">
                <a:latin typeface="Merriweather Sans light" panose="02000503060000020004" pitchFamily="2" charset="0"/>
              </a:rPr>
              <a:t>, </a:t>
            </a:r>
            <a:r>
              <a:rPr lang="en-US" sz="4400" dirty="0">
                <a:latin typeface="Merriweather Sans ExtraBold" panose="02000503060000020004" pitchFamily="2" charset="0"/>
              </a:rPr>
              <a:t>dignity</a:t>
            </a:r>
            <a:r>
              <a:rPr lang="en-US" sz="4400" dirty="0">
                <a:latin typeface="Merriweather Sans light" panose="02000503060000020004" pitchFamily="2" charset="0"/>
              </a:rPr>
              <a:t>, and </a:t>
            </a:r>
            <a:r>
              <a:rPr lang="en-US" sz="4400" dirty="0">
                <a:latin typeface="Merriweather Sans ExtraBold" panose="02000503060000020004" pitchFamily="2" charset="0"/>
              </a:rPr>
              <a:t>holiness</a:t>
            </a:r>
            <a:r>
              <a:rPr lang="en-US" sz="4400" dirty="0">
                <a:latin typeface="Merriweather Sans light" panose="0200050306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35618"/>
      </p:ext>
    </p:extLst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Prepare for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Learn to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Communicate</a:t>
            </a:r>
          </a:p>
        </p:txBody>
      </p:sp>
    </p:spTree>
    <p:extLst>
      <p:ext uri="{BB962C8B-B14F-4D97-AF65-F5344CB8AC3E}">
        <p14:creationId xmlns:p14="http://schemas.microsoft.com/office/powerpoint/2010/main" val="74211060"/>
      </p:ext>
    </p:extLst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erriweather Sans light" panose="02000503060000020004" pitchFamily="2" charset="0"/>
              </a:rPr>
              <a:t>APPROACHES TO</a:t>
            </a:r>
            <a:br>
              <a:rPr lang="en-US" sz="3600" dirty="0">
                <a:latin typeface="Merriweather Sans ExtraBold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COURTSHIP</a:t>
            </a:r>
            <a:endParaRPr lang="en-US" sz="36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12120"/>
      </p:ext>
    </p:extLst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Systems</a:t>
            </a:r>
            <a:r>
              <a:rPr lang="en-US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4279100350"/>
      </p:ext>
    </p:extLst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General Courtship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Arranged Marriage</a:t>
            </a:r>
          </a:p>
          <a:p>
            <a:r>
              <a:rPr lang="en-US" sz="3600" dirty="0"/>
              <a:t>Ritualized Courtship</a:t>
            </a:r>
          </a:p>
          <a:p>
            <a:r>
              <a:rPr lang="en-US" sz="3600" dirty="0"/>
              <a:t>Recreational Dating</a:t>
            </a:r>
          </a:p>
          <a:p>
            <a:r>
              <a:rPr lang="en-US" sz="3600" dirty="0"/>
              <a:t>Animalism</a:t>
            </a:r>
          </a:p>
        </p:txBody>
      </p:sp>
    </p:spTree>
    <p:extLst>
      <p:ext uri="{BB962C8B-B14F-4D97-AF65-F5344CB8AC3E}">
        <p14:creationId xmlns:p14="http://schemas.microsoft.com/office/powerpoint/2010/main" val="608693303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Principles</a:t>
            </a:r>
            <a:r>
              <a:rPr lang="en-US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09546514"/>
      </p:ext>
    </p:extLst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Does Scripture give us a specific system?</a:t>
            </a:r>
          </a:p>
        </p:txBody>
      </p:sp>
    </p:spTree>
    <p:extLst>
      <p:ext uri="{BB962C8B-B14F-4D97-AF65-F5344CB8AC3E}">
        <p14:creationId xmlns:p14="http://schemas.microsoft.com/office/powerpoint/2010/main" val="64750211"/>
      </p:ext>
    </p:extLst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179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Appearances of the Holy Spirit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Pentecost</a:t>
            </a:r>
            <a:r>
              <a:rPr lang="en-US" dirty="0"/>
              <a:t> (Acts 2:1–5)</a:t>
            </a:r>
          </a:p>
        </p:txBody>
      </p:sp>
    </p:spTree>
    <p:extLst>
      <p:ext uri="{BB962C8B-B14F-4D97-AF65-F5344CB8AC3E}">
        <p14:creationId xmlns:p14="http://schemas.microsoft.com/office/powerpoint/2010/main" val="4219094460"/>
      </p:ext>
    </p:extLst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SEEKING A SPOUSE</a:t>
            </a:r>
            <a:br>
              <a:rPr lang="en-US" dirty="0"/>
            </a:br>
            <a:r>
              <a:rPr lang="en-US" sz="4800" b="0" dirty="0">
                <a:latin typeface="Merriweather Sans light" panose="02000503060000020004" pitchFamily="2" charset="0"/>
              </a:rPr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30</a:t>
            </a:r>
          </a:p>
        </p:txBody>
      </p:sp>
    </p:spTree>
    <p:extLst>
      <p:ext uri="{BB962C8B-B14F-4D97-AF65-F5344CB8AC3E}">
        <p14:creationId xmlns:p14="http://schemas.microsoft.com/office/powerpoint/2010/main" val="3454524212"/>
      </p:ext>
    </p:extLst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ExtraBold" panose="02000503060000020004" pitchFamily="2" charset="0"/>
              </a:rPr>
              <a:t>COURTSHIP</a:t>
            </a:r>
            <a:br>
              <a:rPr lang="en-US" dirty="0">
                <a:latin typeface="Merriweather Sans ExtraBold" panose="02000503060000020004" pitchFamily="2" charset="0"/>
              </a:rPr>
            </a:br>
            <a:r>
              <a:rPr lang="en-US" sz="3600" dirty="0">
                <a:latin typeface="Merriweather Sans light" panose="02000503060000020004" pitchFamily="2" charset="0"/>
              </a:rPr>
              <a:t>IN A</a:t>
            </a:r>
            <a:br>
              <a:rPr lang="en-US" dirty="0">
                <a:latin typeface="Merriweather Sans ExtraBold" panose="02000503060000020004" pitchFamily="2" charset="0"/>
              </a:rPr>
            </a:br>
            <a:r>
              <a:rPr lang="en-US" dirty="0">
                <a:latin typeface="Merriweather Sans ExtraBold" panose="02000503060000020004" pitchFamily="2" charset="0"/>
              </a:rPr>
              <a:t>HOSTILE CULTURE</a:t>
            </a:r>
          </a:p>
        </p:txBody>
      </p:sp>
    </p:spTree>
    <p:extLst>
      <p:ext uri="{BB962C8B-B14F-4D97-AF65-F5344CB8AC3E}">
        <p14:creationId xmlns:p14="http://schemas.microsoft.com/office/powerpoint/2010/main" val="484388694"/>
      </p:ext>
    </p:extLst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BUILDING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INTIMACY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64958"/>
      </p:ext>
    </p:extLst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Love and Truth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2932582234"/>
      </p:ext>
    </p:extLst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How do we handle differing expectations?</a:t>
            </a:r>
          </a:p>
        </p:txBody>
      </p:sp>
    </p:spTree>
    <p:extLst>
      <p:ext uri="{BB962C8B-B14F-4D97-AF65-F5344CB8AC3E}">
        <p14:creationId xmlns:p14="http://schemas.microsoft.com/office/powerpoint/2010/main" val="965990387"/>
      </p:ext>
    </p:extLst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God to Direct</a:t>
            </a:r>
            <a:br>
              <a:rPr lang="en-US" dirty="0"/>
            </a:br>
            <a:r>
              <a:rPr lang="en-US" dirty="0"/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492232299"/>
      </p:ext>
    </p:extLst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Directing Your Attention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a person that God is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growing</a:t>
            </a:r>
          </a:p>
        </p:txBody>
      </p:sp>
    </p:spTree>
    <p:extLst>
      <p:ext uri="{BB962C8B-B14F-4D97-AF65-F5344CB8AC3E}">
        <p14:creationId xmlns:p14="http://schemas.microsoft.com/office/powerpoint/2010/main" val="53673740"/>
      </p:ext>
    </p:extLst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533400"/>
          </a:xfrm>
        </p:spPr>
        <p:txBody>
          <a:bodyPr/>
          <a:lstStyle/>
          <a:p>
            <a:r>
              <a:rPr lang="en-US" dirty="0"/>
              <a:t>We watch out for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534400" cy="3962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An </a:t>
            </a:r>
            <a:r>
              <a:rPr lang="en-US" dirty="0">
                <a:latin typeface="Merriweather Sans ExtraBold" panose="02000503060000020004" pitchFamily="2" charset="0"/>
              </a:rPr>
              <a:t>angry outlook </a:t>
            </a:r>
            <a:r>
              <a:rPr lang="en-US" dirty="0"/>
              <a:t>or spirit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>
                <a:latin typeface="Merriweather Sans ExtraBold" panose="02000503060000020004" pitchFamily="2" charset="0"/>
              </a:rPr>
              <a:t>Bitterness</a:t>
            </a:r>
            <a:r>
              <a:rPr lang="en-US" dirty="0"/>
              <a:t>—either a refusal to acknowledge hurt or to seek God’s grace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A </a:t>
            </a:r>
            <a:r>
              <a:rPr lang="en-US" dirty="0">
                <a:latin typeface="Merriweather Sans ExtraBold" panose="02000503060000020004" pitchFamily="2" charset="0"/>
              </a:rPr>
              <a:t>constant disrespect </a:t>
            </a:r>
            <a:r>
              <a:rPr lang="en-US" dirty="0"/>
              <a:t>for the views of others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A </a:t>
            </a:r>
            <a:r>
              <a:rPr lang="en-US" dirty="0">
                <a:latin typeface="Merriweather Sans ExtraBold" panose="02000503060000020004" pitchFamily="2" charset="0"/>
              </a:rPr>
              <a:t>lack of discipline </a:t>
            </a:r>
            <a:r>
              <a:rPr lang="en-US" dirty="0"/>
              <a:t>or self-control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Anything else that </a:t>
            </a:r>
            <a:r>
              <a:rPr lang="en-US" dirty="0">
                <a:latin typeface="Merriweather Sans ExtraBold" panose="02000503060000020004" pitchFamily="2" charset="0"/>
              </a:rPr>
              <a:t>violates our trust </a:t>
            </a:r>
            <a:r>
              <a:rPr lang="en-US" dirty="0"/>
              <a:t>and sense of security</a:t>
            </a:r>
          </a:p>
        </p:txBody>
      </p:sp>
    </p:spTree>
    <p:extLst>
      <p:ext uri="{BB962C8B-B14F-4D97-AF65-F5344CB8AC3E}">
        <p14:creationId xmlns:p14="http://schemas.microsoft.com/office/powerpoint/2010/main" val="3631797852"/>
      </p:ext>
    </p:extLst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Directing Your Attention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/>
              <a:t>To a person who supports good relationships with your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3426416065"/>
      </p:ext>
    </p:extLst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Directing Your Attention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To a person who has shown that he or she is ready for the responsibilities of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godly, mature adulthood</a:t>
            </a:r>
          </a:p>
        </p:txBody>
      </p:sp>
    </p:spTree>
    <p:extLst>
      <p:ext uri="{BB962C8B-B14F-4D97-AF65-F5344CB8AC3E}">
        <p14:creationId xmlns:p14="http://schemas.microsoft.com/office/powerpoint/2010/main" val="2954938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8800" dirty="0">
                <a:latin typeface="Merriweather Sans ExtraBold" panose="02000503060000020004" pitchFamily="2" charset="0"/>
              </a:rPr>
              <a:t>THE ROLE</a:t>
            </a:r>
            <a:br>
              <a:rPr lang="en-US" sz="4400" dirty="0"/>
            </a:br>
            <a:r>
              <a:rPr lang="en-US" sz="4400" dirty="0">
                <a:latin typeface="Merriweather Sans light" panose="02000503060000020004" pitchFamily="2" charset="0"/>
              </a:rPr>
              <a:t>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4119513209"/>
      </p:ext>
    </p:extLst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the Other Person</a:t>
            </a:r>
            <a:br>
              <a:rPr lang="en-US" dirty="0"/>
            </a:br>
            <a:r>
              <a:rPr lang="en-US" dirty="0"/>
              <a:t>in Love</a:t>
            </a:r>
          </a:p>
        </p:txBody>
      </p:sp>
    </p:spTree>
    <p:extLst>
      <p:ext uri="{BB962C8B-B14F-4D97-AF65-F5344CB8AC3E}">
        <p14:creationId xmlns:p14="http://schemas.microsoft.com/office/powerpoint/2010/main" val="3231836981"/>
      </p:ext>
    </p:extLst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Seeking in Love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Seek the Person’s Good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Above All Else</a:t>
            </a:r>
          </a:p>
        </p:txBody>
      </p:sp>
    </p:spTree>
    <p:extLst>
      <p:ext uri="{BB962C8B-B14F-4D97-AF65-F5344CB8AC3E}">
        <p14:creationId xmlns:p14="http://schemas.microsoft.com/office/powerpoint/2010/main" val="2658370044"/>
      </p:ext>
    </p:extLst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Seeking in Love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Be Honest About Your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1060355619"/>
      </p:ext>
    </p:extLst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Seeking in Love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Accept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Rejection</a:t>
            </a:r>
          </a:p>
        </p:txBody>
      </p:sp>
    </p:spTree>
    <p:extLst>
      <p:ext uri="{BB962C8B-B14F-4D97-AF65-F5344CB8AC3E}">
        <p14:creationId xmlns:p14="http://schemas.microsoft.com/office/powerpoint/2010/main" val="3653636999"/>
      </p:ext>
    </p:extLst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How do people pressure others into a relationship?</a:t>
            </a:r>
          </a:p>
        </p:txBody>
      </p:sp>
    </p:spTree>
    <p:extLst>
      <p:ext uri="{BB962C8B-B14F-4D97-AF65-F5344CB8AC3E}">
        <p14:creationId xmlns:p14="http://schemas.microsoft.com/office/powerpoint/2010/main" val="2690080290"/>
      </p:ext>
    </p:extLst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Seeking in Love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Navigate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Cultural Expectations</a:t>
            </a:r>
          </a:p>
        </p:txBody>
      </p:sp>
    </p:spTree>
    <p:extLst>
      <p:ext uri="{BB962C8B-B14F-4D97-AF65-F5344CB8AC3E}">
        <p14:creationId xmlns:p14="http://schemas.microsoft.com/office/powerpoint/2010/main" val="677137078"/>
      </p:ext>
    </p:extLst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What cultural expectations are unhelpful?</a:t>
            </a:r>
          </a:p>
        </p:txBody>
      </p:sp>
    </p:spTree>
    <p:extLst>
      <p:ext uri="{BB962C8B-B14F-4D97-AF65-F5344CB8AC3E}">
        <p14:creationId xmlns:p14="http://schemas.microsoft.com/office/powerpoint/2010/main" val="1071594187"/>
      </p:ext>
    </p:extLst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Seeking in Love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Love Your </a:t>
            </a:r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Future In-Laws</a:t>
            </a:r>
          </a:p>
        </p:txBody>
      </p:sp>
    </p:spTree>
    <p:extLst>
      <p:ext uri="{BB962C8B-B14F-4D97-AF65-F5344CB8AC3E}">
        <p14:creationId xmlns:p14="http://schemas.microsoft.com/office/powerpoint/2010/main" val="4077416868"/>
      </p:ext>
    </p:extLst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Learn About </a:t>
            </a:r>
            <a:r>
              <a:rPr lang="en-US" dirty="0"/>
              <a:t>Each Other</a:t>
            </a:r>
          </a:p>
        </p:txBody>
      </p:sp>
    </p:spTree>
    <p:extLst>
      <p:ext uri="{BB962C8B-B14F-4D97-AF65-F5344CB8AC3E}">
        <p14:creationId xmlns:p14="http://schemas.microsoft.com/office/powerpoint/2010/main" val="3823801295"/>
      </p:ext>
    </p:extLst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How can we make dates meaningful?</a:t>
            </a:r>
          </a:p>
        </p:txBody>
      </p:sp>
    </p:spTree>
    <p:extLst>
      <p:ext uri="{BB962C8B-B14F-4D97-AF65-F5344CB8AC3E}">
        <p14:creationId xmlns:p14="http://schemas.microsoft.com/office/powerpoint/2010/main" val="3592913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Holy Spirit as a Person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has emotion.</a:t>
            </a:r>
          </a:p>
          <a:p>
            <a:r>
              <a:rPr lang="en-US" dirty="0"/>
              <a:t>He has thoughts and an intellect.</a:t>
            </a:r>
          </a:p>
          <a:p>
            <a:r>
              <a:rPr lang="en-US" dirty="0"/>
              <a:t>He has a will.</a:t>
            </a:r>
          </a:p>
          <a:p>
            <a:r>
              <a:rPr lang="en-US" dirty="0"/>
              <a:t>He spoke directly to believers.</a:t>
            </a:r>
          </a:p>
        </p:txBody>
      </p:sp>
    </p:spTree>
    <p:extLst>
      <p:ext uri="{BB962C8B-B14F-4D97-AF65-F5344CB8AC3E}">
        <p14:creationId xmlns:p14="http://schemas.microsoft.com/office/powerpoint/2010/main" val="3454076569"/>
      </p:ext>
    </p:extLst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What is </a:t>
            </a:r>
            <a:r>
              <a:rPr lang="en-US" dirty="0">
                <a:latin typeface="Merriweather Sans ExtraBold" panose="02000503060000020004" pitchFamily="2" charset="0"/>
              </a:rPr>
              <a:t>success</a:t>
            </a:r>
            <a:r>
              <a:rPr lang="en-US" dirty="0">
                <a:latin typeface="Merriweather Sans light" panose="02000503060000020004" pitchFamily="2" charset="0"/>
              </a:rPr>
              <a:t> for a dating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235689867"/>
      </p:ext>
    </p:extLst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Build Up </a:t>
            </a:r>
            <a:r>
              <a:rPr lang="en-US" dirty="0"/>
              <a:t>Each Other</a:t>
            </a:r>
          </a:p>
        </p:txBody>
      </p:sp>
    </p:spTree>
    <p:extLst>
      <p:ext uri="{BB962C8B-B14F-4D97-AF65-F5344CB8AC3E}">
        <p14:creationId xmlns:p14="http://schemas.microsoft.com/office/powerpoint/2010/main" val="646300963"/>
      </p:ext>
    </p:extLst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Guard </a:t>
            </a:r>
            <a:r>
              <a:rPr lang="en-US" dirty="0"/>
              <a:t>Each Other</a:t>
            </a:r>
          </a:p>
        </p:txBody>
      </p:sp>
    </p:spTree>
    <p:extLst>
      <p:ext uri="{BB962C8B-B14F-4D97-AF65-F5344CB8AC3E}">
        <p14:creationId xmlns:p14="http://schemas.microsoft.com/office/powerpoint/2010/main" val="1388002810"/>
      </p:ext>
    </p:extLst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erriweather Sans light" panose="02000503060000020004" pitchFamily="2" charset="0"/>
              </a:rPr>
              <a:t>THE ROOTS OF</a:t>
            </a:r>
            <a:br>
              <a:rPr lang="en-US" sz="5400" dirty="0">
                <a:latin typeface="Merriweather Sans ExtraBold" panose="02000503060000020004" pitchFamily="2" charset="0"/>
              </a:rPr>
            </a:br>
            <a:r>
              <a:rPr lang="en-US" sz="9600" dirty="0">
                <a:latin typeface="Merriweather Sans ExtraBold" panose="02000503060000020004" pitchFamily="2" charset="0"/>
              </a:rPr>
              <a:t>LUST</a:t>
            </a:r>
            <a:endParaRPr lang="en-US" sz="5400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45747"/>
      </p:ext>
    </p:extLst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Marry </a:t>
            </a:r>
            <a:r>
              <a:rPr lang="en-US" dirty="0"/>
              <a:t>Each Other</a:t>
            </a:r>
          </a:p>
        </p:txBody>
      </p:sp>
    </p:spTree>
    <p:extLst>
      <p:ext uri="{BB962C8B-B14F-4D97-AF65-F5344CB8AC3E}">
        <p14:creationId xmlns:p14="http://schemas.microsoft.com/office/powerpoint/2010/main" val="4120895167"/>
      </p:ext>
    </p:extLst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Follow God’s will for you now, and He will continue to guide you.</a:t>
            </a:r>
          </a:p>
        </p:txBody>
      </p:sp>
    </p:spTree>
    <p:extLst>
      <p:ext uri="{BB962C8B-B14F-4D97-AF65-F5344CB8AC3E}">
        <p14:creationId xmlns:p14="http://schemas.microsoft.com/office/powerpoint/2010/main" val="3763865105"/>
      </p:ext>
    </p:extLst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32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Holy Spirit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</a:t>
            </a:r>
            <a:r>
              <a:rPr lang="en-US" dirty="0"/>
              <a:t> (John 14:26)</a:t>
            </a:r>
          </a:p>
        </p:txBody>
      </p:sp>
    </p:spTree>
    <p:extLst>
      <p:ext uri="{BB962C8B-B14F-4D97-AF65-F5344CB8AC3E}">
        <p14:creationId xmlns:p14="http://schemas.microsoft.com/office/powerpoint/2010/main" val="3346445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God guides us with wisdom and care.</a:t>
            </a:r>
          </a:p>
        </p:txBody>
      </p:sp>
    </p:spTree>
    <p:extLst>
      <p:ext uri="{BB962C8B-B14F-4D97-AF65-F5344CB8AC3E}">
        <p14:creationId xmlns:p14="http://schemas.microsoft.com/office/powerpoint/2010/main" val="141466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Ships of the Bible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12729"/>
              </p:ext>
            </p:extLst>
          </p:nvPr>
        </p:nvGraphicFramePr>
        <p:xfrm>
          <a:off x="685800" y="1429096"/>
          <a:ext cx="7772400" cy="30480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85381911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90591744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rgbClr val="491D02"/>
                          </a:solidFill>
                          <a:latin typeface="Merriweather Sans Bold" panose="02000503060000020004" pitchFamily="2" charset="0"/>
                        </a:rPr>
                        <a:t>THE FISHING BOATS</a:t>
                      </a:r>
                    </a:p>
                  </a:txBody>
                  <a:tcPr marL="182880" marR="182880" marT="182880" marB="182880" anchor="ctr">
                    <a:lnL w="38100" cmpd="sng">
                      <a:solidFill>
                        <a:srgbClr val="491D02"/>
                      </a:solidFill>
                      <a:prstDash val="soli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491D02"/>
                      </a:solidFill>
                      <a:prstDash val="solid"/>
                    </a:lnT>
                    <a:lnB w="38100" cmpd="sng">
                      <a:solidFill>
                        <a:srgbClr val="491D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A Picture of Outreach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A Teaching Platform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A Place to See Christ’s Power</a:t>
                      </a:r>
                    </a:p>
                    <a:p>
                      <a:pPr marL="571500" marR="0" lvl="0" indent="-5715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491D02"/>
                          </a:solidFill>
                          <a:latin typeface="Merriweather Sans light" panose="02000503060000020004" pitchFamily="2" charset="0"/>
                        </a:rPr>
                        <a:t>A Refuge to Leave Behind</a:t>
                      </a:r>
                    </a:p>
                  </a:txBody>
                  <a:tcPr marL="182880" marR="182880" marT="182880" marB="182880" anchor="ctr">
                    <a:lnL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491D02"/>
                      </a:solidFill>
                      <a:prstDash val="solid"/>
                    </a:lnR>
                    <a:lnT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1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05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Holy Spirit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</a:t>
            </a:r>
            <a:r>
              <a:rPr lang="en-US" dirty="0"/>
              <a:t> (John 14:26)</a:t>
            </a:r>
          </a:p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Caretaker</a:t>
            </a:r>
            <a:r>
              <a:rPr lang="en-US" dirty="0"/>
              <a:t> (Gal. 5:16–26)</a:t>
            </a:r>
          </a:p>
        </p:txBody>
      </p:sp>
    </p:spTree>
    <p:extLst>
      <p:ext uri="{BB962C8B-B14F-4D97-AF65-F5344CB8AC3E}">
        <p14:creationId xmlns:p14="http://schemas.microsoft.com/office/powerpoint/2010/main" val="1970260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7200" dirty="0">
                <a:latin typeface="Merriweather Sans ExtraBold" panose="02000503060000020004" pitchFamily="2" charset="0"/>
              </a:rPr>
              <a:t>THE FRUIT</a:t>
            </a:r>
            <a:br>
              <a:rPr lang="en-US" sz="5400" dirty="0"/>
            </a:br>
            <a:r>
              <a:rPr lang="en-US" sz="5400" dirty="0">
                <a:latin typeface="Merriweather Sans light" panose="02000503060000020004" pitchFamily="2" charset="0"/>
              </a:rPr>
              <a:t>OF THE SPIRIT</a:t>
            </a:r>
          </a:p>
        </p:txBody>
      </p:sp>
    </p:spTree>
    <p:extLst>
      <p:ext uri="{BB962C8B-B14F-4D97-AF65-F5344CB8AC3E}">
        <p14:creationId xmlns:p14="http://schemas.microsoft.com/office/powerpoint/2010/main" val="7786785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Holy Spirit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</a:t>
            </a:r>
            <a:r>
              <a:rPr lang="en-US" dirty="0"/>
              <a:t> (John 14:26)</a:t>
            </a:r>
          </a:p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Caretaker</a:t>
            </a:r>
            <a:r>
              <a:rPr lang="en-US" dirty="0"/>
              <a:t> (Gal. 5:16–26)</a:t>
            </a:r>
          </a:p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Seal</a:t>
            </a:r>
            <a:r>
              <a:rPr lang="en-US" dirty="0"/>
              <a:t> (Eph. 1:13–14)</a:t>
            </a:r>
          </a:p>
        </p:txBody>
      </p:sp>
    </p:spTree>
    <p:extLst>
      <p:ext uri="{BB962C8B-B14F-4D97-AF65-F5344CB8AC3E}">
        <p14:creationId xmlns:p14="http://schemas.microsoft.com/office/powerpoint/2010/main" val="15617558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He will uphold our faith until we cannot possibly doubt Him.</a:t>
            </a:r>
          </a:p>
        </p:txBody>
      </p:sp>
    </p:spTree>
    <p:extLst>
      <p:ext uri="{BB962C8B-B14F-4D97-AF65-F5344CB8AC3E}">
        <p14:creationId xmlns:p14="http://schemas.microsoft.com/office/powerpoint/2010/main" val="2516327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5305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>
                <a:latin typeface="Merriweather Sans light" panose="02000503060000020004" pitchFamily="2" charset="0"/>
              </a:rPr>
              <a:t>REFLECTING</a:t>
            </a:r>
            <a:br>
              <a:rPr lang="en-US" b="0" dirty="0">
                <a:latin typeface="Merriweather Sans light" panose="02000503060000020004" pitchFamily="2" charset="0"/>
              </a:rPr>
            </a:br>
            <a:r>
              <a:rPr lang="en-US" sz="8800" b="0" dirty="0"/>
              <a:t>GOD’S LOVE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286474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New Commandment:</a:t>
            </a:r>
            <a:br>
              <a:rPr lang="en-US" dirty="0"/>
            </a:br>
            <a:r>
              <a:rPr lang="en-US" dirty="0">
                <a:latin typeface="Merriweather Sans light" panose="02000503060000020004" pitchFamily="2" charset="0"/>
              </a:rPr>
              <a:t>Love each other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as Christ loved you.</a:t>
            </a:r>
          </a:p>
        </p:txBody>
      </p:sp>
    </p:spTree>
    <p:extLst>
      <p:ext uri="{BB962C8B-B14F-4D97-AF65-F5344CB8AC3E}">
        <p14:creationId xmlns:p14="http://schemas.microsoft.com/office/powerpoint/2010/main" val="7139277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Merriweather Sans light" panose="02000503060000020004" pitchFamily="2" charset="0"/>
              </a:rPr>
              <a:t>ALL MINISTRY IS</a:t>
            </a:r>
            <a:br>
              <a:rPr lang="en-US" sz="4000" dirty="0"/>
            </a:br>
            <a:r>
              <a:rPr lang="en-US" sz="8000" dirty="0">
                <a:latin typeface="Merriweather Sans ExtraBold" panose="02000503060000020004" pitchFamily="2" charset="0"/>
              </a:rPr>
              <a:t>WORTHLESS</a:t>
            </a:r>
            <a:br>
              <a:rPr lang="en-US" sz="4000" dirty="0"/>
            </a:br>
            <a:r>
              <a:rPr lang="en-US" sz="4000" dirty="0">
                <a:latin typeface="Merriweather Sans light" panose="02000503060000020004" pitchFamily="2" charset="0"/>
              </a:rPr>
              <a:t>WITHOUT LOVE</a:t>
            </a:r>
          </a:p>
        </p:txBody>
      </p:sp>
    </p:spTree>
    <p:extLst>
      <p:ext uri="{BB962C8B-B14F-4D97-AF65-F5344CB8AC3E}">
        <p14:creationId xmlns:p14="http://schemas.microsoft.com/office/powerpoint/2010/main" val="34897034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decision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reflect God’s goodness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others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2399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Merriweather Sans light" panose="02000503060000020004" pitchFamily="2" charset="0"/>
              </a:rPr>
              <a:t>WHAT LOVE</a:t>
            </a:r>
            <a:br>
              <a:rPr lang="en-US" dirty="0"/>
            </a:br>
            <a:r>
              <a:rPr lang="en-US" sz="8800" dirty="0">
                <a:latin typeface="Merriweather Sans ExtraBold" panose="02000503060000020004" pitchFamily="2" charset="0"/>
              </a:rPr>
              <a:t>IS NOT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3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Ships of the Bible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11511"/>
              </p:ext>
            </p:extLst>
          </p:nvPr>
        </p:nvGraphicFramePr>
        <p:xfrm>
          <a:off x="685800" y="1429096"/>
          <a:ext cx="7772400" cy="310896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85381911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90591744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rgbClr val="491D02"/>
                          </a:solidFill>
                          <a:latin typeface="Merriweather Sans Bold" panose="02000503060000020004" pitchFamily="2" charset="0"/>
                        </a:rPr>
                        <a:t>THE SHIP TO TARSHISH</a:t>
                      </a:r>
                    </a:p>
                  </a:txBody>
                  <a:tcPr marL="182880" marR="182880" marT="182880" marB="182880" anchor="ctr">
                    <a:lnL w="38100" cmpd="sng">
                      <a:solidFill>
                        <a:srgbClr val="491D02"/>
                      </a:solidFill>
                      <a:prstDash val="soli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491D02"/>
                      </a:solidFill>
                      <a:prstDash val="solid"/>
                    </a:lnT>
                    <a:lnB w="38100" cmpd="sng">
                      <a:solidFill>
                        <a:srgbClr val="491D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erriweather Sans light" panose="02000503060000020004" pitchFamily="2" charset="0"/>
                        </a:rPr>
                        <a:t>When a ship carries us away from God,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erriweather Sans light" panose="02000503060000020004" pitchFamily="2" charset="0"/>
                        </a:rPr>
                        <a:t>sometimes we should jump ship and trust Him.</a:t>
                      </a:r>
                    </a:p>
                  </a:txBody>
                  <a:tcPr marL="182880" marR="182880" marT="182880" marB="182880" anchor="ctr">
                    <a:lnL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491D02"/>
                      </a:solidFill>
                      <a:prstDash val="solid"/>
                    </a:lnR>
                    <a:lnT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1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9554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is not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feeling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385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is not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7666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is not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5028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Lust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desire to possess something regardless of the hurt it may cause others—including oneself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8785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is not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abuse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8146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 is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something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 hurtful purpose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that its maker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did not intend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8915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The Perfect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God—The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Origin</a:t>
            </a:r>
            <a:r>
              <a:rPr lang="en-US" dirty="0"/>
              <a:t> of Love</a:t>
            </a:r>
          </a:p>
          <a:p>
            <a:r>
              <a:rPr lang="en-US" dirty="0"/>
              <a:t>God—The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Personification</a:t>
            </a:r>
            <a:r>
              <a:rPr lang="en-US" dirty="0"/>
              <a:t> of Love</a:t>
            </a:r>
          </a:p>
        </p:txBody>
      </p:sp>
    </p:spTree>
    <p:extLst>
      <p:ext uri="{BB962C8B-B14F-4D97-AF65-F5344CB8AC3E}">
        <p14:creationId xmlns:p14="http://schemas.microsoft.com/office/powerpoint/2010/main" val="15037168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Self-existence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God loved us </a:t>
            </a:r>
            <a:r>
              <a:rPr lang="en-US" sz="3600" dirty="0">
                <a:latin typeface="Merriweather Sans Bold" panose="02000503060000020004" pitchFamily="2" charset="0"/>
              </a:rPr>
              <a:t>before the foundation of the world</a:t>
            </a:r>
            <a:r>
              <a:rPr lang="en-US" sz="3600" dirty="0"/>
              <a:t>—and not for anything we did.</a:t>
            </a:r>
            <a:br>
              <a:rPr lang="en-US" sz="3600" dirty="0"/>
            </a:br>
            <a:r>
              <a:rPr lang="en-US" sz="3600" dirty="0"/>
              <a:t>(Eph. 1:4)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022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Eternality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 will love us </a:t>
            </a:r>
            <a:r>
              <a:rPr lang="en-US" sz="3600" dirty="0">
                <a:latin typeface="Merriweather Sans Bold" panose="02000503060000020004" pitchFamily="2" charset="0"/>
              </a:rPr>
              <a:t>forever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(Ps. 100:5)</a:t>
            </a:r>
          </a:p>
        </p:txBody>
      </p:sp>
    </p:spTree>
    <p:extLst>
      <p:ext uri="{BB962C8B-B14F-4D97-AF65-F5344CB8AC3E}">
        <p14:creationId xmlns:p14="http://schemas.microsoft.com/office/powerpoint/2010/main" val="9655288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Justice and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God’s love is true, equitable, and </a:t>
            </a:r>
            <a:r>
              <a:rPr lang="en-US" sz="3600" dirty="0">
                <a:latin typeface="Merriweather Sans ExtraBold" panose="02000503060000020004" pitchFamily="2" charset="0"/>
              </a:rPr>
              <a:t>offered to all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(Ps. 116:5; John 3:16)</a:t>
            </a:r>
          </a:p>
        </p:txBody>
      </p:sp>
    </p:spTree>
    <p:extLst>
      <p:ext uri="{BB962C8B-B14F-4D97-AF65-F5344CB8AC3E}">
        <p14:creationId xmlns:p14="http://schemas.microsoft.com/office/powerpoint/2010/main" val="205021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Ships of the Bible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5652"/>
              </p:ext>
            </p:extLst>
          </p:nvPr>
        </p:nvGraphicFramePr>
        <p:xfrm>
          <a:off x="685800" y="1429096"/>
          <a:ext cx="7772400" cy="30480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85381911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90591744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rgbClr val="491D02"/>
                          </a:solidFill>
                          <a:latin typeface="Merriweather Sans Bold" panose="02000503060000020004" pitchFamily="2" charset="0"/>
                        </a:rPr>
                        <a:t>THE PRISON SHIP</a:t>
                      </a:r>
                    </a:p>
                  </a:txBody>
                  <a:tcPr marL="182880" marR="182880" marT="182880" marB="182880" anchor="ctr">
                    <a:lnL w="38100" cmpd="sng">
                      <a:solidFill>
                        <a:srgbClr val="491D02"/>
                      </a:solidFill>
                      <a:prstDash val="solid"/>
                    </a:lnL>
                    <a:lnR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491D02"/>
                      </a:solidFill>
                      <a:prstDash val="solid"/>
                    </a:lnT>
                    <a:lnB w="38100" cmpd="sng">
                      <a:solidFill>
                        <a:srgbClr val="491D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Merriweather Sans light" panose="02000503060000020004" pitchFamily="2" charset="0"/>
                        </a:rPr>
                        <a:t>God works through shipwrecks.</a:t>
                      </a:r>
                    </a:p>
                  </a:txBody>
                  <a:tcPr marL="182880" marR="182880" marT="182880" marB="182880" anchor="ctr">
                    <a:lnL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491D02"/>
                      </a:solidFill>
                      <a:prstDash val="solid"/>
                    </a:lnR>
                    <a:lnT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91D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1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9535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Infinity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God’s love is </a:t>
            </a:r>
            <a:r>
              <a:rPr lang="en-US" sz="3600" dirty="0">
                <a:latin typeface="Merriweather Sans Bold" panose="02000503060000020004" pitchFamily="2" charset="0"/>
              </a:rPr>
              <a:t>great</a:t>
            </a:r>
            <a:r>
              <a:rPr lang="en-US" sz="3600" dirty="0"/>
              <a:t> and </a:t>
            </a:r>
            <a:r>
              <a:rPr lang="en-US" sz="3600" dirty="0">
                <a:latin typeface="Merriweather Sans Bold" panose="02000503060000020004" pitchFamily="2" charset="0"/>
              </a:rPr>
              <a:t>boundless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(Eph. 2:4–7)</a:t>
            </a:r>
          </a:p>
        </p:txBody>
      </p:sp>
    </p:spTree>
    <p:extLst>
      <p:ext uri="{BB962C8B-B14F-4D97-AF65-F5344CB8AC3E}">
        <p14:creationId xmlns:p14="http://schemas.microsoft.com/office/powerpoint/2010/main" val="13539807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Holiness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God’s love is </a:t>
            </a:r>
            <a:r>
              <a:rPr lang="en-US" sz="3600" dirty="0">
                <a:latin typeface="Merriweather Sans Bold" panose="02000503060000020004" pitchFamily="2" charset="0"/>
              </a:rPr>
              <a:t>spotlessly pure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(1 John 1:5–9)</a:t>
            </a:r>
          </a:p>
        </p:txBody>
      </p:sp>
    </p:spTree>
    <p:extLst>
      <p:ext uri="{BB962C8B-B14F-4D97-AF65-F5344CB8AC3E}">
        <p14:creationId xmlns:p14="http://schemas.microsoft.com/office/powerpoint/2010/main" val="23805799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Omniscience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 loves us despite His </a:t>
            </a:r>
            <a:r>
              <a:rPr lang="en-US" sz="3600" dirty="0">
                <a:latin typeface="Merriweather Sans Bold" panose="02000503060000020004" pitchFamily="2" charset="0"/>
              </a:rPr>
              <a:t>perfect knowledge of our sin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(Ps. 139:1–6; Rom. 5:8)</a:t>
            </a:r>
          </a:p>
        </p:txBody>
      </p:sp>
    </p:spTree>
    <p:extLst>
      <p:ext uri="{BB962C8B-B14F-4D97-AF65-F5344CB8AC3E}">
        <p14:creationId xmlns:p14="http://schemas.microsoft.com/office/powerpoint/2010/main" val="37366025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Omnipresence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God’s love </a:t>
            </a:r>
            <a:r>
              <a:rPr lang="en-US" sz="3600" dirty="0">
                <a:latin typeface="Merriweather Sans Bold" panose="02000503060000020004" pitchFamily="2" charset="0"/>
              </a:rPr>
              <a:t>can reach us anywhere</a:t>
            </a:r>
            <a:r>
              <a:rPr lang="en-US" sz="3600" dirty="0"/>
              <a:t> we go.</a:t>
            </a:r>
            <a:br>
              <a:rPr lang="en-US" sz="3600" dirty="0"/>
            </a:br>
            <a:r>
              <a:rPr lang="en-US" sz="3600" dirty="0"/>
              <a:t>(Ps. 139:7–10)</a:t>
            </a:r>
          </a:p>
        </p:txBody>
      </p:sp>
    </p:spTree>
    <p:extLst>
      <p:ext uri="{BB962C8B-B14F-4D97-AF65-F5344CB8AC3E}">
        <p14:creationId xmlns:p14="http://schemas.microsoft.com/office/powerpoint/2010/main" val="31674667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Omnipotence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erriweather Sans Bold" panose="02000503060000020004" pitchFamily="2" charset="0"/>
              </a:rPr>
              <a:t>Nothing can separate us</a:t>
            </a:r>
            <a:r>
              <a:rPr lang="en-US" sz="3600" dirty="0"/>
              <a:t> from God’s love.</a:t>
            </a:r>
            <a:br>
              <a:rPr lang="en-US" sz="3600" dirty="0"/>
            </a:br>
            <a:r>
              <a:rPr lang="en-US" sz="3600" dirty="0"/>
              <a:t>(Rom. 8:31–39)</a:t>
            </a:r>
          </a:p>
        </p:txBody>
      </p:sp>
    </p:spTree>
    <p:extLst>
      <p:ext uri="{BB962C8B-B14F-4D97-AF65-F5344CB8AC3E}">
        <p14:creationId xmlns:p14="http://schemas.microsoft.com/office/powerpoint/2010/main" val="40889615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Mercy and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He loves us </a:t>
            </a:r>
            <a:r>
              <a:rPr lang="en-US" sz="3600" dirty="0">
                <a:latin typeface="Merriweather Sans Bold" panose="02000503060000020004" pitchFamily="2" charset="0"/>
              </a:rPr>
              <a:t>not because of anything we have done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(Titus 3:5)</a:t>
            </a:r>
          </a:p>
        </p:txBody>
      </p:sp>
    </p:spTree>
    <p:extLst>
      <p:ext uri="{BB962C8B-B14F-4D97-AF65-F5344CB8AC3E}">
        <p14:creationId xmlns:p14="http://schemas.microsoft.com/office/powerpoint/2010/main" val="12377065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Immutability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615678"/>
            <a:ext cx="6629400" cy="331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God’s love </a:t>
            </a:r>
            <a:r>
              <a:rPr lang="en-US" sz="3600" dirty="0">
                <a:latin typeface="Merriweather Sans Bold" panose="02000503060000020004" pitchFamily="2" charset="0"/>
              </a:rPr>
              <a:t>never changes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(Ps. 136; Jer. 31:3)</a:t>
            </a:r>
          </a:p>
        </p:txBody>
      </p:sp>
    </p:spTree>
    <p:extLst>
      <p:ext uri="{BB962C8B-B14F-4D97-AF65-F5344CB8AC3E}">
        <p14:creationId xmlns:p14="http://schemas.microsoft.com/office/powerpoint/2010/main" val="14526961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We find the clearest expression of love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in the Person of</a:t>
            </a:r>
            <a:br>
              <a:rPr lang="en-US" dirty="0"/>
            </a:br>
            <a:r>
              <a:rPr lang="en-US" sz="8000" dirty="0">
                <a:latin typeface="Merriweather Sans ExtraBold" panose="02000503060000020004" pitchFamily="2" charset="0"/>
              </a:rPr>
              <a:t>Jesus Christ</a:t>
            </a:r>
            <a:endParaRPr lang="en-US" dirty="0">
              <a:latin typeface="Merriweather Sans Extra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07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7504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0" dirty="0">
                <a:latin typeface="Merriweather Sans light" panose="02000503060000020004" pitchFamily="2" charset="0"/>
              </a:rPr>
              <a:t>REFLECTING</a:t>
            </a:r>
            <a:br>
              <a:rPr lang="en-US" b="0" dirty="0">
                <a:latin typeface="Merriweather Sans light" panose="02000503060000020004" pitchFamily="2" charset="0"/>
              </a:rPr>
            </a:br>
            <a:r>
              <a:rPr lang="en-US" sz="8000" b="0" dirty="0"/>
              <a:t>GOD’S TRUTH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31048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can use both</a:t>
            </a:r>
            <a:br>
              <a:rPr lang="en-US" b="1" dirty="0"/>
            </a:br>
            <a:r>
              <a:rPr lang="en-US" b="1" dirty="0"/>
              <a:t>good ships and bad ships</a:t>
            </a:r>
            <a:br>
              <a:rPr lang="en-US" b="1" dirty="0"/>
            </a:br>
            <a:r>
              <a:rPr lang="en-US" b="1" dirty="0"/>
              <a:t>for our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460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7200" dirty="0">
                <a:latin typeface="Merriweather Sans light" panose="02000503060000020004" pitchFamily="2" charset="0"/>
              </a:rPr>
              <a:t>THE TRUTH</a:t>
            </a:r>
            <a:br>
              <a:rPr lang="en-US" sz="7200" dirty="0">
                <a:latin typeface="Merriweather Sans ExtraBold" panose="02000503060000020004" pitchFamily="2" charset="0"/>
              </a:rPr>
            </a:br>
            <a:r>
              <a:rPr lang="en-US" sz="7200" dirty="0">
                <a:latin typeface="Merriweather Sans ExtraBold" panose="02000503060000020004" pitchFamily="2" charset="0"/>
              </a:rPr>
              <a:t>OF CHRIST</a:t>
            </a:r>
          </a:p>
        </p:txBody>
      </p:sp>
    </p:spTree>
    <p:extLst>
      <p:ext uri="{BB962C8B-B14F-4D97-AF65-F5344CB8AC3E}">
        <p14:creationId xmlns:p14="http://schemas.microsoft.com/office/powerpoint/2010/main" val="15454837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Living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16472685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Merriweather Sans light" panose="02000503060000020004" pitchFamily="2" charset="0"/>
              </a:rPr>
              <a:t>In the beginning was the Word,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and the Word </a:t>
            </a:r>
            <a:r>
              <a:rPr lang="en-US" sz="4000" dirty="0"/>
              <a:t>was with</a:t>
            </a:r>
            <a:r>
              <a:rPr lang="en-US" sz="4000" dirty="0">
                <a:latin typeface="Merriweather Sans light" panose="02000503060000020004" pitchFamily="2" charset="0"/>
              </a:rPr>
              <a:t> God,</a:t>
            </a:r>
            <a:br>
              <a:rPr lang="en-US" sz="4000" dirty="0">
                <a:latin typeface="Merriweather Sans light" panose="02000503060000020004" pitchFamily="2" charset="0"/>
              </a:rPr>
            </a:br>
            <a:r>
              <a:rPr lang="en-US" sz="4000" dirty="0">
                <a:latin typeface="Merriweather Sans light" panose="02000503060000020004" pitchFamily="2" charset="0"/>
              </a:rPr>
              <a:t>and the Word </a:t>
            </a:r>
            <a:r>
              <a:rPr lang="en-US" sz="4000" dirty="0"/>
              <a:t>was</a:t>
            </a:r>
            <a:r>
              <a:rPr lang="en-US" sz="4000" dirty="0">
                <a:latin typeface="Merriweather Sans light" panose="02000503060000020004" pitchFamily="2" charset="0"/>
              </a:rPr>
              <a:t> God.</a:t>
            </a:r>
          </a:p>
        </p:txBody>
      </p:sp>
    </p:spTree>
    <p:extLst>
      <p:ext uri="{BB962C8B-B14F-4D97-AF65-F5344CB8AC3E}">
        <p14:creationId xmlns:p14="http://schemas.microsoft.com/office/powerpoint/2010/main" val="34767361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1535586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Freedom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Sin and the Law </a:t>
            </a:r>
          </a:p>
          <a:p>
            <a:r>
              <a:rPr lang="en-US" dirty="0"/>
              <a:t>To Love and Serve</a:t>
            </a:r>
          </a:p>
          <a:p>
            <a:r>
              <a:rPr lang="en-US" dirty="0"/>
              <a:t>To Know and Worship God</a:t>
            </a:r>
          </a:p>
          <a:p>
            <a:r>
              <a:rPr lang="en-US" dirty="0"/>
              <a:t>To Become like Christ</a:t>
            </a:r>
          </a:p>
        </p:txBody>
      </p:sp>
    </p:spTree>
    <p:extLst>
      <p:ext uri="{BB962C8B-B14F-4D97-AF65-F5344CB8AC3E}">
        <p14:creationId xmlns:p14="http://schemas.microsoft.com/office/powerpoint/2010/main" val="21713337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6600" dirty="0">
                <a:latin typeface="Merriweather Sans light" panose="02000503060000020004" pitchFamily="2" charset="0"/>
              </a:rPr>
              <a:t>REFLECTING</a:t>
            </a:r>
            <a:br>
              <a:rPr lang="en-US" sz="6600" dirty="0">
                <a:latin typeface="Merriweather Sans ExtraBold" panose="02000503060000020004" pitchFamily="2" charset="0"/>
              </a:rPr>
            </a:br>
            <a:r>
              <a:rPr lang="en-US" sz="6600" dirty="0">
                <a:latin typeface="Merriweather Sans ExtraBold" panose="02000503060000020004" pitchFamily="2" charset="0"/>
              </a:rPr>
              <a:t>THE TRUTH</a:t>
            </a:r>
          </a:p>
        </p:txBody>
      </p:sp>
    </p:spTree>
    <p:extLst>
      <p:ext uri="{BB962C8B-B14F-4D97-AF65-F5344CB8AC3E}">
        <p14:creationId xmlns:p14="http://schemas.microsoft.com/office/powerpoint/2010/main" val="14305411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Study</a:t>
            </a:r>
            <a:r>
              <a:rPr lang="en-US" dirty="0"/>
              <a:t> the Truth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Dive into God’s Word, and study His character and work</a:t>
            </a:r>
          </a:p>
          <a:p>
            <a:r>
              <a:rPr lang="en-US" dirty="0"/>
              <a:t>Study what God says about you</a:t>
            </a:r>
          </a:p>
          <a:p>
            <a:r>
              <a:rPr lang="en-US" dirty="0"/>
              <a:t>Study God’s truth in science and culture</a:t>
            </a:r>
          </a:p>
        </p:txBody>
      </p:sp>
    </p:spTree>
    <p:extLst>
      <p:ext uri="{BB962C8B-B14F-4D97-AF65-F5344CB8AC3E}">
        <p14:creationId xmlns:p14="http://schemas.microsoft.com/office/powerpoint/2010/main" val="8387529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Live</a:t>
            </a:r>
            <a:r>
              <a:rPr lang="en-US" dirty="0"/>
              <a:t> the Truth</a:t>
            </a:r>
          </a:p>
        </p:txBody>
      </p:sp>
    </p:spTree>
    <p:extLst>
      <p:ext uri="{BB962C8B-B14F-4D97-AF65-F5344CB8AC3E}">
        <p14:creationId xmlns:p14="http://schemas.microsoft.com/office/powerpoint/2010/main" val="14346453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Share</a:t>
            </a:r>
            <a:r>
              <a:rPr lang="en-US" dirty="0"/>
              <a:t> the Truth</a:t>
            </a:r>
          </a:p>
        </p:txBody>
      </p:sp>
    </p:spTree>
    <p:extLst>
      <p:ext uri="{BB962C8B-B14F-4D97-AF65-F5344CB8AC3E}">
        <p14:creationId xmlns:p14="http://schemas.microsoft.com/office/powerpoint/2010/main" val="34869005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 Sans light" panose="02000503060000020004" pitchFamily="2" charset="0"/>
              </a:rPr>
              <a:t>The highest truth reflects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the character and work</a:t>
            </a:r>
            <a:br>
              <a:rPr lang="en-US" dirty="0">
                <a:latin typeface="Merriweather Sans light" panose="02000503060000020004" pitchFamily="2" charset="0"/>
              </a:rPr>
            </a:br>
            <a:r>
              <a:rPr lang="en-US" dirty="0">
                <a:latin typeface="Merriweather Sans light" panose="02000503060000020004" pitchFamily="2" charset="0"/>
              </a:rPr>
              <a:t>of God.</a:t>
            </a:r>
          </a:p>
        </p:txBody>
      </p:sp>
    </p:spTree>
    <p:extLst>
      <p:ext uri="{BB962C8B-B14F-4D97-AF65-F5344CB8AC3E}">
        <p14:creationId xmlns:p14="http://schemas.microsoft.com/office/powerpoint/2010/main" val="615201011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4732</Words>
  <Application>Microsoft Office PowerPoint</Application>
  <PresentationFormat>On-screen Show (16:9)</PresentationFormat>
  <Paragraphs>939</Paragraphs>
  <Slides>576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576</vt:i4>
      </vt:variant>
    </vt:vector>
  </HeadingPairs>
  <TitlesOfParts>
    <vt:vector size="583" baseType="lpstr">
      <vt:lpstr>Merriweather Sans light</vt:lpstr>
      <vt:lpstr>Arial</vt:lpstr>
      <vt:lpstr>Merriweather Sans</vt:lpstr>
      <vt:lpstr>Merriweather Sans Bold</vt:lpstr>
      <vt:lpstr>Merriweather Sans ExtraBold</vt:lpstr>
      <vt:lpstr>Calibri</vt:lpstr>
      <vt:lpstr>Basic Styles</vt:lpstr>
      <vt:lpstr>SHIPS OF THE BIBLE</vt:lpstr>
      <vt:lpstr>ship</vt:lpstr>
      <vt:lpstr>–ship</vt:lpstr>
      <vt:lpstr>A relationship is a connection between one person and another.</vt:lpstr>
      <vt:lpstr>Ships of the Bible</vt:lpstr>
      <vt:lpstr>Ships of the Bible</vt:lpstr>
      <vt:lpstr>Ships of the Bible</vt:lpstr>
      <vt:lpstr>Ships of the Bible</vt:lpstr>
      <vt:lpstr>God can use both good ships and bad ships for our good.</vt:lpstr>
      <vt:lpstr>Some people use ships to pull us away from God.</vt:lpstr>
      <vt:lpstr>When our ships sink, we can still trust God.</vt:lpstr>
      <vt:lpstr>PowerPoint Presentation</vt:lpstr>
      <vt:lpstr>GOD OUR CREATOR</vt:lpstr>
      <vt:lpstr>The Other Gods</vt:lpstr>
      <vt:lpstr>The Other Gods</vt:lpstr>
      <vt:lpstr>What if we knew Someone better?</vt:lpstr>
      <vt:lpstr>DESCRIBING JEHOVAH</vt:lpstr>
      <vt:lpstr>Yahweh</vt:lpstr>
      <vt:lpstr>God Is Powerful</vt:lpstr>
      <vt:lpstr>God Is Holy</vt:lpstr>
      <vt:lpstr>Sin is the rejection of God and His goodness.</vt:lpstr>
      <vt:lpstr>God Is Holy</vt:lpstr>
      <vt:lpstr>God Is Good</vt:lpstr>
      <vt:lpstr>PICTURES OF GOD’S CARE</vt:lpstr>
      <vt:lpstr>PowerPoint Presentation</vt:lpstr>
      <vt:lpstr>PowerPoint Presentation</vt:lpstr>
      <vt:lpstr>PowerPoint Presentation</vt:lpstr>
      <vt:lpstr>PowerPoint Presentation</vt:lpstr>
      <vt:lpstr>God’s goodness should be the model for all our relationships. </vt:lpstr>
      <vt:lpstr>PowerPoint Presentation</vt:lpstr>
      <vt:lpstr>GOD OUR SAVIOR</vt:lpstr>
      <vt:lpstr>A messiah is an “anointed one”—someone chosen to fulfill a special purpose.</vt:lpstr>
      <vt:lpstr>God’s promised Messiah is Jesus.</vt:lpstr>
      <vt:lpstr>The Messiah</vt:lpstr>
      <vt:lpstr>Jesus came to Earth to connect us back to God.</vt:lpstr>
      <vt:lpstr>The Messiah</vt:lpstr>
      <vt:lpstr>We call Jesus the “Son of God” because He is of the same essence as God.</vt:lpstr>
      <vt:lpstr>The Messiah</vt:lpstr>
      <vt:lpstr>The Messiah</vt:lpstr>
      <vt:lpstr>THE GOSPEL OF CHRIST</vt:lpstr>
      <vt:lpstr>We are lost and powerless in our sin.  We deserve death, judgment, and separation from God.</vt:lpstr>
      <vt:lpstr>But Jesus died to pay for our sin, and He rose to show His power over death.</vt:lpstr>
      <vt:lpstr>If we trust Jesus as our Lord and Savior,  God will forgive our sin and consider us as righteous as Christ.</vt:lpstr>
      <vt:lpstr>We don’t need to fear the penalty for our sin.</vt:lpstr>
      <vt:lpstr>We can now be holy and acceptable to God.</vt:lpstr>
      <vt:lpstr>THE GOD OF THE GOSPEL</vt:lpstr>
      <vt:lpstr>Holiness</vt:lpstr>
      <vt:lpstr>Holiness</vt:lpstr>
      <vt:lpstr>Holiness</vt:lpstr>
      <vt:lpstr>PowerPoint Presentation</vt:lpstr>
      <vt:lpstr>GOD OUR SUSTAINER</vt:lpstr>
      <vt:lpstr>APPEARANCES OF THE HOLY SPIRIT IN THE NEW TESTAMENT</vt:lpstr>
      <vt:lpstr>THE MAJESTIC PLURAL  “Let us make . . .” (Gen. 1:26)</vt:lpstr>
      <vt:lpstr>Appearances of the Holy Spirit</vt:lpstr>
      <vt:lpstr>Appearances of the Holy Spirit</vt:lpstr>
      <vt:lpstr>THE ROLE OF THE HOLY SPIRIT</vt:lpstr>
      <vt:lpstr>The Holy Spirit as a Person</vt:lpstr>
      <vt:lpstr>The Role of the Holy Spirit</vt:lpstr>
      <vt:lpstr>God guides us with wisdom and care.</vt:lpstr>
      <vt:lpstr>The Role of the Holy Spirit</vt:lpstr>
      <vt:lpstr>THE FRUIT OF THE SPIRIT</vt:lpstr>
      <vt:lpstr>The Role of the Holy Spirit</vt:lpstr>
      <vt:lpstr>He will uphold our faith until we cannot possibly doubt Him.</vt:lpstr>
      <vt:lpstr>PowerPoint Presentation</vt:lpstr>
      <vt:lpstr>REFLECTING GOD’S LOVE</vt:lpstr>
      <vt:lpstr>A New Commandment: Love each other as Christ loved you.</vt:lpstr>
      <vt:lpstr>ALL MINISTRY IS WORTHLESS WITHOUT LOVE</vt:lpstr>
      <vt:lpstr>Love is the decision to reflect God’s goodness to others.</vt:lpstr>
      <vt:lpstr>WHAT LOVE IS NOT</vt:lpstr>
      <vt:lpstr>Love is not a feeling.</vt:lpstr>
      <vt:lpstr>Love is not a god.</vt:lpstr>
      <vt:lpstr>Love is not lust.</vt:lpstr>
      <vt:lpstr>Lust is the desire to possess something regardless of the hurt it may cause others—including oneself.</vt:lpstr>
      <vt:lpstr>Love is not abuse.</vt:lpstr>
      <vt:lpstr>Abuse is using something for a hurtful purpose that its maker did not intend.</vt:lpstr>
      <vt:lpstr>The Perfect Example</vt:lpstr>
      <vt:lpstr>Self-existence</vt:lpstr>
      <vt:lpstr>Eternality</vt:lpstr>
      <vt:lpstr>Justice and Righteousness</vt:lpstr>
      <vt:lpstr>Infinity</vt:lpstr>
      <vt:lpstr>Holiness</vt:lpstr>
      <vt:lpstr>Omniscience</vt:lpstr>
      <vt:lpstr>Omnipresence</vt:lpstr>
      <vt:lpstr>Omnipotence</vt:lpstr>
      <vt:lpstr>Mercy and Grace</vt:lpstr>
      <vt:lpstr>Immutability</vt:lpstr>
      <vt:lpstr>We find the clearest expression of love in the Person of Jesus Christ</vt:lpstr>
      <vt:lpstr>PowerPoint Presentation</vt:lpstr>
      <vt:lpstr>REFLECTING GOD’S TRUTH</vt:lpstr>
      <vt:lpstr>THE TRUTH OF CHRIST</vt:lpstr>
      <vt:lpstr>The Living Word</vt:lpstr>
      <vt:lpstr>In the beginning was the Word, and the Word was with God, and the Word was God.</vt:lpstr>
      <vt:lpstr>The Path to Salvation</vt:lpstr>
      <vt:lpstr>Our Freedom</vt:lpstr>
      <vt:lpstr>REFLECTING THE TRUTH</vt:lpstr>
      <vt:lpstr>Study the Truth</vt:lpstr>
      <vt:lpstr>Live the Truth</vt:lpstr>
      <vt:lpstr>Share the Truth</vt:lpstr>
      <vt:lpstr>The highest truth reflects the character and work of God.</vt:lpstr>
      <vt:lpstr>PowerPoint Presentation</vt:lpstr>
      <vt:lpstr>FAMILY AND THE HOME</vt:lpstr>
      <vt:lpstr>ENVIRONMENT</vt:lpstr>
      <vt:lpstr>Home is the environment for the relationships we build with our family.</vt:lpstr>
      <vt:lpstr>What should the home be?</vt:lpstr>
      <vt:lpstr>A Place of Care</vt:lpstr>
      <vt:lpstr>A Place of Security</vt:lpstr>
      <vt:lpstr>DANGERS INSIDE AND OUTSIDE THE HOME</vt:lpstr>
      <vt:lpstr>A Place of Hospitality</vt:lpstr>
      <vt:lpstr>A Place of Growth</vt:lpstr>
      <vt:lpstr>A Place of Hope</vt:lpstr>
      <vt:lpstr>You never have to be alone.</vt:lpstr>
      <vt:lpstr>PowerPoint Presentation</vt:lpstr>
      <vt:lpstr>THE DUTY OF PARENTS PART 1</vt:lpstr>
      <vt:lpstr>TO OBEY AND TO HONOR</vt:lpstr>
      <vt:lpstr>THE NATURE OF GODLY PARENTAL LOVE</vt:lpstr>
      <vt:lpstr>It’s Representative</vt:lpstr>
      <vt:lpstr>How do parents and guardians impact our idea of God?</vt:lpstr>
      <vt:lpstr>It’s Unconditional</vt:lpstr>
      <vt:lpstr>It’s Asymmetrical</vt:lpstr>
      <vt:lpstr>It’s Wise</vt:lpstr>
      <vt:lpstr>THE FORM OF GODLY PARENTAL LOVE</vt:lpstr>
      <vt:lpstr>Provision</vt:lpstr>
      <vt:lpstr>Protection</vt:lpstr>
      <vt:lpstr>How much protection is too much?</vt:lpstr>
      <vt:lpstr>Preparation</vt:lpstr>
      <vt:lpstr>Nurture gratitude for the good that your parents or guardians provide you.</vt:lpstr>
      <vt:lpstr>PowerPoint Presentation</vt:lpstr>
      <vt:lpstr>THE DUTY OF PARENTS PART 2</vt:lpstr>
      <vt:lpstr>INSTRUCTION</vt:lpstr>
      <vt:lpstr>Theology</vt:lpstr>
      <vt:lpstr>Remembrance</vt:lpstr>
      <vt:lpstr>Everything Else</vt:lpstr>
      <vt:lpstr>DISCIPLINE</vt:lpstr>
      <vt:lpstr>Discipline is wisdom applied to everyday activity.</vt:lpstr>
      <vt:lpstr>Disciplined Feeling</vt:lpstr>
      <vt:lpstr>FEELINGS ARE NOT OUR ENEMY.  THEY ARE THE BATTLEGROUND.</vt:lpstr>
      <vt:lpstr>Disciplined Thought</vt:lpstr>
      <vt:lpstr>Disciplined Action</vt:lpstr>
      <vt:lpstr>DISCIPLINE IS NOT MOTIVATION</vt:lpstr>
      <vt:lpstr>THE TOOLS OF DISCIPLINE</vt:lpstr>
      <vt:lpstr>Personal Example</vt:lpstr>
      <vt:lpstr>Words</vt:lpstr>
      <vt:lpstr>Consequences</vt:lpstr>
      <vt:lpstr>Punishment should be careful, firm, and loving.  It should not discourage a child’s walk with God.</vt:lpstr>
      <vt:lpstr>Rewards celebrate good.  They should match privilege with responsibility.</vt:lpstr>
      <vt:lpstr>Ask God to help you understand and appreciate His work through your family.</vt:lpstr>
      <vt:lpstr>PowerPoint Presentation</vt:lpstr>
      <vt:lpstr>THE ROLE OF CHILDREN: PART 1</vt:lpstr>
      <vt:lpstr>Obedience is choosing to submit your own will to another.</vt:lpstr>
      <vt:lpstr>Honor is giving a person all due respect, despite their failures.</vt:lpstr>
      <vt:lpstr>Why honor and obey?</vt:lpstr>
      <vt:lpstr>God Commands Us to Do So</vt:lpstr>
      <vt:lpstr>It’s Practical</vt:lpstr>
      <vt:lpstr>It’s Good Preparation</vt:lpstr>
      <vt:lpstr>We Must Reflect Christ</vt:lpstr>
      <vt:lpstr>FORM AND APPLICATION</vt:lpstr>
      <vt:lpstr>Obedience and honor involve submission.</vt:lpstr>
      <vt:lpstr>Obedience is not . . .</vt:lpstr>
      <vt:lpstr>Obedience and honor involve trust.</vt:lpstr>
      <vt:lpstr>Obedience and honor support the home.</vt:lpstr>
      <vt:lpstr>Two Warnings</vt:lpstr>
      <vt:lpstr>Treasure the good in their legacy.</vt:lpstr>
      <vt:lpstr>PowerPoint Presentation</vt:lpstr>
      <vt:lpstr>THE ROLE OF CHILDREN: PART 2</vt:lpstr>
      <vt:lpstr>UNDERSTANDING YOUR PARENTS</vt:lpstr>
      <vt:lpstr>They’re Human</vt:lpstr>
      <vt:lpstr>They’re More Experienced</vt:lpstr>
      <vt:lpstr>They Hurt, and They Fear</vt:lpstr>
      <vt:lpstr>True wisdom grows from a fear of God.</vt:lpstr>
      <vt:lpstr>They’re Not God, and God Is Not Them</vt:lpstr>
      <vt:lpstr>SUPPORTING YOUR PARENTS BEYOND THE HOME</vt:lpstr>
      <vt:lpstr>If we marry, how should we “separate” from our parents?</vt:lpstr>
      <vt:lpstr>Honor</vt:lpstr>
      <vt:lpstr>Respect the good that God gave you through them.</vt:lpstr>
      <vt:lpstr>Learn from their mistakes.</vt:lpstr>
      <vt:lpstr>Do not overreact to their failures.</vt:lpstr>
      <vt:lpstr>Don’t become a copy. Don’t become a rebel.  Instead, build your life around Christ.</vt:lpstr>
      <vt:lpstr>Physical Care</vt:lpstr>
      <vt:lpstr>Friendship</vt:lpstr>
      <vt:lpstr>Other Responsibilities</vt:lpstr>
      <vt:lpstr>PowerPoint Presentation</vt:lpstr>
      <vt:lpstr>WHY FRIENDSHIP?</vt:lpstr>
      <vt:lpstr>THE NEED FOR FRIENDSHIP</vt:lpstr>
      <vt:lpstr>TRANSACTIONAL RELATIONSHIPS</vt:lpstr>
      <vt:lpstr>Our friends are the people with whom we share goodness.</vt:lpstr>
      <vt:lpstr>Friendship is another form of LOVE</vt:lpstr>
      <vt:lpstr>Fun</vt:lpstr>
      <vt:lpstr>Support</vt:lpstr>
      <vt:lpstr>Community</vt:lpstr>
      <vt:lpstr>Growth and Development</vt:lpstr>
      <vt:lpstr>How can friends sharpen each other?</vt:lpstr>
      <vt:lpstr>THE TYPES OF FRIENDSHIP</vt:lpstr>
      <vt:lpstr>Acquaintances</vt:lpstr>
      <vt:lpstr>Good Friends</vt:lpstr>
      <vt:lpstr>Close Friends</vt:lpstr>
      <vt:lpstr>Best Friends</vt:lpstr>
      <vt:lpstr>The Purpose of Friendship</vt:lpstr>
      <vt:lpstr>PowerPoint Presentation</vt:lpstr>
      <vt:lpstr>CHOOSING FRIENDS</vt:lpstr>
      <vt:lpstr>HOW FRIENDSHIPS HAPPEN</vt:lpstr>
      <vt:lpstr>Through Proximity Ex: Adam and Eve</vt:lpstr>
      <vt:lpstr>Through Necessity Ex: Daniel and his friends</vt:lpstr>
      <vt:lpstr>Through Commonality Ex: Deborah and Barak; Paul and Barnabas</vt:lpstr>
      <vt:lpstr>Through Attraction Ex: Ruth and Boaz</vt:lpstr>
      <vt:lpstr>OUR CHOICE OF FRIENDS</vt:lpstr>
      <vt:lpstr>What kind of person should we not rely on?</vt:lpstr>
      <vt:lpstr>Who Not to Choose</vt:lpstr>
      <vt:lpstr>Who Not to Choose</vt:lpstr>
      <vt:lpstr>Who Not to Choose</vt:lpstr>
      <vt:lpstr>Stimulants</vt:lpstr>
      <vt:lpstr>Who Not to Choose</vt:lpstr>
      <vt:lpstr>Who Not to Choose</vt:lpstr>
      <vt:lpstr>Why do we want close friendships with bad friends?</vt:lpstr>
      <vt:lpstr>Who to Choose</vt:lpstr>
      <vt:lpstr>PowerPoint Presentation</vt:lpstr>
      <vt:lpstr>BUILDING FRIENDSHIPS PART 1</vt:lpstr>
      <vt:lpstr>BEING FRIENDLY</vt:lpstr>
      <vt:lpstr>We Must Love</vt:lpstr>
      <vt:lpstr>We Must Trust</vt:lpstr>
      <vt:lpstr>We Must Accept</vt:lpstr>
      <vt:lpstr>Do not mock someone looking for help.</vt:lpstr>
      <vt:lpstr>We Must Reach Out</vt:lpstr>
      <vt:lpstr>We can’t call ourselves friendly if all our friendships are accidental.</vt:lpstr>
      <vt:lpstr>We Must Serve</vt:lpstr>
      <vt:lpstr>We Must Remain Loyal</vt:lpstr>
      <vt:lpstr>THE VALUE OF SOLITUDE</vt:lpstr>
      <vt:lpstr>Silence helps us consider</vt:lpstr>
      <vt:lpstr>FIGHTING LONELINESS</vt:lpstr>
      <vt:lpstr>LONELINESS ≠ BEING ALONE</vt:lpstr>
      <vt:lpstr>Spend more time with your closest Friend.</vt:lpstr>
      <vt:lpstr>Find ways to guide your thoughts.</vt:lpstr>
      <vt:lpstr>Disciplining Thought</vt:lpstr>
      <vt:lpstr>Disciplining Thought</vt:lpstr>
      <vt:lpstr>Disciplining Thought</vt:lpstr>
      <vt:lpstr>Disciplining Thought</vt:lpstr>
      <vt:lpstr>Build deeper friendships with good, safe people.</vt:lpstr>
      <vt:lpstr>PowerPoint Presentation</vt:lpstr>
      <vt:lpstr>BUILDING FRIENDSHIPS PART 2</vt:lpstr>
      <vt:lpstr>LEARN HOW TO LISTEN</vt:lpstr>
      <vt:lpstr>Why should we listen?</vt:lpstr>
      <vt:lpstr>Listening Well</vt:lpstr>
      <vt:lpstr>What non-verbal signals are helpful?</vt:lpstr>
      <vt:lpstr>Listening Well</vt:lpstr>
      <vt:lpstr>Listening Well</vt:lpstr>
      <vt:lpstr>Listening Well</vt:lpstr>
      <vt:lpstr>Listening Well</vt:lpstr>
      <vt:lpstr>Listening Well</vt:lpstr>
      <vt:lpstr>LEARN HOW TO ENCOURAGE</vt:lpstr>
      <vt:lpstr>Encouraging Well</vt:lpstr>
      <vt:lpstr>Encouraging Well</vt:lpstr>
      <vt:lpstr>Encouraging Well</vt:lpstr>
      <vt:lpstr>A FEW REMINDERS</vt:lpstr>
      <vt:lpstr>Friendships Take Effort</vt:lpstr>
      <vt:lpstr>Friendships Need a Little Space from Time to Time</vt:lpstr>
      <vt:lpstr>Friendships Can Change</vt:lpstr>
      <vt:lpstr>PowerPoint Presentation</vt:lpstr>
      <vt:lpstr>DESTROYING FRIENDSHIPS</vt:lpstr>
      <vt:lpstr>A Picture of Love</vt:lpstr>
      <vt:lpstr>A PICTURE WITHOUT LOVE</vt:lpstr>
      <vt:lpstr>What’s the opposite of love?</vt:lpstr>
      <vt:lpstr>Hate despises others—it refuses to see the image of God in them.</vt:lpstr>
      <vt:lpstr>Selfishness seeks good only for itself.</vt:lpstr>
      <vt:lpstr>Useless Ministry (1 Cor. 13:1–3) </vt:lpstr>
      <vt:lpstr>What good is skill, privilege, or sacrifice without love?</vt:lpstr>
      <vt:lpstr>FUNCTION VS. PURPOSE</vt:lpstr>
      <vt:lpstr>Function is what our work accomplishes here on Earth. It’s the immediate result of our effort.</vt:lpstr>
      <vt:lpstr>Purpose is what motivates us. It’s the mission that animates and drives us.</vt:lpstr>
      <vt:lpstr>Functions of Friendship</vt:lpstr>
      <vt:lpstr>The highest purpose for all relationships is to reflect the love and truth of God.</vt:lpstr>
      <vt:lpstr>If we rely on Christ, we will fulfill our purpose—even if every function fails.</vt:lpstr>
      <vt:lpstr>Self-Centered Friendship (1 Cor. 13:4–8)</vt:lpstr>
      <vt:lpstr>I’m impatient.</vt:lpstr>
      <vt:lpstr>I’m mean-spirited, hurtful, and critical.</vt:lpstr>
      <vt:lpstr>I’m envious, yet I’m also boastful, arrogant, and rude.</vt:lpstr>
      <vt:lpstr>I insist on my way.</vt:lpstr>
      <vt:lpstr>I’m short-tempered.</vt:lpstr>
      <vt:lpstr>I assume the worst in you.</vt:lpstr>
      <vt:lpstr>I love to see others sin—because I can’t stand the truth.</vt:lpstr>
      <vt:lpstr>I shirk my responsibilities.</vt:lpstr>
      <vt:lpstr>I reject and disbelieve others.</vt:lpstr>
      <vt:lpstr>I’m negative, demeaning, and downhearted.</vt:lpstr>
      <vt:lpstr>When you need me the most, you won’t find me.</vt:lpstr>
      <vt:lpstr>This kind of love will stop one day.</vt:lpstr>
      <vt:lpstr>PowerPoint Presentation</vt:lpstr>
      <vt:lpstr>HEALING FRIENDSHIPS</vt:lpstr>
      <vt:lpstr>FORGIVENESS</vt:lpstr>
      <vt:lpstr>The Foundation (Matt. 18:1–14)</vt:lpstr>
      <vt:lpstr>The Process (Matt. 18:15–20)</vt:lpstr>
      <vt:lpstr>The Process (Matt. 18:15–20)</vt:lpstr>
      <vt:lpstr>The Process (Matt. 18:15–20)</vt:lpstr>
      <vt:lpstr>The Process (Matt. 18:15–20)</vt:lpstr>
      <vt:lpstr>A FEW REMINDERS</vt:lpstr>
      <vt:lpstr>Be Humble</vt:lpstr>
      <vt:lpstr>Don’t Take Offense Too Easily</vt:lpstr>
      <vt:lpstr>Externalize the Problem and Treasure the Person</vt:lpstr>
      <vt:lpstr>Prevent Further Harm</vt:lpstr>
      <vt:lpstr>PowerPoint Presentation</vt:lpstr>
      <vt:lpstr>CHRIST AND HIS CHURCH</vt:lpstr>
      <vt:lpstr>Don’t Forget</vt:lpstr>
      <vt:lpstr>BUILDING HIS CHURCH</vt:lpstr>
      <vt:lpstr>Christ Builds His Church On This Rock</vt:lpstr>
      <vt:lpstr>You are Petros, and upon this Petra I will build my church . . . </vt:lpstr>
      <vt:lpstr>No one should claim the authority, inerrancy, and pre-eminence of Christ.</vt:lpstr>
      <vt:lpstr>Christ Builds His Church With His Death</vt:lpstr>
      <vt:lpstr>Christ Builds His Church To Make Us His Children</vt:lpstr>
      <vt:lpstr>We are no longer slaves to sin, but children of God, and therefore His heirs.</vt:lpstr>
      <vt:lpstr>Christ Builds His Church For His Glory</vt:lpstr>
      <vt:lpstr>TYPES OF CHURCH</vt:lpstr>
      <vt:lpstr>We say “church” to mean a building</vt:lpstr>
      <vt:lpstr>We say “church” to mean the universal body of Christ</vt:lpstr>
      <vt:lpstr>We say “church” to mean the local assembly of believers</vt:lpstr>
      <vt:lpstr>WHY THE CHURCH EXISTS</vt:lpstr>
      <vt:lpstr>The Purpose: To Glorify God</vt:lpstr>
      <vt:lpstr>The Function: To Make Disciples of Christ</vt:lpstr>
      <vt:lpstr>PowerPoint Presentation</vt:lpstr>
      <vt:lpstr>THE WORK OF THE ASSEMBLY</vt:lpstr>
      <vt:lpstr>PRINCIPLE VS. APPLICATION</vt:lpstr>
      <vt:lpstr>How can the assembly magnify God?</vt:lpstr>
      <vt:lpstr>Bible Study</vt:lpstr>
      <vt:lpstr>Prayer</vt:lpstr>
      <vt:lpstr>O.T. Rituals Taught . . .</vt:lpstr>
      <vt:lpstr>Christ became the ultimate sacrifice, and so fulfilled the Law.</vt:lpstr>
      <vt:lpstr>Ordinances</vt:lpstr>
      <vt:lpstr>Ordinances</vt:lpstr>
      <vt:lpstr>Outreach</vt:lpstr>
      <vt:lpstr>Fellowship and Support</vt:lpstr>
      <vt:lpstr>Fellowship and Support</vt:lpstr>
      <vt:lpstr>Fellowship and Support</vt:lpstr>
      <vt:lpstr>Fellowship and Support</vt:lpstr>
      <vt:lpstr>PowerPoint Presentation</vt:lpstr>
      <vt:lpstr>THREATS TO THE ASSEMBLY</vt:lpstr>
      <vt:lpstr>Persecution Groups have opposed believers, but God will preserve His church from extinction.</vt:lpstr>
      <vt:lpstr>THREATS WITHIN</vt:lpstr>
      <vt:lpstr>THE DENIAL OF CHRIST</vt:lpstr>
      <vt:lpstr>The Denial of Christ</vt:lpstr>
      <vt:lpstr>The Denial of Christ</vt:lpstr>
      <vt:lpstr>The Denial of Christ</vt:lpstr>
      <vt:lpstr>Misunderstanding Liberty and Grace</vt:lpstr>
      <vt:lpstr>Disunity</vt:lpstr>
      <vt:lpstr>Desire for Wealth</vt:lpstr>
      <vt:lpstr>Focus Drift</vt:lpstr>
      <vt:lpstr>As an assembly, we should both reach out and lift up.</vt:lpstr>
      <vt:lpstr>Our Response</vt:lpstr>
      <vt:lpstr>PowerPoint Presentation</vt:lpstr>
      <vt:lpstr>SCHOLARSHIP</vt:lpstr>
      <vt:lpstr>What does God care about my mind?</vt:lpstr>
      <vt:lpstr>He asks us to know Him.</vt:lpstr>
      <vt:lpstr>PowerPoint Presentation</vt:lpstr>
      <vt:lpstr>He asks us to love Him.</vt:lpstr>
      <vt:lpstr>What and How We Think Affects</vt:lpstr>
      <vt:lpstr>ON FOOLISH THINGS</vt:lpstr>
      <vt:lpstr>1 Corinthians 1:27</vt:lpstr>
      <vt:lpstr>EXAMPLES OF SCHOLARSHIP</vt:lpstr>
      <vt:lpstr>Moses (cf. Heb. 11:23–29)</vt:lpstr>
      <vt:lpstr>Skilled Artisans (cf. Exo. 35:30–35)</vt:lpstr>
      <vt:lpstr>David (cf. Ps. 119:97)</vt:lpstr>
      <vt:lpstr>Others</vt:lpstr>
      <vt:lpstr>CHURCH CHALLENGES THAT REQUIRE SCHOLARSHIP</vt:lpstr>
      <vt:lpstr>Understanding Scripture</vt:lpstr>
      <vt:lpstr>Understanding Scripture</vt:lpstr>
      <vt:lpstr>Examining Context</vt:lpstr>
      <vt:lpstr>Understanding Scripture</vt:lpstr>
      <vt:lpstr>Understanding Scripture</vt:lpstr>
      <vt:lpstr>Teaching (James 3:1–2; 1 Pet. 3:14–17)</vt:lpstr>
      <vt:lpstr>Teachers must know how to</vt:lpstr>
      <vt:lpstr>Service (John 13:12–17)</vt:lpstr>
      <vt:lpstr>Discover, learn, develop, and grow by His grace.</vt:lpstr>
      <vt:lpstr>PowerPoint Presentation</vt:lpstr>
      <vt:lpstr>WORK AND CHARITY</vt:lpstr>
      <vt:lpstr>THE MEANING OF WORK</vt:lpstr>
      <vt:lpstr>Reflecting Our Creative God</vt:lpstr>
      <vt:lpstr>We work to reflect . . .</vt:lpstr>
      <vt:lpstr>Preparing for Our Eternal Future</vt:lpstr>
      <vt:lpstr>PRINCIPLES OF WORK</vt:lpstr>
      <vt:lpstr>Work in Submission to Christ</vt:lpstr>
      <vt:lpstr>Work as a Steward</vt:lpstr>
      <vt:lpstr>Stewardship</vt:lpstr>
      <vt:lpstr>Work Hard</vt:lpstr>
      <vt:lpstr>Work to Care for Others</vt:lpstr>
      <vt:lpstr>Love grants work dignity and purpose, even when the work seems humble and trivial.</vt:lpstr>
      <vt:lpstr>Caring for Others</vt:lpstr>
      <vt:lpstr>Emotional Care</vt:lpstr>
      <vt:lpstr>Caring for Others</vt:lpstr>
      <vt:lpstr>SERVICE IDEAS</vt:lpstr>
      <vt:lpstr>Caring for Others</vt:lpstr>
      <vt:lpstr>PowerPoint Presentation</vt:lpstr>
      <vt:lpstr>CIVIL DUTY</vt:lpstr>
      <vt:lpstr>THE THEOCRACY OF ISRAEL</vt:lpstr>
      <vt:lpstr>Theocracy is rule by God.</vt:lpstr>
      <vt:lpstr>The Theocracy of Israel</vt:lpstr>
      <vt:lpstr>The Theocracy of Israel</vt:lpstr>
      <vt:lpstr>The Theocracy of Israel</vt:lpstr>
      <vt:lpstr>The Theocracy of Israel</vt:lpstr>
      <vt:lpstr>The Law gave Israelites . . .</vt:lpstr>
      <vt:lpstr>THE AGE OF GRACE</vt:lpstr>
      <vt:lpstr>Christ alone will establish a perfect kingdom.</vt:lpstr>
      <vt:lpstr>Civil Context of the Early Church</vt:lpstr>
      <vt:lpstr>Civil Context of the Early Church</vt:lpstr>
      <vt:lpstr>Civil Context of the Early Church</vt:lpstr>
      <vt:lpstr>Despite the challenges facing the early church, God used those believers to spread His gospel across the world.</vt:lpstr>
      <vt:lpstr>TEACHINGS ON CIVIL DUTY</vt:lpstr>
      <vt:lpstr>Taxation (Matt. 22)</vt:lpstr>
      <vt:lpstr>Conscription / Military Service</vt:lpstr>
      <vt:lpstr>Conscription / Military Service</vt:lpstr>
      <vt:lpstr>Conscription / Military Service</vt:lpstr>
      <vt:lpstr>Prayer</vt:lpstr>
      <vt:lpstr>Remember—we are pilgrims.  No government can offer us ultimate security, and some people will always oppose us.</vt:lpstr>
      <vt:lpstr>PowerPoint Presentation</vt:lpstr>
      <vt:lpstr>GENDER AND THE GOSPEL</vt:lpstr>
      <vt:lpstr>For the purposes of this study, courtship is the relationship leading up to marriage.</vt:lpstr>
      <vt:lpstr>GENDER IN THE BEGINNING</vt:lpstr>
      <vt:lpstr>THE CREATION OF MAN AND WOMAN</vt:lpstr>
      <vt:lpstr>Both man and woman bore God’s image, and together they reflected Him even better.</vt:lpstr>
      <vt:lpstr>DEFINING SEX AND GENDER</vt:lpstr>
      <vt:lpstr>Sex, as a designation, is the division of people into male or female categories.</vt:lpstr>
      <vt:lpstr>As a species, humans are sexually dimorphic.</vt:lpstr>
      <vt:lpstr>Some people are intersex, meaning their anatomy doesn’t exactly match either male or female norms.</vt:lpstr>
      <vt:lpstr>Gender is the cultural expression of our sex designation.</vt:lpstr>
      <vt:lpstr>SEX VS. GENDER</vt:lpstr>
      <vt:lpstr>PERFECT FELLOWSHIP</vt:lpstr>
      <vt:lpstr>Gender differences spark and focus our desire.  Our spouse’s gender helps us understand what God called “good” in the garden.</vt:lpstr>
      <vt:lpstr>GENDER CORRUPTED BY THE FALL</vt:lpstr>
      <vt:lpstr>Because of sin, we face</vt:lpstr>
      <vt:lpstr>Because of sin, we face</vt:lpstr>
      <vt:lpstr>Because of sin, we face</vt:lpstr>
      <vt:lpstr>Because of sin, we face</vt:lpstr>
      <vt:lpstr>The curse created a gender gap—a cultural chasm between men and women.</vt:lpstr>
      <vt:lpstr>How far does the curse reach?</vt:lpstr>
      <vt:lpstr>GENDER IN LIGHT OF THE GOSPEL</vt:lpstr>
      <vt:lpstr>Christ’s Ministry Across Barriers</vt:lpstr>
      <vt:lpstr>Our Perspective as Believers</vt:lpstr>
      <vt:lpstr>Marriage as a cultural bridge</vt:lpstr>
      <vt:lpstr>Our Perspective as Believers</vt:lpstr>
      <vt:lpstr>Neither virtue nor vice is gender-specific.</vt:lpstr>
      <vt:lpstr>Enjoy and celebrate your spouse for who they really are.</vt:lpstr>
      <vt:lpstr>Our Perspective as Believers</vt:lpstr>
      <vt:lpstr>OUR REDEMPTION FROM THE CURSE</vt:lpstr>
      <vt:lpstr>Through Christ, we can have</vt:lpstr>
      <vt:lpstr>Through Christ, we can have</vt:lpstr>
      <vt:lpstr>Through Christ, we can have</vt:lpstr>
      <vt:lpstr>Through Christ, we can have</vt:lpstr>
      <vt:lpstr>Our differences are</vt:lpstr>
      <vt:lpstr>PowerPoint Presentation</vt:lpstr>
      <vt:lpstr>BUILDING A GODLY MARRIAGE PART 1</vt:lpstr>
      <vt:lpstr>CHRIST AND THE PHARISEES’ QUESTION</vt:lpstr>
      <vt:lpstr>The Question (v. 3)</vt:lpstr>
      <vt:lpstr>The Answer (vv. 4–6)</vt:lpstr>
      <vt:lpstr>The Justification (vv. 7–9)</vt:lpstr>
      <vt:lpstr>The Implications (vv. 10–12)</vt:lpstr>
      <vt:lpstr>DEFINING A GODLY MARRIAGE</vt:lpstr>
      <vt:lpstr>The Purpose of Marriage</vt:lpstr>
      <vt:lpstr>As spouses, we . . .</vt:lpstr>
      <vt:lpstr>The Form of Marriage</vt:lpstr>
      <vt:lpstr>A vow is an unbreakable promise made by a person with an informed, free will.</vt:lpstr>
      <vt:lpstr>Governments and cultures may define marriage differently.  A civil marriage is an economic and sexual union endorsed by a community.</vt:lpstr>
      <vt:lpstr>The Form of Marriage</vt:lpstr>
      <vt:lpstr>The Form of Marriage</vt:lpstr>
      <vt:lpstr>The Functions of Marriage</vt:lpstr>
      <vt:lpstr>Even if a marriage does not always meet these functions, it can still fulfill God’s purpose.</vt:lpstr>
      <vt:lpstr>THE COMBINED DEFINITION</vt:lpstr>
      <vt:lpstr>Marriage is ideally . . .</vt:lpstr>
      <vt:lpstr>PowerPoint Presentation</vt:lpstr>
      <vt:lpstr>BUILDING A GODLY MARRIAGE PART 2</vt:lpstr>
      <vt:lpstr>Review from Lesson 25</vt:lpstr>
      <vt:lpstr>Review from Lesson 25</vt:lpstr>
      <vt:lpstr>Review from Lesson 25</vt:lpstr>
      <vt:lpstr>WHAT MARRIAGE ISN’T</vt:lpstr>
      <vt:lpstr>Marriage isn’t a solution to all your problems</vt:lpstr>
      <vt:lpstr>When is marriage not the best idea?</vt:lpstr>
      <vt:lpstr>Marriage isn’t for everyone</vt:lpstr>
      <vt:lpstr>Marriage isn’t the only way to love</vt:lpstr>
      <vt:lpstr>Don’t judge everyone by whether you’d date them.  Treat every believer as your brother or sister in Christ.</vt:lpstr>
      <vt:lpstr>THE FOUNDATION OF A GODLY MARRIAGE</vt:lpstr>
      <vt:lpstr>Submit your marriage to God</vt:lpstr>
      <vt:lpstr>Any good thing can lead us astray unless we submit it to God.</vt:lpstr>
      <vt:lpstr>Love each other</vt:lpstr>
      <vt:lpstr>Give thanks to God, and submit to each other out of reverence for Him (cf. Eph. 5:18–21).</vt:lpstr>
      <vt:lpstr>Understand each other</vt:lpstr>
      <vt:lpstr>Strong marriages will build a community where . . .</vt:lpstr>
      <vt:lpstr>True intimacy involves sharing every part of you.</vt:lpstr>
      <vt:lpstr>PowerPoint Presentation</vt:lpstr>
      <vt:lpstr>PowerPoint Presentation</vt:lpstr>
      <vt:lpstr>INTIMACY PART 1</vt:lpstr>
      <vt:lpstr>Review from Lesson 26</vt:lpstr>
      <vt:lpstr>Review from Lesson 26</vt:lpstr>
      <vt:lpstr>Review from Lesson 26</vt:lpstr>
      <vt:lpstr>AREAS OF INTIMACY</vt:lpstr>
      <vt:lpstr>Our Spiritual Growth</vt:lpstr>
      <vt:lpstr>What keeps us from sharing our spiritual life?</vt:lpstr>
      <vt:lpstr>Our Emotions</vt:lpstr>
      <vt:lpstr>OLD TESTAMENT LAW AND MARITAL DUTY</vt:lpstr>
      <vt:lpstr>Our Time, Energy, and Interests</vt:lpstr>
      <vt:lpstr>AQUILA AND PRISCILLA</vt:lpstr>
      <vt:lpstr>Our Dreams and Goals</vt:lpstr>
      <vt:lpstr>ISAAC AND REBEKAH</vt:lpstr>
      <vt:lpstr>Our Physical Affection</vt:lpstr>
      <vt:lpstr>SOLOMON AND THE SHULAMITE</vt:lpstr>
      <vt:lpstr>ENCOURAGING INTIMACY</vt:lpstr>
      <vt:lpstr>Find someone with whom you can share all of yourself.  Intimacy celebrates truth.</vt:lpstr>
      <vt:lpstr>PowerPoint Presentation</vt:lpstr>
      <vt:lpstr>INTIMACY PART 2</vt:lpstr>
      <vt:lpstr>Imbalanced Outlooks</vt:lpstr>
      <vt:lpstr>THE DEFINITIONS</vt:lpstr>
      <vt:lpstr>Sexual activity includes the acts by which people express physical attraction toward each other.</vt:lpstr>
      <vt:lpstr>Sexuality is our capacity to express sexual desire and respond to sexual activity.</vt:lpstr>
      <vt:lpstr>THE PURPOSE</vt:lpstr>
      <vt:lpstr>The Purpose</vt:lpstr>
      <vt:lpstr>The Purpose</vt:lpstr>
      <vt:lpstr>The Purpose</vt:lpstr>
      <vt:lpstr>The Purpose</vt:lpstr>
      <vt:lpstr>The Functions</vt:lpstr>
      <vt:lpstr>Show gentle love and gentle truth.</vt:lpstr>
      <vt:lpstr>THE CONTEXT</vt:lpstr>
      <vt:lpstr>TOUCH AND CHOICE</vt:lpstr>
      <vt:lpstr>Privacy</vt:lpstr>
      <vt:lpstr>Fidelity</vt:lpstr>
      <vt:lpstr>Safety and Trust</vt:lpstr>
      <vt:lpstr>Cooperation</vt:lpstr>
      <vt:lpstr>To encourage this context, God designed sexual activity to take place only within a loving, intimate marriage.</vt:lpstr>
      <vt:lpstr>THE COMMITMENT</vt:lpstr>
      <vt:lpstr>Our sexuality can be harmed when</vt:lpstr>
      <vt:lpstr>God can redeem and heal us.  Our scars need not prevent us from reflecting His grace or enjoying healthy intimacy.</vt:lpstr>
      <vt:lpstr>The Commitment</vt:lpstr>
      <vt:lpstr>The Commitment</vt:lpstr>
      <vt:lpstr>The Commitment</vt:lpstr>
      <vt:lpstr>The Commitment</vt:lpstr>
      <vt:lpstr>PowerPoint Presentation</vt:lpstr>
      <vt:lpstr>SEEKING A SPOUSE PART 1</vt:lpstr>
      <vt:lpstr>What are the priorities of an unmarried believer?</vt:lpstr>
      <vt:lpstr>Pursue God</vt:lpstr>
      <vt:lpstr>God will uplift us before, during, and after any marriage.</vt:lpstr>
      <vt:lpstr>Pursue God’s Purpose for You</vt:lpstr>
      <vt:lpstr>SINGLENESS AND FLEXIBILITY</vt:lpstr>
      <vt:lpstr>Pursue Good Relationships</vt:lpstr>
      <vt:lpstr>How can godly family and friends prepare us for courtship?</vt:lpstr>
      <vt:lpstr>PREPARE FOR INTIMACY</vt:lpstr>
      <vt:lpstr>Prepare for Intimacy</vt:lpstr>
      <vt:lpstr>Manipulative people often begin relationships by . . .</vt:lpstr>
      <vt:lpstr>Prepare for Intimacy</vt:lpstr>
      <vt:lpstr>Prepare for Intimacy</vt:lpstr>
      <vt:lpstr>Prepare for Intimacy</vt:lpstr>
      <vt:lpstr>Do not submit to lust.  Rather, exercise your body with honor, dignity, and holiness.</vt:lpstr>
      <vt:lpstr>Prepare for Intimacy</vt:lpstr>
      <vt:lpstr>APPROACHES TO COURTSHIP</vt:lpstr>
      <vt:lpstr>The Systems Approach</vt:lpstr>
      <vt:lpstr>General Courtship Systems</vt:lpstr>
      <vt:lpstr>The Principles Approach</vt:lpstr>
      <vt:lpstr>Does Scripture give us a specific system?</vt:lpstr>
      <vt:lpstr>PowerPoint Presentation</vt:lpstr>
      <vt:lpstr>SEEKING A SPOUSE PART 2</vt:lpstr>
      <vt:lpstr>COURTSHIP IN A HOSTILE CULTURE</vt:lpstr>
      <vt:lpstr>BUILDING INTIMACY</vt:lpstr>
      <vt:lpstr>Reflect Love and Truth First</vt:lpstr>
      <vt:lpstr>How do we handle differing expectations?</vt:lpstr>
      <vt:lpstr>Ask God to Direct Your Attention</vt:lpstr>
      <vt:lpstr>Directing Your Attention</vt:lpstr>
      <vt:lpstr>We watch out for . . .</vt:lpstr>
      <vt:lpstr>Directing Your Attention</vt:lpstr>
      <vt:lpstr>Directing Your Attention</vt:lpstr>
      <vt:lpstr>Seek the Other Person in Love</vt:lpstr>
      <vt:lpstr>Seeking in Love</vt:lpstr>
      <vt:lpstr>Seeking in Love</vt:lpstr>
      <vt:lpstr>Seeking in Love</vt:lpstr>
      <vt:lpstr>How do people pressure others into a relationship?</vt:lpstr>
      <vt:lpstr>Seeking in Love</vt:lpstr>
      <vt:lpstr>What cultural expectations are unhelpful?</vt:lpstr>
      <vt:lpstr>Seeking in Love</vt:lpstr>
      <vt:lpstr>Learn About Each Other</vt:lpstr>
      <vt:lpstr>How can we make dates meaningful?</vt:lpstr>
      <vt:lpstr>What is success for a dating relationship?</vt:lpstr>
      <vt:lpstr>Build Up Each Other</vt:lpstr>
      <vt:lpstr>Guard Each Other</vt:lpstr>
      <vt:lpstr>THE ROOTS OF LUST</vt:lpstr>
      <vt:lpstr>Marry Each Other</vt:lpstr>
      <vt:lpstr>Follow God’s will for you now, and He will continue to guide you.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2016-04-25T19:21:37Z</dcterms:created>
  <dcterms:modified xsi:type="dcterms:W3CDTF">2017-04-26T18:56:37Z</dcterms:modified>
</cp:coreProperties>
</file>