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59"/>
  </p:notesMasterIdLst>
  <p:sldIdLst>
    <p:sldId id="256" r:id="rId2"/>
    <p:sldId id="257" r:id="rId3"/>
    <p:sldId id="258" r:id="rId4"/>
    <p:sldId id="515" r:id="rId5"/>
    <p:sldId id="516" r:id="rId6"/>
    <p:sldId id="261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64" r:id="rId18"/>
    <p:sldId id="274" r:id="rId19"/>
    <p:sldId id="275" r:id="rId20"/>
    <p:sldId id="259" r:id="rId21"/>
    <p:sldId id="276" r:id="rId22"/>
    <p:sldId id="277" r:id="rId23"/>
    <p:sldId id="278" r:id="rId24"/>
    <p:sldId id="282" r:id="rId25"/>
    <p:sldId id="283" r:id="rId26"/>
    <p:sldId id="284" r:id="rId27"/>
    <p:sldId id="281" r:id="rId28"/>
    <p:sldId id="285" r:id="rId29"/>
    <p:sldId id="286" r:id="rId30"/>
    <p:sldId id="287" r:id="rId31"/>
    <p:sldId id="279" r:id="rId32"/>
    <p:sldId id="280" r:id="rId33"/>
    <p:sldId id="288" r:id="rId34"/>
    <p:sldId id="511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517" r:id="rId49"/>
    <p:sldId id="518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2" r:id="rId68"/>
    <p:sldId id="323" r:id="rId69"/>
    <p:sldId id="324" r:id="rId70"/>
    <p:sldId id="321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3" r:id="rId79"/>
    <p:sldId id="332" r:id="rId80"/>
    <p:sldId id="334" r:id="rId81"/>
    <p:sldId id="335" r:id="rId82"/>
    <p:sldId id="336" r:id="rId83"/>
    <p:sldId id="338" r:id="rId84"/>
    <p:sldId id="337" r:id="rId85"/>
    <p:sldId id="51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520" r:id="rId99"/>
    <p:sldId id="521" r:id="rId100"/>
    <p:sldId id="355" r:id="rId101"/>
    <p:sldId id="522" r:id="rId102"/>
    <p:sldId id="357" r:id="rId103"/>
    <p:sldId id="358" r:id="rId104"/>
    <p:sldId id="359" r:id="rId105"/>
    <p:sldId id="360" r:id="rId106"/>
    <p:sldId id="361" r:id="rId107"/>
    <p:sldId id="362" r:id="rId108"/>
    <p:sldId id="512" r:id="rId109"/>
    <p:sldId id="363" r:id="rId110"/>
    <p:sldId id="364" r:id="rId111"/>
    <p:sldId id="365" r:id="rId112"/>
    <p:sldId id="366" r:id="rId113"/>
    <p:sldId id="523" r:id="rId114"/>
    <p:sldId id="524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513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525" r:id="rId132"/>
    <p:sldId id="386" r:id="rId133"/>
    <p:sldId id="387" r:id="rId134"/>
    <p:sldId id="388" r:id="rId135"/>
    <p:sldId id="389" r:id="rId136"/>
    <p:sldId id="526" r:id="rId137"/>
    <p:sldId id="391" r:id="rId138"/>
    <p:sldId id="392" r:id="rId139"/>
    <p:sldId id="393" r:id="rId140"/>
    <p:sldId id="394" r:id="rId141"/>
    <p:sldId id="527" r:id="rId142"/>
    <p:sldId id="528" r:id="rId143"/>
    <p:sldId id="396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514" r:id="rId159"/>
    <p:sldId id="412" r:id="rId160"/>
    <p:sldId id="413" r:id="rId161"/>
    <p:sldId id="415" r:id="rId162"/>
    <p:sldId id="416" r:id="rId163"/>
    <p:sldId id="414" r:id="rId164"/>
    <p:sldId id="417" r:id="rId165"/>
    <p:sldId id="418" r:id="rId166"/>
    <p:sldId id="419" r:id="rId167"/>
    <p:sldId id="420" r:id="rId168"/>
    <p:sldId id="421" r:id="rId169"/>
    <p:sldId id="422" r:id="rId170"/>
    <p:sldId id="423" r:id="rId171"/>
    <p:sldId id="424" r:id="rId172"/>
    <p:sldId id="425" r:id="rId173"/>
    <p:sldId id="426" r:id="rId174"/>
    <p:sldId id="427" r:id="rId175"/>
    <p:sldId id="428" r:id="rId176"/>
    <p:sldId id="429" r:id="rId177"/>
    <p:sldId id="430" r:id="rId178"/>
    <p:sldId id="431" r:id="rId179"/>
    <p:sldId id="529" r:id="rId180"/>
    <p:sldId id="433" r:id="rId181"/>
    <p:sldId id="434" r:id="rId182"/>
    <p:sldId id="435" r:id="rId183"/>
    <p:sldId id="436" r:id="rId184"/>
    <p:sldId id="530" r:id="rId185"/>
    <p:sldId id="438" r:id="rId186"/>
    <p:sldId id="439" r:id="rId187"/>
    <p:sldId id="440" r:id="rId188"/>
    <p:sldId id="441" r:id="rId189"/>
    <p:sldId id="442" r:id="rId190"/>
    <p:sldId id="443" r:id="rId191"/>
    <p:sldId id="444" r:id="rId192"/>
    <p:sldId id="445" r:id="rId193"/>
    <p:sldId id="446" r:id="rId194"/>
    <p:sldId id="447" r:id="rId195"/>
    <p:sldId id="448" r:id="rId196"/>
    <p:sldId id="449" r:id="rId197"/>
    <p:sldId id="450" r:id="rId198"/>
    <p:sldId id="451" r:id="rId199"/>
    <p:sldId id="452" r:id="rId200"/>
    <p:sldId id="531" r:id="rId201"/>
    <p:sldId id="454" r:id="rId202"/>
    <p:sldId id="455" r:id="rId203"/>
    <p:sldId id="456" r:id="rId204"/>
    <p:sldId id="458" r:id="rId205"/>
    <p:sldId id="532" r:id="rId206"/>
    <p:sldId id="460" r:id="rId207"/>
    <p:sldId id="533" r:id="rId208"/>
    <p:sldId id="534" r:id="rId209"/>
    <p:sldId id="459" r:id="rId210"/>
    <p:sldId id="462" r:id="rId211"/>
    <p:sldId id="463" r:id="rId212"/>
    <p:sldId id="464" r:id="rId213"/>
    <p:sldId id="467" r:id="rId214"/>
    <p:sldId id="468" r:id="rId215"/>
    <p:sldId id="535" r:id="rId216"/>
    <p:sldId id="466" r:id="rId217"/>
    <p:sldId id="469" r:id="rId218"/>
    <p:sldId id="470" r:id="rId219"/>
    <p:sldId id="471" r:id="rId220"/>
    <p:sldId id="473" r:id="rId221"/>
    <p:sldId id="474" r:id="rId222"/>
    <p:sldId id="475" r:id="rId223"/>
    <p:sldId id="472" r:id="rId224"/>
    <p:sldId id="476" r:id="rId225"/>
    <p:sldId id="477" r:id="rId226"/>
    <p:sldId id="478" r:id="rId227"/>
    <p:sldId id="479" r:id="rId228"/>
    <p:sldId id="480" r:id="rId229"/>
    <p:sldId id="481" r:id="rId230"/>
    <p:sldId id="482" r:id="rId231"/>
    <p:sldId id="483" r:id="rId232"/>
    <p:sldId id="536" r:id="rId233"/>
    <p:sldId id="485" r:id="rId234"/>
    <p:sldId id="486" r:id="rId235"/>
    <p:sldId id="487" r:id="rId236"/>
    <p:sldId id="488" r:id="rId237"/>
    <p:sldId id="489" r:id="rId238"/>
    <p:sldId id="490" r:id="rId239"/>
    <p:sldId id="491" r:id="rId240"/>
    <p:sldId id="492" r:id="rId241"/>
    <p:sldId id="493" r:id="rId242"/>
    <p:sldId id="494" r:id="rId243"/>
    <p:sldId id="495" r:id="rId244"/>
    <p:sldId id="537" r:id="rId245"/>
    <p:sldId id="497" r:id="rId246"/>
    <p:sldId id="498" r:id="rId247"/>
    <p:sldId id="499" r:id="rId248"/>
    <p:sldId id="500" r:id="rId249"/>
    <p:sldId id="501" r:id="rId250"/>
    <p:sldId id="502" r:id="rId251"/>
    <p:sldId id="503" r:id="rId252"/>
    <p:sldId id="504" r:id="rId253"/>
    <p:sldId id="505" r:id="rId254"/>
    <p:sldId id="506" r:id="rId255"/>
    <p:sldId id="507" r:id="rId256"/>
    <p:sldId id="508" r:id="rId257"/>
    <p:sldId id="509" r:id="rId258"/>
  </p:sldIdLst>
  <p:sldSz cx="9144000" cy="5143500" type="screen16x9"/>
  <p:notesSz cx="6858000" cy="9144000"/>
  <p:embeddedFontLst>
    <p:embeddedFont>
      <p:font typeface="Merriweather Sans light" panose="02000503060000020004" pitchFamily="2" charset="0"/>
      <p:regular r:id="rId260"/>
      <p:italic r:id="rId261"/>
    </p:embeddedFont>
    <p:embeddedFont>
      <p:font typeface="Merriweather Sans ExtraBold" panose="02000503060000020004" pitchFamily="2" charset="0"/>
      <p:bold r:id="rId262"/>
      <p:boldItalic r:id="rId263"/>
    </p:embeddedFont>
    <p:embeddedFont>
      <p:font typeface="Merriweather Sans Bold" panose="02000503060000020004" pitchFamily="2" charset="0"/>
      <p:bold r:id="rId264"/>
    </p:embeddedFont>
    <p:embeddedFont>
      <p:font typeface="Calibri" panose="020F0502020204030204" pitchFamily="34" charset="0"/>
      <p:regular r:id="rId265"/>
      <p:bold r:id="rId266"/>
      <p:italic r:id="rId267"/>
      <p:boldItalic r:id="rId268"/>
    </p:embeddedFont>
    <p:embeddedFont>
      <p:font typeface="Merriweather Sans" panose="02000503060000020004" pitchFamily="2" charset="0"/>
      <p:regular r:id="rId269"/>
      <p:bold r:id="rId270"/>
      <p:italic r:id="rId271"/>
      <p:boldItalic r:id="rId2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0D5E"/>
    <a:srgbClr val="5D1274"/>
    <a:srgbClr val="460C5B"/>
    <a:srgbClr val="56106C"/>
    <a:srgbClr val="3A0C48"/>
    <a:srgbClr val="24082D"/>
    <a:srgbClr val="321473"/>
    <a:srgbClr val="333333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86437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font" Target="fonts/font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font" Target="fonts/font10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font" Target="fonts/font11.fntdata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font" Target="fonts/font1.fntdata"/><Relationship Id="rId265" Type="http://schemas.openxmlformats.org/officeDocument/2006/relationships/font" Target="fonts/font6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font" Target="fonts/font12.fntdata"/><Relationship Id="rId276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font" Target="fonts/font2.fntdata"/><Relationship Id="rId266" Type="http://schemas.openxmlformats.org/officeDocument/2006/relationships/font" Target="fonts/font7.fntdata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font" Target="fonts/font8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commentAuthors" Target="commentAuthor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font" Target="fonts/font4.fntdata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font" Target="fonts/font5.fntdata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viewProps" Target="view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6A22-878C-44FD-A811-BAC384802EB8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276350"/>
            <a:ext cx="7772400" cy="2514600"/>
          </a:xfrm>
        </p:spPr>
        <p:txBody>
          <a:bodyPr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8150"/>
            <a:ext cx="6400800" cy="4762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600" baseline="0">
                <a:solidFill>
                  <a:srgbClr val="FFFFFF"/>
                </a:solidFill>
                <a:latin typeface="Merriweather Sans ligh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05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400" baseline="0">
                <a:solidFill>
                  <a:srgbClr val="5D1274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7680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rgbClr val="5D1274"/>
                </a:solidFill>
                <a:latin typeface="Merriweather Sans Bold" pitchFamily="2" charset="0"/>
              </a:defRPr>
            </a:lvl1pPr>
            <a:lvl2pPr>
              <a:defRPr>
                <a:solidFill>
                  <a:srgbClr val="5D1274"/>
                </a:solidFill>
              </a:defRPr>
            </a:lvl2pPr>
            <a:lvl3pPr>
              <a:defRPr>
                <a:solidFill>
                  <a:srgbClr val="5D1274"/>
                </a:solidFill>
              </a:defRPr>
            </a:lvl3pPr>
            <a:lvl4pPr>
              <a:defRPr>
                <a:solidFill>
                  <a:srgbClr val="5D1274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5D1274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400" baseline="0">
                <a:solidFill>
                  <a:srgbClr val="5D1274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Graphic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3505200"/>
          </a:xfrm>
        </p:spPr>
        <p:txBody>
          <a:bodyPr anchor="ctr"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Merriweather Sans ExtraBold" pitchFamily="2" charset="0"/>
              </a:defRPr>
            </a:lvl1pPr>
          </a:lstStyle>
          <a:p>
            <a:pPr lvl="0"/>
            <a:r>
              <a:rPr lang="en-US" dirty="0"/>
              <a:t>“And He said unto me, ‘My grace is sufficient for thee: for my strength is made perfect in weakness.’ Most gladly therefore will I rather glory in my infirmities, that the power of Christ may rest upon me.”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76600" y="4019550"/>
            <a:ext cx="4953000" cy="685800"/>
          </a:xfrm>
        </p:spPr>
        <p:txBody>
          <a:bodyPr anchor="ctr"/>
          <a:lstStyle>
            <a:lvl1pPr algn="r">
              <a:buNone/>
              <a:defRPr sz="2800" b="1" i="1" baseline="0">
                <a:solidFill>
                  <a:srgbClr val="FFFFFF"/>
                </a:solidFill>
                <a:latin typeface="Merriweather Sans" pitchFamily="2" charset="0"/>
              </a:defRPr>
            </a:lvl1pPr>
          </a:lstStyle>
          <a:p>
            <a:pPr lvl="0"/>
            <a:r>
              <a:rPr lang="en-US" dirty="0"/>
              <a:t>2 Corinthians 12:9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310878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5" r:id="rId4"/>
    <p:sldLayoutId id="2147483654" r:id="rId5"/>
    <p:sldLayoutId id="214748365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rgbClr val="5D1274"/>
          </a:solidFill>
          <a:latin typeface="Merriweather Sans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rgbClr val="5D1274"/>
          </a:solidFill>
          <a:latin typeface="Merriweather Sans Bold" pitchFamily="2" charset="0"/>
          <a:ea typeface="+mn-ea"/>
          <a:cs typeface="+mn-cs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5D1274"/>
          </a:solidFill>
          <a:latin typeface="Merriweather Sans" pitchFamily="2" charset="0"/>
          <a:ea typeface="+mn-ea"/>
          <a:cs typeface="+mn-cs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5D1274"/>
          </a:solidFill>
          <a:latin typeface="Merriweather Sans light" pitchFamily="2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5D1274"/>
          </a:solidFill>
          <a:latin typeface="Merriweather Sans" pitchFamily="2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5D1274"/>
          </a:solidFill>
          <a:latin typeface="Merriweather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8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“Right and wrong is purely a matter of your culture.”</a:t>
            </a:r>
          </a:p>
          <a:p>
            <a:pPr lvl="1"/>
            <a:r>
              <a:rPr lang="en-US" u="sng" dirty="0"/>
              <a:t>False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5613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Knowing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kinds of knowledge in the New Testament</a:t>
            </a:r>
          </a:p>
          <a:p>
            <a:pPr lvl="1"/>
            <a:r>
              <a:rPr lang="en-US" i="1" dirty="0"/>
              <a:t>Gnosis</a:t>
            </a:r>
            <a:r>
              <a:rPr lang="en-US" dirty="0"/>
              <a:t>: </a:t>
            </a:r>
            <a:r>
              <a:rPr lang="en-US" u="sng" dirty="0"/>
              <a:t>seek</a:t>
            </a:r>
            <a:r>
              <a:rPr lang="en-US" dirty="0"/>
              <a:t> to </a:t>
            </a:r>
            <a:r>
              <a:rPr lang="en-US" u="sng" dirty="0"/>
              <a:t>know</a:t>
            </a:r>
            <a:r>
              <a:rPr lang="en-US" dirty="0"/>
              <a:t>; to </a:t>
            </a:r>
            <a:r>
              <a:rPr lang="en-US" u="sng" dirty="0"/>
              <a:t>investigate</a:t>
            </a:r>
            <a:r>
              <a:rPr lang="en-US" dirty="0"/>
              <a:t>; to study</a:t>
            </a:r>
          </a:p>
          <a:p>
            <a:pPr lvl="1"/>
            <a:r>
              <a:rPr lang="en-US" i="1" dirty="0"/>
              <a:t>Epignosis</a:t>
            </a:r>
            <a:r>
              <a:rPr lang="en-US" dirty="0"/>
              <a:t>: </a:t>
            </a:r>
            <a:r>
              <a:rPr lang="en-US" u="sng" dirty="0"/>
              <a:t>full</a:t>
            </a:r>
            <a:r>
              <a:rPr lang="en-US" dirty="0"/>
              <a:t> knowledge; </a:t>
            </a:r>
            <a:r>
              <a:rPr lang="en-US" u="sng" dirty="0"/>
              <a:t>participation</a:t>
            </a:r>
            <a:r>
              <a:rPr lang="en-US" dirty="0"/>
              <a:t> by the </a:t>
            </a:r>
            <a:r>
              <a:rPr lang="en-US" u="sng" dirty="0"/>
              <a:t>knower</a:t>
            </a:r>
            <a:r>
              <a:rPr lang="en-US" dirty="0"/>
              <a:t> in the </a:t>
            </a:r>
            <a:r>
              <a:rPr lang="en-US" u="sng" dirty="0"/>
              <a:t>object</a:t>
            </a:r>
            <a:r>
              <a:rPr lang="en-US" dirty="0"/>
              <a:t> known</a:t>
            </a:r>
          </a:p>
        </p:txBody>
      </p:sp>
    </p:spTree>
    <p:extLst>
      <p:ext uri="{BB962C8B-B14F-4D97-AF65-F5344CB8AC3E}">
        <p14:creationId xmlns:p14="http://schemas.microsoft.com/office/powerpoint/2010/main" val="41045613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Peter 1:2–5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32820"/>
              </p:ext>
            </p:extLst>
          </p:nvPr>
        </p:nvGraphicFramePr>
        <p:xfrm>
          <a:off x="990600" y="1276350"/>
          <a:ext cx="7162800" cy="3505200"/>
        </p:xfrm>
        <a:graphic>
          <a:graphicData uri="http://schemas.openxmlformats.org/drawingml/2006/table">
            <a:tbl>
              <a:tblPr firstRow="1" bandRow="1"/>
              <a:tblGrid>
                <a:gridCol w="5105400">
                  <a:extLst>
                    <a:ext uri="{9D8B030D-6E8A-4147-A177-3AD203B41FA5}">
                      <a16:colId xmlns:a16="http://schemas.microsoft.com/office/drawing/2014/main" val="9433814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01666830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Verse 2: “the knowledge of God, and of Jesus, our Lord”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Epignosis</a:t>
                      </a:r>
                      <a:endParaRPr lang="en-US" u="sng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646926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Verse 3: “the knowledge of Him”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Epignosis</a:t>
                      </a:r>
                      <a:endParaRPr lang="en-US" u="sng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4560006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Verse 5: “add .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. . knowledge”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39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2458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Knowing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God is not merely knowing </a:t>
            </a:r>
            <a:r>
              <a:rPr lang="en-US" u="sng" dirty="0"/>
              <a:t>about</a:t>
            </a:r>
            <a:r>
              <a:rPr lang="en-US" dirty="0"/>
              <a:t> God (Hos. 4:1).</a:t>
            </a:r>
          </a:p>
          <a:p>
            <a:r>
              <a:rPr lang="en-US" dirty="0"/>
              <a:t>Knowing God is knowing Him </a:t>
            </a:r>
            <a:r>
              <a:rPr lang="en-US" u="sng" dirty="0"/>
              <a:t>intimately</a:t>
            </a:r>
            <a:r>
              <a:rPr lang="en-US" dirty="0"/>
              <a:t> and </a:t>
            </a:r>
            <a:r>
              <a:rPr lang="en-US" u="sng" dirty="0"/>
              <a:t>completely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(2 Pet. 1:2–3)</a:t>
            </a:r>
          </a:p>
        </p:txBody>
      </p:sp>
    </p:spTree>
    <p:extLst>
      <p:ext uri="{BB962C8B-B14F-4D97-AF65-F5344CB8AC3E}">
        <p14:creationId xmlns:p14="http://schemas.microsoft.com/office/powerpoint/2010/main" val="280486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Knowing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Through:</a:t>
            </a:r>
          </a:p>
          <a:p>
            <a:pPr lvl="2"/>
            <a:r>
              <a:rPr lang="en-US" u="sng" dirty="0"/>
              <a:t>Experience</a:t>
            </a:r>
            <a:r>
              <a:rPr lang="en-US" dirty="0"/>
              <a:t> (involvement)</a:t>
            </a:r>
          </a:p>
          <a:p>
            <a:pPr lvl="2"/>
            <a:r>
              <a:rPr lang="en-US" u="sng" dirty="0"/>
              <a:t>Fellowship</a:t>
            </a:r>
            <a:r>
              <a:rPr lang="en-US" dirty="0"/>
              <a:t> (communion)</a:t>
            </a:r>
          </a:p>
          <a:p>
            <a:pPr lvl="2"/>
            <a:r>
              <a:rPr lang="en-US" u="sng" dirty="0"/>
              <a:t>Meditation</a:t>
            </a:r>
            <a:r>
              <a:rPr lang="en-US" dirty="0"/>
              <a:t> (observation)</a:t>
            </a:r>
          </a:p>
        </p:txBody>
      </p:sp>
    </p:spTree>
    <p:extLst>
      <p:ext uri="{BB962C8B-B14F-4D97-AF65-F5344CB8AC3E}">
        <p14:creationId xmlns:p14="http://schemas.microsoft.com/office/powerpoint/2010/main" val="33045030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Jesus Came to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reveal </a:t>
            </a:r>
            <a:r>
              <a:rPr lang="en-US" u="sng" dirty="0"/>
              <a:t>God to us</a:t>
            </a:r>
            <a:r>
              <a:rPr lang="en-US" dirty="0"/>
              <a:t> (John 1:18)</a:t>
            </a:r>
          </a:p>
          <a:p>
            <a:pPr lvl="0"/>
            <a:r>
              <a:rPr lang="en-US" dirty="0"/>
              <a:t>To reveal His </a:t>
            </a:r>
            <a:r>
              <a:rPr lang="en-US" u="sng" dirty="0"/>
              <a:t>grace</a:t>
            </a:r>
            <a:r>
              <a:rPr lang="en-US" dirty="0"/>
              <a:t> and </a:t>
            </a:r>
            <a:r>
              <a:rPr lang="en-US" u="sng" dirty="0"/>
              <a:t>truth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(John 1:14)</a:t>
            </a:r>
          </a:p>
          <a:p>
            <a:pPr lvl="0"/>
            <a:r>
              <a:rPr lang="en-US" dirty="0"/>
              <a:t>To reveal His </a:t>
            </a:r>
            <a:r>
              <a:rPr lang="en-US" u="sng" dirty="0"/>
              <a:t>name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(John 17:6, 26)</a:t>
            </a:r>
          </a:p>
        </p:txBody>
      </p:sp>
    </p:spTree>
    <p:extLst>
      <p:ext uri="{BB962C8B-B14F-4D97-AF65-F5344CB8AC3E}">
        <p14:creationId xmlns:p14="http://schemas.microsoft.com/office/powerpoint/2010/main" val="11855975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Old Testament names had significance.</a:t>
            </a:r>
          </a:p>
          <a:p>
            <a:pPr lvl="1"/>
            <a:r>
              <a:rPr lang="en-US" dirty="0"/>
              <a:t>Genesis 17:5—</a:t>
            </a:r>
            <a:r>
              <a:rPr lang="en-US" u="sng" dirty="0"/>
              <a:t>Abram</a:t>
            </a:r>
            <a:r>
              <a:rPr lang="en-US" dirty="0"/>
              <a:t> became </a:t>
            </a:r>
            <a:r>
              <a:rPr lang="en-US" u="sng" dirty="0"/>
              <a:t>Abraham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Genesis 32:28—</a:t>
            </a:r>
            <a:r>
              <a:rPr lang="en-US" u="sng" dirty="0"/>
              <a:t>Jacob</a:t>
            </a:r>
            <a:r>
              <a:rPr lang="en-US" dirty="0"/>
              <a:t> became </a:t>
            </a:r>
            <a:r>
              <a:rPr lang="en-US" u="sng" dirty="0"/>
              <a:t>Israel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Daniel 1:7—</a:t>
            </a:r>
            <a:r>
              <a:rPr lang="en-US" u="sng" dirty="0"/>
              <a:t>Daniel</a:t>
            </a:r>
            <a:r>
              <a:rPr lang="en-US" dirty="0"/>
              <a:t> became </a:t>
            </a:r>
            <a:r>
              <a:rPr lang="en-US" u="sng" dirty="0" err="1"/>
              <a:t>Belteshazzar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6660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New Testament names had significance.</a:t>
            </a:r>
          </a:p>
          <a:p>
            <a:pPr lvl="1"/>
            <a:r>
              <a:rPr lang="en-US" dirty="0"/>
              <a:t>John 1:42—</a:t>
            </a:r>
            <a:r>
              <a:rPr lang="en-US" u="sng" dirty="0"/>
              <a:t>Simon, son of </a:t>
            </a:r>
            <a:r>
              <a:rPr lang="en-US" u="sng" dirty="0" err="1"/>
              <a:t>Jona</a:t>
            </a:r>
            <a:r>
              <a:rPr lang="en-US" dirty="0"/>
              <a:t> became </a:t>
            </a:r>
            <a:r>
              <a:rPr lang="en-US" u="sng" dirty="0" err="1"/>
              <a:t>Cephas</a:t>
            </a:r>
            <a:r>
              <a:rPr lang="en-US" u="sng" dirty="0"/>
              <a:t> or Peter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Acts 13:9—</a:t>
            </a:r>
            <a:r>
              <a:rPr lang="en-US" u="sng" dirty="0"/>
              <a:t>Saul</a:t>
            </a:r>
            <a:r>
              <a:rPr lang="en-US" dirty="0"/>
              <a:t> became </a:t>
            </a:r>
            <a:r>
              <a:rPr lang="en-US" u="sng" dirty="0"/>
              <a:t>Paul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045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God’s names have significance.</a:t>
            </a:r>
          </a:p>
          <a:p>
            <a:pPr lvl="1"/>
            <a:r>
              <a:rPr lang="en-US" dirty="0"/>
              <a:t>Psalm 8:1—</a:t>
            </a:r>
            <a:r>
              <a:rPr lang="en-US" u="sng" dirty="0"/>
              <a:t>His name is excellent. His name surpasses all other names.</a:t>
            </a:r>
            <a:endParaRPr lang="en-US" dirty="0"/>
          </a:p>
          <a:p>
            <a:pPr lvl="1"/>
            <a:r>
              <a:rPr lang="en-US" dirty="0"/>
              <a:t>Psalm 20:7—</a:t>
            </a:r>
            <a:r>
              <a:rPr lang="en-US" u="sng" dirty="0"/>
              <a:t>His name is to be remembered.</a:t>
            </a:r>
            <a:endParaRPr lang="en-US" dirty="0"/>
          </a:p>
          <a:p>
            <a:pPr lvl="1"/>
            <a:r>
              <a:rPr lang="en-US" dirty="0"/>
              <a:t>Psalm 22:22—</a:t>
            </a:r>
            <a:r>
              <a:rPr lang="en-US" u="sng" dirty="0"/>
              <a:t>His name is to be declared.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462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Psalm 54:1—</a:t>
            </a:r>
            <a:r>
              <a:rPr lang="en-US" u="sng" dirty="0"/>
              <a:t>We are saved by His name.</a:t>
            </a:r>
            <a:endParaRPr lang="en-US" dirty="0"/>
          </a:p>
          <a:p>
            <a:pPr lvl="1"/>
            <a:r>
              <a:rPr lang="en-US" dirty="0"/>
              <a:t>Psalm 69:30—</a:t>
            </a:r>
            <a:r>
              <a:rPr lang="en-US" u="sng" dirty="0"/>
              <a:t>We are to praise His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11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Isaiah 50:10—</a:t>
            </a:r>
            <a:r>
              <a:rPr lang="en-US" u="sng" dirty="0"/>
              <a:t>We are to trust in and stay (lean, rest) on His name.</a:t>
            </a:r>
            <a:endParaRPr lang="en-US" dirty="0"/>
          </a:p>
          <a:p>
            <a:pPr lvl="1"/>
            <a:r>
              <a:rPr lang="en-US" dirty="0"/>
              <a:t>Isaiah 52:6—</a:t>
            </a:r>
            <a:r>
              <a:rPr lang="en-US" u="sng" dirty="0"/>
              <a:t>We are to know His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4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“Your conscience tells you what is right and wrong.”</a:t>
            </a:r>
          </a:p>
          <a:p>
            <a:pPr lvl="1"/>
            <a:r>
              <a:rPr lang="en-US" u="sng" dirty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98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God’s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Three primary names</a:t>
            </a:r>
          </a:p>
          <a:p>
            <a:pPr lvl="1"/>
            <a:r>
              <a:rPr lang="en-US" u="sng" dirty="0"/>
              <a:t>God</a:t>
            </a:r>
            <a:r>
              <a:rPr lang="en-US" dirty="0"/>
              <a:t>—</a:t>
            </a:r>
            <a:r>
              <a:rPr lang="en-US" i="1" dirty="0"/>
              <a:t>Elohim</a:t>
            </a:r>
            <a:endParaRPr lang="en-US" dirty="0"/>
          </a:p>
          <a:p>
            <a:pPr lvl="1"/>
            <a:r>
              <a:rPr lang="en-US" u="sng" dirty="0"/>
              <a:t>Lord</a:t>
            </a:r>
            <a:r>
              <a:rPr lang="en-US" dirty="0"/>
              <a:t>—</a:t>
            </a:r>
            <a:r>
              <a:rPr lang="en-US" i="1" dirty="0"/>
              <a:t>Adonai</a:t>
            </a:r>
            <a:endParaRPr lang="en-US" dirty="0"/>
          </a:p>
          <a:p>
            <a:pPr lvl="1"/>
            <a:r>
              <a:rPr lang="en-US" u="sng" dirty="0"/>
              <a:t>LORD</a:t>
            </a:r>
            <a:r>
              <a:rPr lang="en-US" dirty="0"/>
              <a:t>—</a:t>
            </a:r>
            <a:r>
              <a:rPr lang="en-US" i="1" dirty="0"/>
              <a:t>Yahweh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845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2023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Names—</a:t>
            </a:r>
            <a:br>
              <a:rPr lang="en-US" dirty="0"/>
            </a:br>
            <a:r>
              <a:rPr lang="en-US" i="1" dirty="0"/>
              <a:t>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5559549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God’s Three Primary Names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35224"/>
              </p:ext>
            </p:extLst>
          </p:nvPr>
        </p:nvGraphicFramePr>
        <p:xfrm>
          <a:off x="838200" y="1276350"/>
          <a:ext cx="7467600" cy="3429001"/>
        </p:xfrm>
        <a:graphic>
          <a:graphicData uri="http://schemas.openxmlformats.org/drawingml/2006/table">
            <a:tbl>
              <a:tblPr firstRow="1" bandRow="1"/>
              <a:tblGrid>
                <a:gridCol w="2489200">
                  <a:extLst>
                    <a:ext uri="{9D8B030D-6E8A-4147-A177-3AD203B41FA5}">
                      <a16:colId xmlns:a16="http://schemas.microsoft.com/office/drawing/2014/main" val="593364905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798560327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69367338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Name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Singluar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Plural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6499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God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Elohim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004852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Adon</a:t>
                      </a:r>
                      <a:endParaRPr lang="en-US" u="sng" dirty="0">
                        <a:solidFill>
                          <a:srgbClr val="460C5B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Adonai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00799"/>
                  </a:ext>
                </a:extLst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11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0524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91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48674"/>
              </p:ext>
            </p:extLst>
          </p:nvPr>
        </p:nvGraphicFramePr>
        <p:xfrm>
          <a:off x="1524000" y="1276351"/>
          <a:ext cx="6096000" cy="350520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41685660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586987"/>
                    </a:ext>
                  </a:extLst>
                </a:gridCol>
              </a:tblGrid>
              <a:tr h="1046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the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Most High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the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Almighty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 </a:t>
                      </a:r>
                      <a:r>
                        <a:rPr lang="en-US" u="sng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Shaddai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 </a:t>
                      </a:r>
                      <a:r>
                        <a:rPr lang="en-US" u="sng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306929"/>
                  </a:ext>
                </a:extLst>
              </a:tr>
              <a:tr h="8196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the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633218"/>
                  </a:ext>
                </a:extLst>
              </a:tr>
              <a:tr h="8196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my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God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Elohim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422554"/>
                  </a:ext>
                </a:extLst>
              </a:tr>
              <a:tr h="819624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on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high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 </a:t>
                      </a:r>
                      <a:r>
                        <a:rPr lang="en-US" u="sng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23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1890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sz="4000" dirty="0"/>
              <a:t>Why Do I Need to Know the Various Names of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44278"/>
            <a:ext cx="6629400" cy="3318272"/>
          </a:xfrm>
        </p:spPr>
        <p:txBody>
          <a:bodyPr/>
          <a:lstStyle/>
          <a:p>
            <a:r>
              <a:rPr lang="en-US" dirty="0"/>
              <a:t>Answer: When we </a:t>
            </a:r>
            <a:r>
              <a:rPr lang="en-US" u="sng" dirty="0"/>
              <a:t>know</a:t>
            </a:r>
            <a:r>
              <a:rPr lang="en-US" dirty="0"/>
              <a:t> God’s </a:t>
            </a:r>
            <a:r>
              <a:rPr lang="en-US" u="sng" dirty="0"/>
              <a:t>name</a:t>
            </a:r>
            <a:r>
              <a:rPr lang="en-US" dirty="0"/>
              <a:t>, and </a:t>
            </a:r>
            <a:r>
              <a:rPr lang="en-US" u="sng" dirty="0"/>
              <a:t>call</a:t>
            </a:r>
            <a:r>
              <a:rPr lang="en-US" dirty="0"/>
              <a:t> upon that </a:t>
            </a:r>
            <a:r>
              <a:rPr lang="en-US" u="sng" dirty="0"/>
              <a:t>name</a:t>
            </a:r>
            <a:r>
              <a:rPr lang="en-US" dirty="0"/>
              <a:t>, we will see Him </a:t>
            </a:r>
            <a:r>
              <a:rPr lang="en-US" u="sng" dirty="0"/>
              <a:t>act</a:t>
            </a:r>
            <a:r>
              <a:rPr lang="en-US" dirty="0"/>
              <a:t> by that </a:t>
            </a:r>
            <a:r>
              <a:rPr lang="en-US" u="sng" dirty="0"/>
              <a:t>name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7542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Translated </a:t>
            </a:r>
            <a:r>
              <a:rPr lang="en-US" u="sng" dirty="0"/>
              <a:t>250</a:t>
            </a:r>
            <a:r>
              <a:rPr lang="en-US" dirty="0"/>
              <a:t> times as “</a:t>
            </a:r>
            <a:r>
              <a:rPr lang="en-US" u="sng" dirty="0"/>
              <a:t>God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8382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Scripture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23:22—</a:t>
            </a:r>
            <a:r>
              <a:rPr lang="en-US" u="sng" dirty="0"/>
              <a:t>El</a:t>
            </a:r>
            <a:r>
              <a:rPr lang="en-US" dirty="0"/>
              <a:t> brought Israel out of Egypt.</a:t>
            </a:r>
          </a:p>
          <a:p>
            <a:r>
              <a:rPr lang="en-US" dirty="0"/>
              <a:t>Deuteronomy 10:17—“</a:t>
            </a:r>
            <a:r>
              <a:rPr lang="en-US" u="sng" dirty="0"/>
              <a:t>Yahweh</a:t>
            </a:r>
            <a:r>
              <a:rPr lang="en-US" dirty="0"/>
              <a:t> your </a:t>
            </a:r>
            <a:r>
              <a:rPr lang="en-US" u="sng" dirty="0"/>
              <a:t>Elohim</a:t>
            </a:r>
            <a:r>
              <a:rPr lang="en-US" dirty="0"/>
              <a:t> is </a:t>
            </a:r>
            <a:r>
              <a:rPr lang="en-US" u="sng" dirty="0"/>
              <a:t>Elohim</a:t>
            </a:r>
            <a:r>
              <a:rPr lang="en-US" dirty="0"/>
              <a:t> of </a:t>
            </a:r>
            <a:r>
              <a:rPr lang="en-US" u="sng" dirty="0"/>
              <a:t>Elohim</a:t>
            </a:r>
            <a:r>
              <a:rPr lang="en-US" dirty="0"/>
              <a:t>, and </a:t>
            </a:r>
            <a:r>
              <a:rPr lang="en-US" u="sng" dirty="0"/>
              <a:t>Adonai</a:t>
            </a:r>
            <a:r>
              <a:rPr lang="en-US" dirty="0"/>
              <a:t> of </a:t>
            </a:r>
            <a:r>
              <a:rPr lang="en-US" u="sng" dirty="0"/>
              <a:t>Adonai</a:t>
            </a:r>
            <a:r>
              <a:rPr lang="en-US" dirty="0"/>
              <a:t>, the great </a:t>
            </a:r>
            <a:r>
              <a:rPr lang="en-US" u="sng" dirty="0"/>
              <a:t>El</a:t>
            </a:r>
            <a:r>
              <a:rPr lang="en-US" dirty="0"/>
              <a:t> . . .”</a:t>
            </a:r>
          </a:p>
        </p:txBody>
      </p:sp>
    </p:spTree>
    <p:extLst>
      <p:ext uri="{BB962C8B-B14F-4D97-AF65-F5344CB8AC3E}">
        <p14:creationId xmlns:p14="http://schemas.microsoft.com/office/powerpoint/2010/main" val="3497657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Scripture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Psalm 77:14—the </a:t>
            </a:r>
            <a:r>
              <a:rPr lang="en-US" u="sng" dirty="0"/>
              <a:t>El</a:t>
            </a:r>
            <a:r>
              <a:rPr lang="en-US" dirty="0"/>
              <a:t> who does </a:t>
            </a:r>
            <a:r>
              <a:rPr lang="en-US" u="sng" dirty="0"/>
              <a:t>wonders</a:t>
            </a:r>
            <a:endParaRPr lang="en-US" dirty="0"/>
          </a:p>
          <a:p>
            <a:r>
              <a:rPr lang="en-US" dirty="0"/>
              <a:t>Psalm 68:35—the </a:t>
            </a:r>
            <a:r>
              <a:rPr lang="en-US" u="sng" dirty="0"/>
              <a:t>El</a:t>
            </a:r>
            <a:r>
              <a:rPr lang="en-US" dirty="0"/>
              <a:t> of Israel who gives </a:t>
            </a:r>
            <a:r>
              <a:rPr lang="en-US" u="sng" dirty="0"/>
              <a:t>strength</a:t>
            </a:r>
            <a:r>
              <a:rPr lang="en-US" dirty="0"/>
              <a:t> and </a:t>
            </a:r>
            <a:r>
              <a:rPr lang="en-US" u="sng" dirty="0"/>
              <a:t>power</a:t>
            </a:r>
            <a:r>
              <a:rPr lang="en-US" dirty="0"/>
              <a:t> to His people</a:t>
            </a:r>
          </a:p>
          <a:p>
            <a:r>
              <a:rPr lang="en-US" dirty="0"/>
              <a:t>Psalm 22:1—“My </a:t>
            </a:r>
            <a:r>
              <a:rPr lang="en-US" u="sng" dirty="0"/>
              <a:t>El</a:t>
            </a:r>
            <a:r>
              <a:rPr lang="en-US" dirty="0"/>
              <a:t>, My El . . .”</a:t>
            </a:r>
          </a:p>
        </p:txBody>
      </p:sp>
    </p:spTree>
    <p:extLst>
      <p:ext uri="{BB962C8B-B14F-4D97-AF65-F5344CB8AC3E}">
        <p14:creationId xmlns:p14="http://schemas.microsoft.com/office/powerpoint/2010/main" val="10724221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God is mighty, strong, and powerful.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7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Theological</a:t>
            </a:r>
          </a:p>
          <a:p>
            <a:pPr lvl="1"/>
            <a:r>
              <a:rPr lang="en-US" dirty="0"/>
              <a:t>The argument from </a:t>
            </a:r>
            <a:r>
              <a:rPr lang="en-US" u="sng" dirty="0"/>
              <a:t>Scripture</a:t>
            </a:r>
            <a:endParaRPr lang="en-US" dirty="0"/>
          </a:p>
          <a:p>
            <a:pPr lvl="1"/>
            <a:r>
              <a:rPr lang="en-US" dirty="0"/>
              <a:t>How do we know that George Washington existed? </a:t>
            </a:r>
          </a:p>
          <a:p>
            <a:pPr lvl="2"/>
            <a:r>
              <a:rPr lang="en-US" u="sng" dirty="0"/>
              <a:t>History books tell us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78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12:13—</a:t>
            </a:r>
            <a:r>
              <a:rPr lang="en-US" i="1" dirty="0"/>
              <a:t>El</a:t>
            </a:r>
            <a:r>
              <a:rPr lang="en-US" dirty="0"/>
              <a:t> is the </a:t>
            </a:r>
            <a:r>
              <a:rPr lang="en-US" u="sng" dirty="0"/>
              <a:t>healer</a:t>
            </a:r>
            <a:r>
              <a:rPr lang="en-US" dirty="0"/>
              <a:t>.</a:t>
            </a:r>
          </a:p>
          <a:p>
            <a:r>
              <a:rPr lang="en-US" dirty="0"/>
              <a:t>Psalm 10:12—</a:t>
            </a:r>
            <a:r>
              <a:rPr lang="en-US" i="1" dirty="0"/>
              <a:t>El</a:t>
            </a:r>
            <a:r>
              <a:rPr lang="en-US" dirty="0"/>
              <a:t> is the </a:t>
            </a:r>
            <a:r>
              <a:rPr lang="en-US" u="sng" dirty="0"/>
              <a:t>defender</a:t>
            </a:r>
            <a:r>
              <a:rPr lang="en-US" dirty="0"/>
              <a:t>.</a:t>
            </a:r>
          </a:p>
          <a:p>
            <a:r>
              <a:rPr lang="en-US" dirty="0"/>
              <a:t>Psalm 22:1—</a:t>
            </a:r>
            <a:r>
              <a:rPr lang="en-US" i="1" dirty="0"/>
              <a:t>El</a:t>
            </a:r>
            <a:r>
              <a:rPr lang="en-US" dirty="0"/>
              <a:t> is the one to whom we turn during </a:t>
            </a:r>
            <a:r>
              <a:rPr lang="en-US" u="sng" dirty="0"/>
              <a:t>trials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08208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Psalm 63 superscription and 63:1—</a:t>
            </a:r>
            <a:r>
              <a:rPr lang="en-US" i="1" dirty="0"/>
              <a:t>El</a:t>
            </a:r>
            <a:r>
              <a:rPr lang="en-US" dirty="0"/>
              <a:t> is the one who ought to be the object of our greatest </a:t>
            </a:r>
            <a:r>
              <a:rPr lang="en-US" u="sng" dirty="0"/>
              <a:t>desire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07879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the Lord our </a:t>
            </a:r>
            <a:r>
              <a:rPr lang="en-US" i="1" dirty="0"/>
              <a:t>El</a:t>
            </a:r>
            <a:r>
              <a:rPr lang="en-US" dirty="0"/>
              <a:t> has the power to save our souls. </a:t>
            </a:r>
            <a:br>
              <a:rPr lang="en-US" dirty="0"/>
            </a:br>
            <a:r>
              <a:rPr lang="en-US" dirty="0"/>
              <a:t>(Isaiah 45:22)</a:t>
            </a:r>
          </a:p>
          <a:p>
            <a:pPr lvl="1"/>
            <a:r>
              <a:rPr lang="en-US" dirty="0"/>
              <a:t>John 14:6</a:t>
            </a:r>
          </a:p>
          <a:p>
            <a:pPr lvl="1"/>
            <a:r>
              <a:rPr lang="en-US" dirty="0"/>
              <a:t>Acts 4:12</a:t>
            </a:r>
          </a:p>
          <a:p>
            <a:pPr lvl="1"/>
            <a:r>
              <a:rPr lang="en-US" dirty="0"/>
              <a:t>Romans 10:13</a:t>
            </a:r>
          </a:p>
        </p:txBody>
      </p:sp>
    </p:spTree>
    <p:extLst>
      <p:ext uri="{BB962C8B-B14F-4D97-AF65-F5344CB8AC3E}">
        <p14:creationId xmlns:p14="http://schemas.microsoft.com/office/powerpoint/2010/main" val="237662536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233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Names—</a:t>
            </a:r>
            <a:r>
              <a:rPr lang="en-US" i="1" dirty="0"/>
              <a:t>Elohim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092590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Elohim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Translated </a:t>
            </a:r>
            <a:r>
              <a:rPr lang="en-US" u="sng" dirty="0"/>
              <a:t>2,570</a:t>
            </a:r>
            <a:r>
              <a:rPr lang="en-US" dirty="0"/>
              <a:t> times as “</a:t>
            </a:r>
            <a:r>
              <a:rPr lang="en-US" u="sng" dirty="0"/>
              <a:t>God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58001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Scripture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Genesis 1:1—</a:t>
            </a:r>
            <a:r>
              <a:rPr lang="en-US" i="1" dirty="0"/>
              <a:t>Elohim</a:t>
            </a:r>
            <a:r>
              <a:rPr lang="en-US" dirty="0"/>
              <a:t> </a:t>
            </a:r>
            <a:r>
              <a:rPr lang="en-US" u="sng" dirty="0"/>
              <a:t>created</a:t>
            </a:r>
            <a:r>
              <a:rPr lang="en-US" dirty="0"/>
              <a:t>.</a:t>
            </a:r>
          </a:p>
          <a:p>
            <a:r>
              <a:rPr lang="en-US" dirty="0"/>
              <a:t>Genesis 6—</a:t>
            </a:r>
            <a:r>
              <a:rPr lang="en-US" i="1" dirty="0"/>
              <a:t>Elohim</a:t>
            </a:r>
            <a:r>
              <a:rPr lang="en-US" dirty="0"/>
              <a:t> saw the </a:t>
            </a:r>
            <a:r>
              <a:rPr lang="en-US" u="sng" dirty="0"/>
              <a:t>corruption</a:t>
            </a:r>
            <a:r>
              <a:rPr lang="en-US" dirty="0"/>
              <a:t> of the earth and determined to </a:t>
            </a:r>
            <a:r>
              <a:rPr lang="en-US" u="sng" dirty="0"/>
              <a:t>judge</a:t>
            </a:r>
            <a:r>
              <a:rPr lang="en-US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9215371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Scripture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Kings 8:23—</a:t>
            </a:r>
            <a:r>
              <a:rPr lang="en-US" i="1" dirty="0"/>
              <a:t>Yahweh</a:t>
            </a:r>
            <a:r>
              <a:rPr lang="en-US" dirty="0"/>
              <a:t> (LORD), </a:t>
            </a:r>
            <a:r>
              <a:rPr lang="en-US" i="1" dirty="0"/>
              <a:t>Elohim</a:t>
            </a:r>
            <a:r>
              <a:rPr lang="en-US" dirty="0"/>
              <a:t> (God) of Israel, is like no other in that He keeps His </a:t>
            </a:r>
            <a:r>
              <a:rPr lang="en-US" u="sng" dirty="0"/>
              <a:t>covenants</a:t>
            </a:r>
            <a:r>
              <a:rPr lang="en-US" dirty="0"/>
              <a:t> with His </a:t>
            </a:r>
            <a:r>
              <a:rPr lang="en-US" u="sng" dirty="0"/>
              <a:t>servants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70784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Scripture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Jeremiah 31:33—</a:t>
            </a:r>
            <a:r>
              <a:rPr lang="en-US" u="sng" dirty="0"/>
              <a:t>Elohim</a:t>
            </a:r>
            <a:r>
              <a:rPr lang="en-US" dirty="0"/>
              <a:t> covenanted with Israel to be their </a:t>
            </a:r>
            <a:r>
              <a:rPr lang="en-US" u="sng" dirty="0"/>
              <a:t>Elohim</a:t>
            </a:r>
            <a:r>
              <a:rPr lang="en-US" dirty="0"/>
              <a:t> and to make them His </a:t>
            </a:r>
            <a:r>
              <a:rPr lang="en-US" u="sng" dirty="0"/>
              <a:t>people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2014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Elohim</a:t>
            </a:r>
            <a:r>
              <a:rPr lang="en-US" dirty="0"/>
              <a:t> is a </a:t>
            </a:r>
            <a:r>
              <a:rPr lang="en-US" u="sng" dirty="0"/>
              <a:t>collective noun</a:t>
            </a:r>
            <a:r>
              <a:rPr lang="en-US" dirty="0"/>
              <a:t> that portrays God as the </a:t>
            </a:r>
            <a:r>
              <a:rPr lang="en-US" u="sng" dirty="0"/>
              <a:t>omnipotent Trinity</a:t>
            </a:r>
            <a:r>
              <a:rPr lang="en-US" dirty="0"/>
              <a:t>, </a:t>
            </a:r>
            <a:r>
              <a:rPr lang="en-US" u="sng" dirty="0"/>
              <a:t>creating</a:t>
            </a:r>
            <a:r>
              <a:rPr lang="en-US" dirty="0"/>
              <a:t> and keeping </a:t>
            </a:r>
            <a:r>
              <a:rPr lang="en-US" u="sng" dirty="0"/>
              <a:t>covenant</a:t>
            </a:r>
            <a:r>
              <a:rPr lang="en-US" dirty="0"/>
              <a:t> with His people.</a:t>
            </a:r>
          </a:p>
        </p:txBody>
      </p:sp>
    </p:spTree>
    <p:extLst>
      <p:ext uri="{BB962C8B-B14F-4D97-AF65-F5344CB8AC3E}">
        <p14:creationId xmlns:p14="http://schemas.microsoft.com/office/powerpoint/2010/main" val="293979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Have history books ever been in error?</a:t>
            </a:r>
          </a:p>
          <a:p>
            <a:pPr lvl="2"/>
            <a:r>
              <a:rPr lang="en-US" u="sng" dirty="0"/>
              <a:t>Yes</a:t>
            </a:r>
            <a:endParaRPr lang="en-US" dirty="0"/>
          </a:p>
          <a:p>
            <a:pPr lvl="1"/>
            <a:r>
              <a:rPr lang="en-US" dirty="0"/>
              <a:t>Does that mean we throw out all history as trash?</a:t>
            </a:r>
          </a:p>
          <a:p>
            <a:pPr lvl="2"/>
            <a:r>
              <a:rPr lang="en-US" u="sng" dirty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443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attributes of God are most prominent in El or Elohim?</a:t>
            </a:r>
          </a:p>
        </p:txBody>
      </p:sp>
    </p:spTree>
    <p:extLst>
      <p:ext uri="{BB962C8B-B14F-4D97-AF65-F5344CB8AC3E}">
        <p14:creationId xmlns:p14="http://schemas.microsoft.com/office/powerpoint/2010/main" val="959880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Tri-unity in . . 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70836"/>
              </p:ext>
            </p:extLst>
          </p:nvPr>
        </p:nvGraphicFramePr>
        <p:xfrm>
          <a:off x="1524000" y="1809750"/>
          <a:ext cx="6096000" cy="220980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15410958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54533867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Elohim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7845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Omnipotence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Faithfulness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34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7146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Elohim important in my life?</a:t>
            </a:r>
          </a:p>
          <a:p>
            <a:pPr lvl="1"/>
            <a:r>
              <a:rPr lang="en-US" dirty="0"/>
              <a:t>When you need </a:t>
            </a:r>
            <a:r>
              <a:rPr lang="en-US" u="sng" dirty="0"/>
              <a:t>something God has promised</a:t>
            </a:r>
            <a:r>
              <a:rPr lang="en-US" dirty="0"/>
              <a:t>, </a:t>
            </a:r>
            <a:r>
              <a:rPr lang="en-US" u="sng" dirty="0"/>
              <a:t>claim</a:t>
            </a:r>
            <a:r>
              <a:rPr lang="en-US" dirty="0"/>
              <a:t> His </a:t>
            </a:r>
            <a:r>
              <a:rPr lang="en-US" u="sng" dirty="0"/>
              <a:t>promises</a:t>
            </a:r>
            <a:r>
              <a:rPr lang="en-US" dirty="0"/>
              <a:t> by </a:t>
            </a:r>
            <a:r>
              <a:rPr lang="en-US" u="sng" dirty="0"/>
              <a:t>prayer</a:t>
            </a:r>
            <a:r>
              <a:rPr lang="en-US" dirty="0"/>
              <a:t> in the name of </a:t>
            </a:r>
            <a:r>
              <a:rPr lang="en-US" i="1" dirty="0"/>
              <a:t>Elohim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(Neh. 1:5)</a:t>
            </a:r>
          </a:p>
        </p:txBody>
      </p:sp>
    </p:spTree>
    <p:extLst>
      <p:ext uri="{BB962C8B-B14F-4D97-AF65-F5344CB8AC3E}">
        <p14:creationId xmlns:p14="http://schemas.microsoft.com/office/powerpoint/2010/main" val="97281680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Oh, my God, you are my </a:t>
            </a:r>
            <a:r>
              <a:rPr lang="en-US" u="sng" dirty="0"/>
              <a:t>Elohim</a:t>
            </a:r>
            <a:r>
              <a:rPr lang="en-US" dirty="0"/>
              <a:t> who has </a:t>
            </a:r>
            <a:r>
              <a:rPr lang="en-US" u="sng" dirty="0"/>
              <a:t>promised</a:t>
            </a:r>
            <a:r>
              <a:rPr lang="en-US" dirty="0"/>
              <a:t> to . . . </a:t>
            </a:r>
          </a:p>
          <a:p>
            <a:pPr lvl="1"/>
            <a:r>
              <a:rPr lang="en-US" dirty="0"/>
              <a:t>When you need to remember His </a:t>
            </a:r>
            <a:r>
              <a:rPr lang="en-US" u="sng" dirty="0"/>
              <a:t>power</a:t>
            </a:r>
            <a:r>
              <a:rPr lang="en-US" dirty="0"/>
              <a:t>, remember His name, </a:t>
            </a:r>
            <a:r>
              <a:rPr lang="en-US" i="1" dirty="0"/>
              <a:t>Elohim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 Sam. 17:45–46).</a:t>
            </a:r>
          </a:p>
        </p:txBody>
      </p:sp>
    </p:spTree>
    <p:extLst>
      <p:ext uri="{BB962C8B-B14F-4D97-AF65-F5344CB8AC3E}">
        <p14:creationId xmlns:p14="http://schemas.microsoft.com/office/powerpoint/2010/main" val="4369381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4027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Names—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24025417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Words for Lord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42653"/>
              </p:ext>
            </p:extLst>
          </p:nvPr>
        </p:nvGraphicFramePr>
        <p:xfrm>
          <a:off x="1524000" y="1809750"/>
          <a:ext cx="6096000" cy="220980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15410958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54533867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7845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Adonai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34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8008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Owner</a:t>
            </a:r>
            <a:r>
              <a:rPr lang="en-US" dirty="0"/>
              <a:t> or </a:t>
            </a:r>
            <a:r>
              <a:rPr lang="en-US" u="sng" dirty="0"/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3910856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“The truth that God is the </a:t>
            </a:r>
            <a:r>
              <a:rPr lang="en-US" u="sng" dirty="0"/>
              <a:t>owner</a:t>
            </a:r>
            <a:r>
              <a:rPr lang="en-US" dirty="0"/>
              <a:t> of each member of the </a:t>
            </a:r>
            <a:r>
              <a:rPr lang="en-US" u="sng" dirty="0"/>
              <a:t>human</a:t>
            </a:r>
            <a:r>
              <a:rPr lang="en-US" dirty="0"/>
              <a:t> family, and that He consequently claims the </a:t>
            </a:r>
            <a:r>
              <a:rPr lang="en-US" u="sng" dirty="0"/>
              <a:t>unrestricted obedience</a:t>
            </a:r>
            <a:r>
              <a:rPr lang="en-US" dirty="0"/>
              <a:t> of all”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Girdlestone</a:t>
            </a:r>
            <a:r>
              <a:rPr lang="en-US" dirty="0"/>
              <a:t>, </a:t>
            </a:r>
            <a:r>
              <a:rPr lang="en-US" i="1" dirty="0"/>
              <a:t>Old Testament Synonyms</a:t>
            </a:r>
            <a:r>
              <a:rPr lang="en-US" dirty="0"/>
              <a:t>, page 59).</a:t>
            </a:r>
          </a:p>
        </p:txBody>
      </p:sp>
    </p:spTree>
    <p:extLst>
      <p:ext uri="{BB962C8B-B14F-4D97-AF65-F5344CB8AC3E}">
        <p14:creationId xmlns:p14="http://schemas.microsoft.com/office/powerpoint/2010/main" val="390768925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Use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300</a:t>
            </a:r>
            <a:r>
              <a:rPr lang="en-US" dirty="0"/>
              <a:t> times translated as “</a:t>
            </a:r>
            <a:r>
              <a:rPr lang="en-US" u="sng" dirty="0"/>
              <a:t>Lord</a:t>
            </a:r>
            <a:r>
              <a:rPr lang="en-US" dirty="0"/>
              <a:t>”</a:t>
            </a:r>
          </a:p>
          <a:p>
            <a:pPr lvl="0"/>
            <a:r>
              <a:rPr lang="en-US" u="sng" dirty="0"/>
              <a:t>215</a:t>
            </a:r>
            <a:r>
              <a:rPr lang="en-US" dirty="0"/>
              <a:t> times used of </a:t>
            </a:r>
            <a:r>
              <a:rPr lang="en-US" u="sng" dirty="0"/>
              <a:t>men</a:t>
            </a:r>
            <a:r>
              <a:rPr lang="en-US" dirty="0"/>
              <a:t> and translated “</a:t>
            </a:r>
            <a:r>
              <a:rPr lang="en-US" u="sng" dirty="0"/>
              <a:t>Master</a:t>
            </a:r>
            <a:r>
              <a:rPr lang="en-US" dirty="0"/>
              <a:t>,” “</a:t>
            </a:r>
            <a:r>
              <a:rPr lang="en-US" u="sng" dirty="0"/>
              <a:t>Sir</a:t>
            </a:r>
            <a:r>
              <a:rPr lang="en-US" dirty="0"/>
              <a:t>,” or “</a:t>
            </a:r>
            <a:r>
              <a:rPr lang="en-US" u="sng" dirty="0"/>
              <a:t>Lord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1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How do we know God exists? </a:t>
            </a:r>
          </a:p>
          <a:p>
            <a:pPr lvl="2"/>
            <a:r>
              <a:rPr lang="en-US" u="sng" dirty="0"/>
              <a:t>The Bible plainly teaches His existence.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239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Use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Number</a:t>
            </a:r>
          </a:p>
          <a:p>
            <a:pPr lvl="1"/>
            <a:r>
              <a:rPr lang="en-US" dirty="0"/>
              <a:t>Singular—</a:t>
            </a:r>
            <a:r>
              <a:rPr lang="en-US" u="sng" dirty="0"/>
              <a:t>Adon</a:t>
            </a:r>
            <a:r>
              <a:rPr lang="en-US" dirty="0"/>
              <a:t>: Always used of men</a:t>
            </a:r>
          </a:p>
          <a:p>
            <a:pPr lvl="1"/>
            <a:r>
              <a:rPr lang="en-US" dirty="0"/>
              <a:t>Plural—</a:t>
            </a:r>
            <a:r>
              <a:rPr lang="en-US" u="sng" dirty="0"/>
              <a:t>Adonai</a:t>
            </a:r>
            <a:r>
              <a:rPr lang="en-US" dirty="0"/>
              <a:t>: Always used of God</a:t>
            </a:r>
          </a:p>
          <a:p>
            <a:pPr lvl="2"/>
            <a:r>
              <a:rPr lang="en-US" dirty="0"/>
              <a:t>It is almost always used in the plural </a:t>
            </a:r>
            <a:r>
              <a:rPr lang="en-US" u="sng" dirty="0"/>
              <a:t>possessive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94297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Reference to Men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04378"/>
              </p:ext>
            </p:extLst>
          </p:nvPr>
        </p:nvGraphicFramePr>
        <p:xfrm>
          <a:off x="1143000" y="1420586"/>
          <a:ext cx="6858000" cy="3056164"/>
        </p:xfrm>
        <a:graphic>
          <a:graphicData uri="http://schemas.openxmlformats.org/drawingml/2006/table">
            <a:tbl>
              <a:tblPr firstRow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80552070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884641604"/>
                    </a:ext>
                  </a:extLst>
                </a:gridCol>
              </a:tblGrid>
              <a:tr h="15280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Genesis 18:12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(quoted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in 1 Peter 3:6)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1 Kings 1:17–18</a:t>
                      </a:r>
                      <a:endParaRPr lang="en-US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Husband/wife</a:t>
                      </a:r>
                      <a:r>
                        <a:rPr lang="en-US" u="sng" baseline="0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 relationship</a:t>
                      </a:r>
                      <a:endParaRPr lang="en-US" u="sng" dirty="0">
                        <a:solidFill>
                          <a:srgbClr val="460C5B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094767"/>
                  </a:ext>
                </a:extLst>
              </a:tr>
              <a:tr h="15280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Genesis 14:12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Master/slave relationship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4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63125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Servants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86281"/>
              </p:ext>
            </p:extLst>
          </p:nvPr>
        </p:nvGraphicFramePr>
        <p:xfrm>
          <a:off x="1371600" y="1200150"/>
          <a:ext cx="6400800" cy="3581400"/>
        </p:xfrm>
        <a:graphic>
          <a:graphicData uri="http://schemas.openxmlformats.org/drawingml/2006/table">
            <a:tbl>
              <a:tblPr firstRow="1" bandRow="1"/>
              <a:tblGrid>
                <a:gridCol w="3200400">
                  <a:extLst>
                    <a:ext uri="{9D8B030D-6E8A-4147-A177-3AD203B41FA5}">
                      <a16:colId xmlns:a16="http://schemas.microsoft.com/office/drawing/2014/main" val="119470931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2940914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Exodus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12:43–45 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Leviticus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22:10–11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5794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Hired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Purchased Slave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3388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May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not eat Passover</a:t>
                      </a:r>
                      <a:r>
                        <a:rPr lang="en-US" u="sng" baseline="0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with the master’s family</a:t>
                      </a:r>
                      <a:endParaRPr lang="en-US" dirty="0">
                        <a:solidFill>
                          <a:srgbClr val="460C5B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May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eat Passover 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with the master’s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5905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May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not eat</a:t>
                      </a:r>
                      <a:r>
                        <a:rPr lang="en-US" u="none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any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holy thing 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with the master’s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May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eat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 any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holy thing 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with the master’s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061783"/>
                  </a:ext>
                </a:extLst>
              </a:tr>
              <a:tr h="7162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Psalm 123:2; 145:15—A purchased servant had no physical concerns because he was totally cared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for by the master.</a:t>
                      </a:r>
                      <a:endParaRPr lang="en-US" sz="1600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10690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Use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use—</a:t>
            </a:r>
            <a:r>
              <a:rPr lang="en-US" u="sng" dirty="0"/>
              <a:t>Genesis 15:2–8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173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About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Moses (Ex. 4:10)</a:t>
            </a:r>
          </a:p>
          <a:p>
            <a:pPr lvl="0"/>
            <a:r>
              <a:rPr lang="en-US" dirty="0"/>
              <a:t>Gideon (Judges 6:13–16)</a:t>
            </a:r>
          </a:p>
          <a:p>
            <a:pPr lvl="0"/>
            <a:r>
              <a:rPr lang="en-US" dirty="0"/>
              <a:t>David (2 Sam. 7:18–21; Ps. 8:1; 97:5; 114:7; 135:5; 141:8)</a:t>
            </a:r>
          </a:p>
        </p:txBody>
      </p:sp>
    </p:spTree>
    <p:extLst>
      <p:ext uri="{BB962C8B-B14F-4D97-AF65-F5344CB8AC3E}">
        <p14:creationId xmlns:p14="http://schemas.microsoft.com/office/powerpoint/2010/main" val="22635681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About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Isaiah (Is. 6:1–8)</a:t>
            </a:r>
          </a:p>
          <a:p>
            <a:pPr lvl="0"/>
            <a:r>
              <a:rPr lang="en-US" dirty="0"/>
              <a:t>Jeremiah (Jer. 1:4–10)</a:t>
            </a:r>
          </a:p>
          <a:p>
            <a:pPr lvl="0"/>
            <a:r>
              <a:rPr lang="en-US" dirty="0"/>
              <a:t>Ezekiel</a:t>
            </a:r>
          </a:p>
          <a:p>
            <a:pPr lvl="1"/>
            <a:r>
              <a:rPr lang="en-US" i="1" dirty="0"/>
              <a:t>Adonai</a:t>
            </a:r>
            <a:r>
              <a:rPr lang="en-US" dirty="0"/>
              <a:t> occurs </a:t>
            </a:r>
            <a:r>
              <a:rPr lang="en-US" u="sng" dirty="0"/>
              <a:t>200</a:t>
            </a:r>
            <a:r>
              <a:rPr lang="en-US" dirty="0"/>
              <a:t> times.</a:t>
            </a:r>
          </a:p>
          <a:p>
            <a:pPr lvl="1"/>
            <a:r>
              <a:rPr lang="en-US" i="1" dirty="0"/>
              <a:t>Adonai</a:t>
            </a:r>
            <a:r>
              <a:rPr lang="en-US" dirty="0"/>
              <a:t> </a:t>
            </a:r>
            <a:r>
              <a:rPr lang="en-US" i="1" dirty="0"/>
              <a:t>Yahweh</a:t>
            </a:r>
            <a:r>
              <a:rPr lang="en-US" dirty="0"/>
              <a:t> speaks </a:t>
            </a:r>
            <a:br>
              <a:rPr lang="en-US" dirty="0"/>
            </a:br>
            <a:r>
              <a:rPr lang="en-US" dirty="0"/>
              <a:t>(Ezek. 2:4; 3:11, 27).</a:t>
            </a:r>
          </a:p>
        </p:txBody>
      </p:sp>
    </p:spTree>
    <p:extLst>
      <p:ext uri="{BB962C8B-B14F-4D97-AF65-F5344CB8AC3E}">
        <p14:creationId xmlns:p14="http://schemas.microsoft.com/office/powerpoint/2010/main" val="37516043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About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i="1" dirty="0"/>
              <a:t>Adonai</a:t>
            </a:r>
            <a:r>
              <a:rPr lang="en-US" dirty="0"/>
              <a:t> claims lordship over all </a:t>
            </a:r>
            <a:r>
              <a:rPr lang="en-US" u="sng" dirty="0"/>
              <a:t>nations</a:t>
            </a:r>
            <a:r>
              <a:rPr lang="en-US" dirty="0"/>
              <a:t> and </a:t>
            </a:r>
            <a:r>
              <a:rPr lang="en-US" u="sng" dirty="0"/>
              <a:t>all people (Gentiles)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(Ezek. 25:3, 6, 8, 12, 15).</a:t>
            </a:r>
          </a:p>
          <a:p>
            <a:pPr lvl="0"/>
            <a:r>
              <a:rPr lang="en-US" dirty="0"/>
              <a:t>Daniel (Daniel 9:4, 5, 19)</a:t>
            </a:r>
          </a:p>
          <a:p>
            <a:pPr lvl="1"/>
            <a:r>
              <a:rPr lang="en-US" dirty="0"/>
              <a:t>All </a:t>
            </a:r>
            <a:r>
              <a:rPr lang="en-US" u="sng" dirty="0"/>
              <a:t>disobedience</a:t>
            </a:r>
            <a:r>
              <a:rPr lang="en-US" dirty="0"/>
              <a:t> is against His name </a:t>
            </a:r>
            <a:r>
              <a:rPr lang="en-US" u="sng" dirty="0"/>
              <a:t>Adonai</a:t>
            </a:r>
            <a:r>
              <a:rPr lang="en-US" dirty="0"/>
              <a:t>, so </a:t>
            </a:r>
            <a:r>
              <a:rPr lang="en-US" u="sng" dirty="0"/>
              <a:t>forgiveness</a:t>
            </a:r>
            <a:r>
              <a:rPr lang="en-US" dirty="0"/>
              <a:t> comes through that name.</a:t>
            </a:r>
          </a:p>
        </p:txBody>
      </p:sp>
    </p:spTree>
    <p:extLst>
      <p:ext uri="{BB962C8B-B14F-4D97-AF65-F5344CB8AC3E}">
        <p14:creationId xmlns:p14="http://schemas.microsoft.com/office/powerpoint/2010/main" val="4450902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When we sin, we rebel against His </a:t>
            </a:r>
            <a:r>
              <a:rPr lang="en-US" u="sng" dirty="0"/>
              <a:t>lordship</a:t>
            </a:r>
            <a:r>
              <a:rPr lang="en-US" dirty="0"/>
              <a:t>; therefore, our sins should be </a:t>
            </a:r>
            <a:r>
              <a:rPr lang="en-US" u="sng" dirty="0"/>
              <a:t>confessed</a:t>
            </a:r>
            <a:r>
              <a:rPr lang="en-US" dirty="0"/>
              <a:t> to Him as our Lord (Dan. 9:19).</a:t>
            </a:r>
          </a:p>
        </p:txBody>
      </p:sp>
    </p:spTree>
    <p:extLst>
      <p:ext uri="{BB962C8B-B14F-4D97-AF65-F5344CB8AC3E}">
        <p14:creationId xmlns:p14="http://schemas.microsoft.com/office/powerpoint/2010/main" val="42683925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 of </a:t>
            </a:r>
            <a:r>
              <a:rPr lang="en-US" i="1" dirty="0"/>
              <a:t>Adonai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ought to </a:t>
            </a:r>
            <a:r>
              <a:rPr lang="en-US" u="sng" dirty="0"/>
              <a:t>serve</a:t>
            </a:r>
            <a:r>
              <a:rPr lang="en-US" dirty="0"/>
              <a:t> our Lord </a:t>
            </a:r>
            <a:br>
              <a:rPr lang="en-US" dirty="0"/>
            </a:br>
            <a:r>
              <a:rPr lang="en-US" dirty="0"/>
              <a:t>(1 Cor. 7:22–23).</a:t>
            </a:r>
          </a:p>
          <a:p>
            <a:pPr lvl="0"/>
            <a:r>
              <a:rPr lang="en-US" dirty="0"/>
              <a:t>We ought to </a:t>
            </a:r>
            <a:r>
              <a:rPr lang="en-US" u="sng" dirty="0"/>
              <a:t>worship</a:t>
            </a:r>
            <a:r>
              <a:rPr lang="en-US" dirty="0"/>
              <a:t> and </a:t>
            </a:r>
            <a:r>
              <a:rPr lang="en-US" u="sng" dirty="0"/>
              <a:t>glorify</a:t>
            </a:r>
            <a:r>
              <a:rPr lang="en-US" dirty="0"/>
              <a:t> our Lord </a:t>
            </a:r>
            <a:br>
              <a:rPr lang="en-US" dirty="0"/>
            </a:br>
            <a:r>
              <a:rPr lang="en-US" dirty="0"/>
              <a:t>(Phil. 2:9–11; 1 Cor. 6:19–20).</a:t>
            </a:r>
          </a:p>
        </p:txBody>
      </p:sp>
    </p:spTree>
    <p:extLst>
      <p:ext uri="{BB962C8B-B14F-4D97-AF65-F5344CB8AC3E}">
        <p14:creationId xmlns:p14="http://schemas.microsoft.com/office/powerpoint/2010/main" val="288493505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29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Has the Bible ever been found to be in error?</a:t>
            </a:r>
          </a:p>
          <a:p>
            <a:pPr lvl="2"/>
            <a:r>
              <a:rPr lang="en-US" u="sng" dirty="0"/>
              <a:t>No</a:t>
            </a:r>
            <a:endParaRPr lang="en-US" dirty="0"/>
          </a:p>
          <a:p>
            <a:pPr lvl="1"/>
            <a:r>
              <a:rPr lang="en-US" dirty="0"/>
              <a:t>Then what can we conclude about its declaration that there is a God?</a:t>
            </a:r>
          </a:p>
          <a:p>
            <a:pPr lvl="2"/>
            <a:r>
              <a:rPr lang="en-US" u="sng" dirty="0"/>
              <a:t>It is true.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3459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Names—</a:t>
            </a:r>
            <a:r>
              <a:rPr lang="en-US" i="1" dirty="0"/>
              <a:t>Yahweh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</p:spTree>
    <p:extLst>
      <p:ext uri="{BB962C8B-B14F-4D97-AF65-F5344CB8AC3E}">
        <p14:creationId xmlns:p14="http://schemas.microsoft.com/office/powerpoint/2010/main" val="140592498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Rabbinical Reverence of 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The</a:t>
            </a:r>
            <a:r>
              <a:rPr lang="en-US" dirty="0"/>
              <a:t> name</a:t>
            </a:r>
          </a:p>
          <a:p>
            <a:pPr lvl="0"/>
            <a:r>
              <a:rPr lang="en-US" dirty="0"/>
              <a:t>The </a:t>
            </a:r>
            <a:r>
              <a:rPr lang="en-US" u="sng" dirty="0"/>
              <a:t>great</a:t>
            </a:r>
            <a:r>
              <a:rPr lang="en-US" dirty="0"/>
              <a:t> and </a:t>
            </a:r>
            <a:r>
              <a:rPr lang="en-US" u="sng" dirty="0"/>
              <a:t>terrible</a:t>
            </a:r>
            <a:r>
              <a:rPr lang="en-US" dirty="0"/>
              <a:t> name</a:t>
            </a:r>
          </a:p>
          <a:p>
            <a:pPr lvl="0"/>
            <a:r>
              <a:rPr lang="en-US" dirty="0"/>
              <a:t>The </a:t>
            </a:r>
            <a:r>
              <a:rPr lang="en-US" u="sng" dirty="0"/>
              <a:t>peculiar</a:t>
            </a:r>
            <a:r>
              <a:rPr lang="en-US" dirty="0"/>
              <a:t> name</a:t>
            </a:r>
          </a:p>
          <a:p>
            <a:pPr lvl="0"/>
            <a:r>
              <a:rPr lang="en-US" dirty="0"/>
              <a:t>The </a:t>
            </a:r>
            <a:r>
              <a:rPr lang="en-US" u="sng" dirty="0"/>
              <a:t>unutterable</a:t>
            </a:r>
            <a:r>
              <a:rPr lang="en-US" dirty="0"/>
              <a:t> name</a:t>
            </a:r>
          </a:p>
        </p:txBody>
      </p:sp>
    </p:spTree>
    <p:extLst>
      <p:ext uri="{BB962C8B-B14F-4D97-AF65-F5344CB8AC3E}">
        <p14:creationId xmlns:p14="http://schemas.microsoft.com/office/powerpoint/2010/main" val="296003272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Rabbinical Reverence of 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u="sng" dirty="0"/>
              <a:t>separate</a:t>
            </a:r>
            <a:r>
              <a:rPr lang="en-US" dirty="0"/>
              <a:t> name</a:t>
            </a:r>
          </a:p>
          <a:p>
            <a:pPr lvl="0"/>
            <a:r>
              <a:rPr lang="en-US" dirty="0"/>
              <a:t>The </a:t>
            </a:r>
            <a:r>
              <a:rPr lang="en-US" u="sng" dirty="0"/>
              <a:t>incommunicable</a:t>
            </a:r>
            <a:r>
              <a:rPr lang="en-US" dirty="0"/>
              <a:t> name</a:t>
            </a:r>
          </a:p>
          <a:p>
            <a:r>
              <a:rPr lang="en-US" dirty="0"/>
              <a:t>The </a:t>
            </a:r>
            <a:r>
              <a:rPr lang="en-US" u="sng" dirty="0"/>
              <a:t>holy</a:t>
            </a:r>
            <a:r>
              <a:rPr lang="en-US" dirty="0"/>
              <a:t> name</a:t>
            </a:r>
          </a:p>
        </p:txBody>
      </p:sp>
    </p:spTree>
    <p:extLst>
      <p:ext uri="{BB962C8B-B14F-4D97-AF65-F5344CB8AC3E}">
        <p14:creationId xmlns:p14="http://schemas.microsoft.com/office/powerpoint/2010/main" val="106890297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Pronounced </a:t>
            </a:r>
            <a:r>
              <a:rPr lang="en-US" u="sng" dirty="0"/>
              <a:t>YAH-way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1939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Why Wasn’t It Pronounced?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Exodus 20:7—</a:t>
            </a:r>
            <a:r>
              <a:rPr lang="en-US" u="sng" dirty="0"/>
              <a:t>For fear of taking His name in vain or mispronouncing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082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Why Wasn’t It Pronounced?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Leviticus 24:16—</a:t>
            </a:r>
            <a:r>
              <a:rPr lang="en-US" u="sng" dirty="0"/>
              <a:t>They were deathly afraid that they would mispronounce or blaspheme His name, and therefore be guilty of a crime punishable by death.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40544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YHWH is a </a:t>
            </a:r>
            <a:r>
              <a:rPr lang="en-US" u="sng" dirty="0" err="1"/>
              <a:t>tetragammaton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spell it </a:t>
            </a:r>
            <a:r>
              <a:rPr lang="en-US" u="sng" dirty="0"/>
              <a:t>Yahweh</a:t>
            </a:r>
            <a:r>
              <a:rPr lang="en-US" dirty="0"/>
              <a:t>. (Many people spell it </a:t>
            </a:r>
            <a:r>
              <a:rPr lang="en-US" u="sng" dirty="0"/>
              <a:t>Jehovah</a:t>
            </a:r>
            <a:r>
              <a:rPr lang="en-US" dirty="0"/>
              <a:t> and pronounce it by this spelling.)</a:t>
            </a:r>
          </a:p>
        </p:txBody>
      </p:sp>
    </p:spTree>
    <p:extLst>
      <p:ext uri="{BB962C8B-B14F-4D97-AF65-F5344CB8AC3E}">
        <p14:creationId xmlns:p14="http://schemas.microsoft.com/office/powerpoint/2010/main" val="458756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</a:t>
            </a:r>
            <a:r>
              <a:rPr lang="en-US" i="1" dirty="0"/>
              <a:t>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root word—</a:t>
            </a:r>
            <a:r>
              <a:rPr lang="en-US" u="sng" dirty="0" err="1"/>
              <a:t>havah</a:t>
            </a:r>
            <a:r>
              <a:rPr lang="en-US" dirty="0"/>
              <a:t> = to become or to be.</a:t>
            </a:r>
          </a:p>
        </p:txBody>
      </p:sp>
    </p:spTree>
    <p:extLst>
      <p:ext uri="{BB962C8B-B14F-4D97-AF65-F5344CB8AC3E}">
        <p14:creationId xmlns:p14="http://schemas.microsoft.com/office/powerpoint/2010/main" val="39435618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</a:t>
            </a:r>
            <a:r>
              <a:rPr lang="en-US" i="1" dirty="0"/>
              <a:t>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NT definition (Rev. 1:8)</a:t>
            </a:r>
          </a:p>
          <a:p>
            <a:pPr lvl="1"/>
            <a:r>
              <a:rPr lang="en-US" dirty="0"/>
              <a:t>Who </a:t>
            </a:r>
            <a:r>
              <a:rPr lang="en-US" u="sng" dirty="0"/>
              <a:t>is</a:t>
            </a:r>
            <a:r>
              <a:rPr lang="en-US" dirty="0"/>
              <a:t>—eternally </a:t>
            </a:r>
            <a:r>
              <a:rPr lang="en-US" u="sng" dirty="0"/>
              <a:t>present tense</a:t>
            </a:r>
            <a:endParaRPr lang="en-US" dirty="0"/>
          </a:p>
          <a:p>
            <a:pPr lvl="1"/>
            <a:r>
              <a:rPr lang="en-US" dirty="0"/>
              <a:t>Who </a:t>
            </a:r>
            <a:r>
              <a:rPr lang="en-US" u="sng" dirty="0"/>
              <a:t>was</a:t>
            </a:r>
            <a:r>
              <a:rPr lang="en-US" dirty="0"/>
              <a:t>—always </a:t>
            </a:r>
            <a:r>
              <a:rPr lang="en-US" u="sng" dirty="0"/>
              <a:t>was (never had a beginning)</a:t>
            </a:r>
            <a:endParaRPr lang="en-US" dirty="0"/>
          </a:p>
          <a:p>
            <a:pPr lvl="1"/>
            <a:r>
              <a:rPr lang="en-US" dirty="0"/>
              <a:t>Who </a:t>
            </a:r>
            <a:r>
              <a:rPr lang="en-US" u="sng" dirty="0"/>
              <a:t>is</a:t>
            </a:r>
            <a:r>
              <a:rPr lang="en-US" dirty="0"/>
              <a:t> to </a:t>
            </a:r>
            <a:r>
              <a:rPr lang="en-US" u="sng" dirty="0"/>
              <a:t>come</a:t>
            </a:r>
            <a:r>
              <a:rPr lang="en-US" dirty="0"/>
              <a:t>—always </a:t>
            </a:r>
            <a:r>
              <a:rPr lang="en-US" u="sng" dirty="0"/>
              <a:t>will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057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Use of 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Frequency of use</a:t>
            </a:r>
          </a:p>
          <a:p>
            <a:pPr lvl="1"/>
            <a:r>
              <a:rPr lang="en-US" u="sng" dirty="0"/>
              <a:t>7,000+</a:t>
            </a:r>
            <a:r>
              <a:rPr lang="en-US" dirty="0"/>
              <a:t> times in the Bible</a:t>
            </a:r>
          </a:p>
          <a:p>
            <a:pPr lvl="1"/>
            <a:r>
              <a:rPr lang="en-US" u="sng" dirty="0"/>
              <a:t>700</a:t>
            </a:r>
            <a:r>
              <a:rPr lang="en-US" dirty="0"/>
              <a:t> times in Psalms</a:t>
            </a:r>
          </a:p>
          <a:p>
            <a:pPr lvl="1"/>
            <a:r>
              <a:rPr lang="en-US" u="sng" dirty="0"/>
              <a:t>6</a:t>
            </a:r>
            <a:r>
              <a:rPr lang="en-US" dirty="0"/>
              <a:t> times in some English Bibles as </a:t>
            </a:r>
            <a:r>
              <a:rPr lang="en-US" u="sng" dirty="0"/>
              <a:t>Jehovah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Greatest Proofs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existence of the </a:t>
            </a:r>
            <a:r>
              <a:rPr lang="en-US" u="sng" dirty="0"/>
              <a:t>Jews</a:t>
            </a:r>
            <a:endParaRPr lang="en-US" dirty="0"/>
          </a:p>
          <a:p>
            <a:pPr lvl="0"/>
            <a:r>
              <a:rPr lang="en-US" dirty="0"/>
              <a:t>The existence of the </a:t>
            </a:r>
            <a:r>
              <a:rPr lang="en-US" u="sng" dirty="0"/>
              <a:t>Bible</a:t>
            </a:r>
            <a:endParaRPr lang="en-US" dirty="0"/>
          </a:p>
          <a:p>
            <a:pPr lvl="0"/>
            <a:r>
              <a:rPr lang="en-US" u="sng" dirty="0"/>
              <a:t>Fulfilled</a:t>
            </a:r>
            <a:r>
              <a:rPr lang="en-US" dirty="0"/>
              <a:t> prophecy</a:t>
            </a:r>
          </a:p>
          <a:p>
            <a:r>
              <a:rPr lang="en-US" dirty="0"/>
              <a:t>The most minute findings of </a:t>
            </a:r>
            <a:r>
              <a:rPr lang="en-US" u="sng" dirty="0"/>
              <a:t>archaeology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46666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Genesis 2:7–9, 16—</a:t>
            </a:r>
            <a:r>
              <a:rPr lang="en-US" u="sng" dirty="0"/>
              <a:t>As Yahweh, He makes Himself personally involved in our affairs.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5957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verses we see </a:t>
            </a:r>
            <a:r>
              <a:rPr lang="en-US" i="1" dirty="0"/>
              <a:t>Yahweh</a:t>
            </a:r>
            <a:r>
              <a:rPr lang="en-US" dirty="0"/>
              <a:t>:</a:t>
            </a:r>
          </a:p>
          <a:p>
            <a:pPr lvl="1"/>
            <a:r>
              <a:rPr lang="en-US" u="sng" dirty="0"/>
              <a:t>Creating man</a:t>
            </a:r>
            <a:endParaRPr lang="en-US" dirty="0"/>
          </a:p>
          <a:p>
            <a:pPr lvl="1"/>
            <a:r>
              <a:rPr lang="en-US" u="sng" dirty="0"/>
              <a:t>Breathing life into man</a:t>
            </a:r>
            <a:endParaRPr lang="en-US" dirty="0"/>
          </a:p>
          <a:p>
            <a:pPr lvl="1"/>
            <a:r>
              <a:rPr lang="en-US" u="sng" dirty="0"/>
              <a:t>Placing man in the garden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4233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Making a perfect and pleasant place for man to live</a:t>
            </a:r>
            <a:endParaRPr lang="en-US" dirty="0"/>
          </a:p>
          <a:p>
            <a:pPr lvl="1"/>
            <a:r>
              <a:rPr lang="en-US" u="sng" dirty="0"/>
              <a:t>Commanding him to keep the garden and not to eat of the Tree of Knowledge of Good and Evil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605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with Genesis 1:26—As </a:t>
            </a:r>
            <a:r>
              <a:rPr lang="en-US" i="1" dirty="0"/>
              <a:t>Elohim</a:t>
            </a:r>
            <a:r>
              <a:rPr lang="en-US" dirty="0"/>
              <a:t> He creates, but there is no </a:t>
            </a:r>
            <a:r>
              <a:rPr lang="en-US" u="sng" dirty="0"/>
              <a:t>communion with man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749479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Genesis 3</a:t>
            </a:r>
          </a:p>
          <a:p>
            <a:pPr lvl="1"/>
            <a:r>
              <a:rPr lang="en-US" dirty="0"/>
              <a:t>vv.8–9—</a:t>
            </a:r>
            <a:r>
              <a:rPr lang="en-US" u="sng" dirty="0"/>
              <a:t>He seeks to communicate with man.</a:t>
            </a:r>
            <a:endParaRPr lang="en-US" dirty="0"/>
          </a:p>
          <a:p>
            <a:pPr lvl="1"/>
            <a:r>
              <a:rPr lang="en-US" dirty="0"/>
              <a:t>vs. 13—</a:t>
            </a:r>
            <a:r>
              <a:rPr lang="en-US" u="sng" dirty="0"/>
              <a:t>He confronts Eve with her sin.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8956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vv.14–19—</a:t>
            </a:r>
            <a:r>
              <a:rPr lang="en-US" u="sng" dirty="0"/>
              <a:t>He curses the animals and the ground and pronounces the negative results of sin on Eve and Adam.</a:t>
            </a:r>
            <a:endParaRPr lang="en-US" dirty="0"/>
          </a:p>
          <a:p>
            <a:pPr lvl="1"/>
            <a:r>
              <a:rPr lang="en-US" dirty="0"/>
              <a:t>vs. 21—</a:t>
            </a:r>
            <a:r>
              <a:rPr lang="en-US" u="sng" dirty="0"/>
              <a:t>He provides a covering for mankind (mercy and grace).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0556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vv.22–24—</a:t>
            </a:r>
            <a:r>
              <a:rPr lang="en-US" u="sng" dirty="0"/>
              <a:t>He drives mankind out of the Garden of Eden.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28337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Exodus 6</a:t>
            </a:r>
            <a:r>
              <a:rPr lang="en-US" dirty="0"/>
              <a:t>: </a:t>
            </a:r>
            <a:r>
              <a:rPr lang="en-US" u="sng" dirty="0"/>
              <a:t>God’s dealings with Moses and Israel in the land of Egypt</a:t>
            </a:r>
            <a:endParaRPr lang="en-US" dirty="0"/>
          </a:p>
          <a:p>
            <a:pPr lvl="1"/>
            <a:r>
              <a:rPr lang="en-US" dirty="0"/>
              <a:t>Yahweh was unknown by </a:t>
            </a:r>
            <a:r>
              <a:rPr lang="en-US" u="sng" dirty="0"/>
              <a:t>Abraham</a:t>
            </a:r>
            <a:r>
              <a:rPr lang="en-US" dirty="0"/>
              <a:t>, </a:t>
            </a:r>
            <a:r>
              <a:rPr lang="en-US" u="sng" dirty="0"/>
              <a:t>Isaac</a:t>
            </a:r>
            <a:r>
              <a:rPr lang="en-US" dirty="0"/>
              <a:t>, and </a:t>
            </a:r>
            <a:r>
              <a:rPr lang="en-US" u="sng" dirty="0"/>
              <a:t>Jacob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5758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As </a:t>
            </a:r>
            <a:r>
              <a:rPr lang="en-US" i="1" dirty="0"/>
              <a:t>Yahweh</a:t>
            </a:r>
            <a:r>
              <a:rPr lang="en-US" dirty="0"/>
              <a:t>, He will . . .</a:t>
            </a:r>
          </a:p>
          <a:p>
            <a:pPr lvl="2"/>
            <a:r>
              <a:rPr lang="en-US" u="sng" dirty="0"/>
              <a:t>Deliver Israel from bondage</a:t>
            </a:r>
            <a:r>
              <a:rPr lang="en-US" dirty="0"/>
              <a:t> (vs. 6).</a:t>
            </a:r>
          </a:p>
          <a:p>
            <a:pPr lvl="2"/>
            <a:r>
              <a:rPr lang="en-US" u="sng" dirty="0"/>
              <a:t>Redeem them by His power</a:t>
            </a:r>
            <a:r>
              <a:rPr lang="en-US" dirty="0"/>
              <a:t> (vs. 6).</a:t>
            </a:r>
          </a:p>
          <a:p>
            <a:pPr lvl="2"/>
            <a:r>
              <a:rPr lang="en-US" u="sng" dirty="0"/>
              <a:t>Be their God and they would be His people</a:t>
            </a:r>
            <a:r>
              <a:rPr lang="en-US" dirty="0"/>
              <a:t> (vs. 7).</a:t>
            </a:r>
          </a:p>
          <a:p>
            <a:r>
              <a:rPr lang="en-US" u="sng" dirty="0"/>
              <a:t>Bring them to the Promised Land</a:t>
            </a:r>
            <a:r>
              <a:rPr lang="en-US" dirty="0"/>
              <a:t> (vs. 8). </a:t>
            </a:r>
          </a:p>
        </p:txBody>
      </p:sp>
    </p:spTree>
    <p:extLst>
      <p:ext uri="{BB962C8B-B14F-4D97-AF65-F5344CB8AC3E}">
        <p14:creationId xmlns:p14="http://schemas.microsoft.com/office/powerpoint/2010/main" val="37019146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He is </a:t>
            </a:r>
            <a:r>
              <a:rPr lang="en-US" u="sng" dirty="0"/>
              <a:t>eternal</a:t>
            </a:r>
            <a:r>
              <a:rPr lang="en-US" dirty="0"/>
              <a:t> (Mal. 3:6).</a:t>
            </a:r>
          </a:p>
          <a:p>
            <a:pPr lvl="1"/>
            <a:r>
              <a:rPr lang="en-US" dirty="0"/>
              <a:t>He is </a:t>
            </a:r>
            <a:r>
              <a:rPr lang="en-US" u="sng" dirty="0"/>
              <a:t>personally involved</a:t>
            </a:r>
            <a:r>
              <a:rPr lang="en-US" dirty="0"/>
              <a:t> with </a:t>
            </a:r>
            <a:r>
              <a:rPr lang="en-US" u="sng" dirty="0"/>
              <a:t>His people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0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66800"/>
          </a:xfrm>
        </p:spPr>
        <p:txBody>
          <a:bodyPr/>
          <a:lstStyle/>
          <a:p>
            <a:r>
              <a:rPr lang="en-US" dirty="0"/>
              <a:t>What Good Are These Arguments?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33550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Although they don’t conclusively prove the existence of God, they may help an </a:t>
            </a:r>
            <a:r>
              <a:rPr lang="en-US" u="sng" dirty="0"/>
              <a:t>unbeliever</a:t>
            </a:r>
            <a:r>
              <a:rPr lang="en-US" dirty="0"/>
              <a:t> see that there is a </a:t>
            </a:r>
            <a:r>
              <a:rPr lang="en-US" u="sng" dirty="0"/>
              <a:t>logical</a:t>
            </a:r>
            <a:r>
              <a:rPr lang="en-US" dirty="0"/>
              <a:t> reason for </a:t>
            </a:r>
            <a:r>
              <a:rPr lang="en-US" u="sng" dirty="0"/>
              <a:t>belief</a:t>
            </a:r>
            <a:r>
              <a:rPr lang="en-US" dirty="0"/>
              <a:t> in the existence of God.</a:t>
            </a:r>
          </a:p>
        </p:txBody>
      </p:sp>
    </p:spTree>
    <p:extLst>
      <p:ext uri="{BB962C8B-B14F-4D97-AF65-F5344CB8AC3E}">
        <p14:creationId xmlns:p14="http://schemas.microsoft.com/office/powerpoint/2010/main" val="172646666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 is </a:t>
            </a:r>
            <a:r>
              <a:rPr lang="en-US" u="sng" dirty="0"/>
              <a:t>righteous and holy—always right and never wrong.</a:t>
            </a:r>
            <a:endParaRPr lang="en-US" dirty="0"/>
          </a:p>
          <a:p>
            <a:pPr lvl="1"/>
            <a:r>
              <a:rPr lang="en-US" dirty="0"/>
              <a:t>Isaiah 6:2–3</a:t>
            </a:r>
          </a:p>
          <a:p>
            <a:pPr lvl="1"/>
            <a:r>
              <a:rPr lang="en-US" dirty="0"/>
              <a:t>Daniel 9:14</a:t>
            </a:r>
          </a:p>
          <a:p>
            <a:r>
              <a:rPr lang="en-US" dirty="0"/>
              <a:t>He </a:t>
            </a:r>
            <a:r>
              <a:rPr lang="en-US" u="sng" dirty="0"/>
              <a:t>loves</a:t>
            </a:r>
            <a:r>
              <a:rPr lang="en-US" dirty="0"/>
              <a:t> righteousness </a:t>
            </a:r>
            <a:br>
              <a:rPr lang="en-US" dirty="0"/>
            </a:br>
            <a:r>
              <a:rPr lang="en-US" dirty="0"/>
              <a:t>(Psalm 11:7).</a:t>
            </a:r>
          </a:p>
        </p:txBody>
      </p:sp>
    </p:spTree>
    <p:extLst>
      <p:ext uri="{BB962C8B-B14F-4D97-AF65-F5344CB8AC3E}">
        <p14:creationId xmlns:p14="http://schemas.microsoft.com/office/powerpoint/2010/main" val="108094842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 </a:t>
            </a:r>
            <a:r>
              <a:rPr lang="en-US" u="sng" dirty="0"/>
              <a:t>demands</a:t>
            </a:r>
            <a:r>
              <a:rPr lang="en-US" dirty="0"/>
              <a:t> righteousness.</a:t>
            </a:r>
          </a:p>
          <a:p>
            <a:pPr lvl="1"/>
            <a:r>
              <a:rPr lang="en-US" dirty="0"/>
              <a:t>Exodus 19:3–8; 20:1–17</a:t>
            </a:r>
          </a:p>
          <a:p>
            <a:pPr lvl="1"/>
            <a:r>
              <a:rPr lang="en-US" dirty="0"/>
              <a:t>Leviticus 19:2; 20:24–26</a:t>
            </a:r>
          </a:p>
        </p:txBody>
      </p:sp>
    </p:spTree>
    <p:extLst>
      <p:ext uri="{BB962C8B-B14F-4D97-AF65-F5344CB8AC3E}">
        <p14:creationId xmlns:p14="http://schemas.microsoft.com/office/powerpoint/2010/main" val="208798834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</a:t>
            </a:r>
            <a:r>
              <a:rPr lang="en-US" u="sng" dirty="0"/>
              <a:t>judges unrighteousness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Genesis 3:14–24—</a:t>
            </a:r>
            <a:r>
              <a:rPr lang="en-US" u="sng" dirty="0"/>
              <a:t>Adam and Eve</a:t>
            </a:r>
            <a:endParaRPr lang="en-US" dirty="0"/>
          </a:p>
          <a:p>
            <a:pPr lvl="1"/>
            <a:r>
              <a:rPr lang="en-US" dirty="0"/>
              <a:t>Genesis 4:4–15—</a:t>
            </a:r>
            <a:r>
              <a:rPr lang="en-US" u="sng" dirty="0"/>
              <a:t>Cain</a:t>
            </a:r>
            <a:endParaRPr lang="en-US" dirty="0"/>
          </a:p>
          <a:p>
            <a:pPr lvl="1"/>
            <a:r>
              <a:rPr lang="en-US" dirty="0"/>
              <a:t>Genesis 6:3, 6–8—</a:t>
            </a:r>
            <a:r>
              <a:rPr lang="en-US" u="sng" dirty="0"/>
              <a:t>men of Noah’s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868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Genesis 11:8–9—</a:t>
            </a:r>
            <a:r>
              <a:rPr lang="en-US" u="sng" dirty="0"/>
              <a:t>men of Babylon at the Tower of Babel</a:t>
            </a:r>
            <a:endParaRPr lang="en-US" dirty="0"/>
          </a:p>
          <a:p>
            <a:pPr lvl="1"/>
            <a:r>
              <a:rPr lang="en-US" dirty="0"/>
              <a:t>Genesis 19:24—</a:t>
            </a:r>
            <a:r>
              <a:rPr lang="en-US" u="sng" dirty="0"/>
              <a:t>Sodom and Gomorrah</a:t>
            </a:r>
            <a:endParaRPr lang="en-US" dirty="0"/>
          </a:p>
          <a:p>
            <a:pPr lvl="1"/>
            <a:r>
              <a:rPr lang="en-US" dirty="0"/>
              <a:t>Exodus 32:33—</a:t>
            </a:r>
            <a:r>
              <a:rPr lang="en-US" u="sng" dirty="0"/>
              <a:t>whoever sins against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4054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</a:t>
            </a:r>
            <a:r>
              <a:rPr lang="en-US" u="sng" dirty="0"/>
              <a:t>loves</a:t>
            </a:r>
            <a:r>
              <a:rPr lang="en-US" dirty="0"/>
              <a:t> people.</a:t>
            </a:r>
          </a:p>
          <a:p>
            <a:pPr lvl="0"/>
            <a:r>
              <a:rPr lang="en-US" dirty="0"/>
              <a:t>He </a:t>
            </a:r>
            <a:r>
              <a:rPr lang="en-US" u="sng" dirty="0"/>
              <a:t>makes</a:t>
            </a:r>
            <a:r>
              <a:rPr lang="en-US" dirty="0"/>
              <a:t> people </a:t>
            </a:r>
            <a:r>
              <a:rPr lang="en-US" u="sng" dirty="0"/>
              <a:t>righteous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Jeremiah 31:31–34</a:t>
            </a:r>
          </a:p>
          <a:p>
            <a:pPr lvl="1"/>
            <a:r>
              <a:rPr lang="en-US" dirty="0"/>
              <a:t>Romans 5:19</a:t>
            </a:r>
          </a:p>
          <a:p>
            <a:pPr lvl="1"/>
            <a:r>
              <a:rPr lang="en-US" dirty="0"/>
              <a:t>Jeremiah 23:6</a:t>
            </a:r>
          </a:p>
        </p:txBody>
      </p:sp>
    </p:spTree>
    <p:extLst>
      <p:ext uri="{BB962C8B-B14F-4D97-AF65-F5344CB8AC3E}">
        <p14:creationId xmlns:p14="http://schemas.microsoft.com/office/powerpoint/2010/main" val="102205242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Leviticus 1–7</a:t>
            </a:r>
          </a:p>
          <a:p>
            <a:pPr lvl="2"/>
            <a:r>
              <a:rPr lang="en-US" dirty="0"/>
              <a:t>Yahweh occurs </a:t>
            </a:r>
            <a:r>
              <a:rPr lang="en-US" u="sng" dirty="0"/>
              <a:t>86</a:t>
            </a:r>
            <a:r>
              <a:rPr lang="en-US" dirty="0"/>
              <a:t> times.</a:t>
            </a:r>
          </a:p>
          <a:p>
            <a:pPr lvl="1"/>
            <a:r>
              <a:rPr lang="en-US" dirty="0"/>
              <a:t>Genesis 6:19, 22, and 7:1–2</a:t>
            </a:r>
          </a:p>
        </p:txBody>
      </p:sp>
    </p:spTree>
    <p:extLst>
      <p:ext uri="{BB962C8B-B14F-4D97-AF65-F5344CB8AC3E}">
        <p14:creationId xmlns:p14="http://schemas.microsoft.com/office/powerpoint/2010/main" val="72049430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As </a:t>
            </a:r>
            <a:r>
              <a:rPr lang="en-US" i="1" dirty="0"/>
              <a:t>Elohim</a:t>
            </a:r>
            <a:r>
              <a:rPr lang="en-US" dirty="0"/>
              <a:t>, He was to bring two of every kind into the ark. </a:t>
            </a:r>
            <a:br>
              <a:rPr lang="en-US" dirty="0"/>
            </a:br>
            <a:r>
              <a:rPr lang="en-US" dirty="0"/>
              <a:t>As </a:t>
            </a:r>
            <a:r>
              <a:rPr lang="en-US" i="1" u="sng" dirty="0"/>
              <a:t>Yahweh</a:t>
            </a:r>
            <a:r>
              <a:rPr lang="en-US" dirty="0"/>
              <a:t>, He was to bring </a:t>
            </a:r>
            <a:r>
              <a:rPr lang="en-US" u="sng" dirty="0"/>
              <a:t>seven</a:t>
            </a:r>
            <a:r>
              <a:rPr lang="en-US" dirty="0"/>
              <a:t> of every kind into the ark. </a:t>
            </a:r>
            <a:br>
              <a:rPr lang="en-US" dirty="0"/>
            </a:br>
            <a:r>
              <a:rPr lang="en-US" dirty="0"/>
              <a:t>Why? </a:t>
            </a:r>
            <a:r>
              <a:rPr lang="en-US" u="sng" dirty="0"/>
              <a:t>Because the seventh animal was to be used as a blood sacrifice.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76452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1695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Compound Names of </a:t>
            </a:r>
            <a:r>
              <a:rPr lang="en-US" i="1" dirty="0"/>
              <a:t>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11</a:t>
            </a:r>
          </a:p>
        </p:txBody>
      </p:sp>
    </p:spTree>
    <p:extLst>
      <p:ext uri="{BB962C8B-B14F-4D97-AF65-F5344CB8AC3E}">
        <p14:creationId xmlns:p14="http://schemas.microsoft.com/office/powerpoint/2010/main" val="343757028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Names of God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40278"/>
              </p:ext>
            </p:extLst>
          </p:nvPr>
        </p:nvGraphicFramePr>
        <p:xfrm>
          <a:off x="990600" y="1276350"/>
          <a:ext cx="7162800" cy="3429000"/>
        </p:xfrm>
        <a:graphic>
          <a:graphicData uri="http://schemas.openxmlformats.org/drawingml/2006/table">
            <a:tbl>
              <a:tblPr firstRow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6752116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3877661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06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Jireh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3781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Roi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M’Kaddesh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515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Shaddai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Tsidkenu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1599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Nissi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548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Shammah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1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3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66800"/>
          </a:xfrm>
        </p:spPr>
        <p:txBody>
          <a:bodyPr/>
          <a:lstStyle/>
          <a:p>
            <a:r>
              <a:rPr lang="en-US" dirty="0"/>
              <a:t>What Good Are These Arguments?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33550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They </a:t>
            </a:r>
            <a:r>
              <a:rPr lang="en-US" u="sng" dirty="0"/>
              <a:t>testify</a:t>
            </a:r>
            <a:r>
              <a:rPr lang="en-US" dirty="0"/>
              <a:t> to the believer that what he has already accepted as fact is </a:t>
            </a:r>
            <a:r>
              <a:rPr lang="en-US" u="sng" dirty="0"/>
              <a:t>reasonable and logical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54984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1" dirty="0"/>
              <a:t>El </a:t>
            </a:r>
            <a:r>
              <a:rPr lang="en-US" i="1" dirty="0" err="1"/>
              <a:t>Elyon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Meaning: </a:t>
            </a:r>
            <a:r>
              <a:rPr lang="en-US" u="sng" dirty="0"/>
              <a:t>Most High God</a:t>
            </a:r>
            <a:endParaRPr lang="en-US" dirty="0"/>
          </a:p>
          <a:p>
            <a:r>
              <a:rPr lang="en-US" dirty="0"/>
              <a:t>The word </a:t>
            </a:r>
            <a:r>
              <a:rPr lang="en-US" i="1" dirty="0" err="1"/>
              <a:t>heleyon</a:t>
            </a:r>
            <a:r>
              <a:rPr lang="en-US" dirty="0"/>
              <a:t> or </a:t>
            </a:r>
            <a:r>
              <a:rPr lang="en-US" i="1" dirty="0" err="1"/>
              <a:t>elyon</a:t>
            </a:r>
            <a:r>
              <a:rPr lang="en-US" dirty="0"/>
              <a:t> means “the highest one.”</a:t>
            </a:r>
          </a:p>
        </p:txBody>
      </p:sp>
    </p:spTree>
    <p:extLst>
      <p:ext uri="{BB962C8B-B14F-4D97-AF65-F5344CB8AC3E}">
        <p14:creationId xmlns:p14="http://schemas.microsoft.com/office/powerpoint/2010/main" val="333233813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Renderings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Uppermost basket</a:t>
            </a:r>
            <a:r>
              <a:rPr lang="en-US" dirty="0"/>
              <a:t>—(Gen. 40:17)</a:t>
            </a:r>
          </a:p>
          <a:p>
            <a:r>
              <a:rPr lang="en-US" dirty="0"/>
              <a:t>H</a:t>
            </a:r>
            <a:r>
              <a:rPr lang="en-US" u="sng" dirty="0"/>
              <a:t>igh (upper) house</a:t>
            </a:r>
            <a:r>
              <a:rPr lang="en-US" dirty="0"/>
              <a:t>—(Neh. 3:25)</a:t>
            </a:r>
          </a:p>
          <a:p>
            <a:r>
              <a:rPr lang="en-US" u="sng" dirty="0"/>
              <a:t>Higher gate</a:t>
            </a:r>
            <a:r>
              <a:rPr lang="en-US" dirty="0"/>
              <a:t>—(Ezek. 9:2; 41:7)</a:t>
            </a:r>
          </a:p>
        </p:txBody>
      </p:sp>
    </p:spTree>
    <p:extLst>
      <p:ext uri="{BB962C8B-B14F-4D97-AF65-F5344CB8AC3E}">
        <p14:creationId xmlns:p14="http://schemas.microsoft.com/office/powerpoint/2010/main" val="22109158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Applied to </a:t>
            </a:r>
            <a:r>
              <a:rPr lang="en-US" i="1" dirty="0"/>
              <a:t>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The Highest</a:t>
            </a:r>
            <a:r>
              <a:rPr lang="en-US" dirty="0"/>
              <a:t> (Psalm 18:13; 87:5)</a:t>
            </a:r>
          </a:p>
          <a:p>
            <a:r>
              <a:rPr lang="en-US" u="sng" dirty="0"/>
              <a:t>The Most High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(Num. 24:16; Deut. 32:8)</a:t>
            </a:r>
          </a:p>
        </p:txBody>
      </p:sp>
    </p:spTree>
    <p:extLst>
      <p:ext uri="{BB962C8B-B14F-4D97-AF65-F5344CB8AC3E}">
        <p14:creationId xmlns:p14="http://schemas.microsoft.com/office/powerpoint/2010/main" val="66337941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Applied to Yahweh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The Most High God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(Gen. 14:18–22)</a:t>
            </a:r>
          </a:p>
          <a:p>
            <a:r>
              <a:rPr lang="en-US" u="sng" dirty="0"/>
              <a:t>God Most High</a:t>
            </a:r>
            <a:r>
              <a:rPr lang="en-US" dirty="0"/>
              <a:t> (Psalm 57:2)</a:t>
            </a:r>
          </a:p>
          <a:p>
            <a:r>
              <a:rPr lang="en-US" u="sng" dirty="0"/>
              <a:t>Yahweh Most High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(Psalm 7:17; 47:2) </a:t>
            </a:r>
          </a:p>
        </p:txBody>
      </p:sp>
    </p:spTree>
    <p:extLst>
      <p:ext uri="{BB962C8B-B14F-4D97-AF65-F5344CB8AC3E}">
        <p14:creationId xmlns:p14="http://schemas.microsoft.com/office/powerpoint/2010/main" val="299253877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02138"/>
              </p:ext>
            </p:extLst>
          </p:nvPr>
        </p:nvGraphicFramePr>
        <p:xfrm>
          <a:off x="1524000" y="1276350"/>
          <a:ext cx="6096000" cy="350520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17349328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7293928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Reference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Times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6576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Genesis 14:18–22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55847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Numbers</a:t>
                      </a: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24:16</a:t>
                      </a:r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88115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Deuteronomy 32:8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61947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Psalms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85252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Lamentations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39215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Daniel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81334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Total: </a:t>
                      </a:r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1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30109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is no god </a:t>
            </a:r>
            <a:r>
              <a:rPr lang="en-US" u="sng" dirty="0"/>
              <a:t>above</a:t>
            </a:r>
            <a:r>
              <a:rPr lang="en-US" dirty="0"/>
              <a:t> Him </a:t>
            </a:r>
            <a:br>
              <a:rPr lang="en-US" dirty="0"/>
            </a:br>
            <a:r>
              <a:rPr lang="en-US" dirty="0"/>
              <a:t>(Ps. 97:9; 83:18).</a:t>
            </a:r>
          </a:p>
          <a:p>
            <a:pPr lvl="0"/>
            <a:r>
              <a:rPr lang="en-US" dirty="0"/>
              <a:t>He </a:t>
            </a:r>
            <a:r>
              <a:rPr lang="en-US" u="sng" dirty="0"/>
              <a:t>possesses</a:t>
            </a:r>
            <a:r>
              <a:rPr lang="en-US" dirty="0"/>
              <a:t> heaven and earth (Gen. 14:19).</a:t>
            </a:r>
          </a:p>
          <a:p>
            <a:pPr lvl="0"/>
            <a:r>
              <a:rPr lang="en-US" dirty="0"/>
              <a:t>He </a:t>
            </a:r>
            <a:r>
              <a:rPr lang="en-US" u="sng" dirty="0"/>
              <a:t>defeats</a:t>
            </a:r>
            <a:r>
              <a:rPr lang="en-US" dirty="0"/>
              <a:t> the enemy </a:t>
            </a:r>
            <a:br>
              <a:rPr lang="en-US" dirty="0"/>
            </a:br>
            <a:r>
              <a:rPr lang="en-US" dirty="0"/>
              <a:t>(Gen. 14:20).</a:t>
            </a:r>
          </a:p>
        </p:txBody>
      </p:sp>
    </p:spTree>
    <p:extLst>
      <p:ext uri="{BB962C8B-B14F-4D97-AF65-F5344CB8AC3E}">
        <p14:creationId xmlns:p14="http://schemas.microsoft.com/office/powerpoint/2010/main" val="79313850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</a:t>
            </a:r>
            <a:r>
              <a:rPr lang="en-US" u="sng" dirty="0"/>
              <a:t>rules</a:t>
            </a:r>
            <a:r>
              <a:rPr lang="en-US" dirty="0"/>
              <a:t> in the </a:t>
            </a:r>
            <a:r>
              <a:rPr lang="en-US" u="sng" dirty="0"/>
              <a:t>kingdoms</a:t>
            </a:r>
            <a:r>
              <a:rPr lang="en-US" dirty="0"/>
              <a:t> of men (Dan. 4:25).</a:t>
            </a:r>
          </a:p>
          <a:p>
            <a:pPr lvl="0"/>
            <a:r>
              <a:rPr lang="en-US" dirty="0"/>
              <a:t>He is </a:t>
            </a:r>
            <a:r>
              <a:rPr lang="en-US" u="sng" dirty="0"/>
              <a:t>sovereign</a:t>
            </a:r>
            <a:r>
              <a:rPr lang="en-US" dirty="0"/>
              <a:t> (Ps. 110:4–7; Zech. 6:13).</a:t>
            </a:r>
          </a:p>
          <a:p>
            <a:pPr lvl="1"/>
            <a:r>
              <a:rPr lang="en-US" dirty="0"/>
              <a:t>“Rulers may </a:t>
            </a:r>
            <a:r>
              <a:rPr lang="en-US" u="sng" dirty="0"/>
              <a:t>propose</a:t>
            </a:r>
            <a:r>
              <a:rPr lang="en-US" dirty="0"/>
              <a:t>, but only the Most High God can </a:t>
            </a:r>
            <a:r>
              <a:rPr lang="en-US" u="sng" dirty="0"/>
              <a:t>dispose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(Ps. 110:4–7; Zech. 6:13). </a:t>
            </a:r>
          </a:p>
        </p:txBody>
      </p:sp>
    </p:spTree>
    <p:extLst>
      <p:ext uri="{BB962C8B-B14F-4D97-AF65-F5344CB8AC3E}">
        <p14:creationId xmlns:p14="http://schemas.microsoft.com/office/powerpoint/2010/main" val="113456308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is </a:t>
            </a:r>
            <a:r>
              <a:rPr lang="en-US" u="sng" dirty="0"/>
              <a:t>worthy</a:t>
            </a:r>
            <a:r>
              <a:rPr lang="en-US" dirty="0"/>
              <a:t> of our </a:t>
            </a:r>
            <a:r>
              <a:rPr lang="en-US" u="sng" dirty="0"/>
              <a:t>worship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(Ps. 7:17; 47:1–2).</a:t>
            </a:r>
          </a:p>
          <a:p>
            <a:r>
              <a:rPr lang="en-US" dirty="0"/>
              <a:t>Those who are </a:t>
            </a:r>
            <a:r>
              <a:rPr lang="en-US" u="sng" dirty="0"/>
              <a:t>humble</a:t>
            </a:r>
            <a:r>
              <a:rPr lang="en-US" dirty="0"/>
              <a:t> and </a:t>
            </a:r>
            <a:r>
              <a:rPr lang="en-US" u="sng" dirty="0"/>
              <a:t>contrite</a:t>
            </a:r>
            <a:r>
              <a:rPr lang="en-US" dirty="0"/>
              <a:t> have the privilege of </a:t>
            </a:r>
            <a:r>
              <a:rPr lang="en-US" u="sng" dirty="0"/>
              <a:t>dwelling on high</a:t>
            </a:r>
            <a:r>
              <a:rPr lang="en-US" dirty="0"/>
              <a:t> with Him </a:t>
            </a:r>
            <a:br>
              <a:rPr lang="en-US" dirty="0"/>
            </a:br>
            <a:r>
              <a:rPr lang="en-US" dirty="0"/>
              <a:t>(Is. 57:15).</a:t>
            </a:r>
          </a:p>
        </p:txBody>
      </p:sp>
    </p:spTree>
    <p:extLst>
      <p:ext uri="{BB962C8B-B14F-4D97-AF65-F5344CB8AC3E}">
        <p14:creationId xmlns:p14="http://schemas.microsoft.com/office/powerpoint/2010/main" val="349600131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</a:t>
            </a:r>
          </a:p>
          <a:p>
            <a:pPr lvl="1"/>
            <a:r>
              <a:rPr lang="en-US" dirty="0"/>
              <a:t>Frequency: </a:t>
            </a:r>
            <a:r>
              <a:rPr lang="en-US" u="sng" dirty="0"/>
              <a:t>1 time</a:t>
            </a:r>
            <a:r>
              <a:rPr lang="en-US" dirty="0"/>
              <a:t> (Gen. 16:13–14)</a:t>
            </a:r>
          </a:p>
          <a:p>
            <a:r>
              <a:rPr lang="en-US" dirty="0"/>
              <a:t>Meaning</a:t>
            </a:r>
          </a:p>
          <a:p>
            <a:pPr lvl="1"/>
            <a:r>
              <a:rPr lang="en-US" u="sng" dirty="0"/>
              <a:t>God Who Sees</a:t>
            </a:r>
            <a:endParaRPr lang="en-US" dirty="0"/>
          </a:p>
          <a:p>
            <a:pPr lvl="1"/>
            <a:r>
              <a:rPr lang="en-US" i="1" dirty="0" err="1"/>
              <a:t>Roi</a:t>
            </a:r>
            <a:r>
              <a:rPr lang="en-US" dirty="0"/>
              <a:t>—</a:t>
            </a:r>
            <a:r>
              <a:rPr lang="en-US" u="sng" dirty="0"/>
              <a:t>to see, 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2232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He sees us when we are in </a:t>
            </a:r>
            <a:r>
              <a:rPr lang="en-US" u="sng" dirty="0"/>
              <a:t>need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(Gen. 16:13–14).</a:t>
            </a:r>
          </a:p>
          <a:p>
            <a:pPr lvl="1"/>
            <a:r>
              <a:rPr lang="en-US" dirty="0"/>
              <a:t>He sees us when we are </a:t>
            </a:r>
            <a:r>
              <a:rPr lang="en-US" u="sng" dirty="0"/>
              <a:t>sinning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(Gen. 6:5–7; 11–13).</a:t>
            </a:r>
          </a:p>
        </p:txBody>
      </p:sp>
    </p:spTree>
    <p:extLst>
      <p:ext uri="{BB962C8B-B14F-4D97-AF65-F5344CB8AC3E}">
        <p14:creationId xmlns:p14="http://schemas.microsoft.com/office/powerpoint/2010/main" val="156120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66800"/>
          </a:xfrm>
        </p:spPr>
        <p:txBody>
          <a:bodyPr/>
          <a:lstStyle/>
          <a:p>
            <a:r>
              <a:rPr lang="en-US" dirty="0"/>
              <a:t>What Good Are These Arguments?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33550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Ultimately, belief in the God of the Bible is impossible without </a:t>
            </a:r>
            <a:r>
              <a:rPr lang="en-US" u="sng" dirty="0"/>
              <a:t>faith</a:t>
            </a:r>
            <a:r>
              <a:rPr lang="en-US" dirty="0"/>
              <a:t>, which is God’s gift to us </a:t>
            </a:r>
            <a:br>
              <a:rPr lang="en-US" dirty="0"/>
            </a:br>
            <a:r>
              <a:rPr lang="en-US" dirty="0"/>
              <a:t>(Eph. 2:8–10).</a:t>
            </a:r>
          </a:p>
        </p:txBody>
      </p:sp>
    </p:spTree>
    <p:extLst>
      <p:ext uri="{BB962C8B-B14F-4D97-AF65-F5344CB8AC3E}">
        <p14:creationId xmlns:p14="http://schemas.microsoft.com/office/powerpoint/2010/main" val="93132099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He sees us when we are </a:t>
            </a:r>
            <a:r>
              <a:rPr lang="en-US" u="sng" dirty="0"/>
              <a:t>hiding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(Ps. 139:7–12). </a:t>
            </a:r>
          </a:p>
          <a:p>
            <a:pPr lvl="1"/>
            <a:r>
              <a:rPr lang="en-US" dirty="0"/>
              <a:t>He sees those who are </a:t>
            </a:r>
            <a:r>
              <a:rPr lang="en-US" u="sng" dirty="0"/>
              <a:t>hoping in Him</a:t>
            </a:r>
            <a:r>
              <a:rPr lang="en-US" dirty="0"/>
              <a:t> (Ps. 33:18).</a:t>
            </a:r>
          </a:p>
        </p:txBody>
      </p:sp>
    </p:spTree>
    <p:extLst>
      <p:ext uri="{BB962C8B-B14F-4D97-AF65-F5344CB8AC3E}">
        <p14:creationId xmlns:p14="http://schemas.microsoft.com/office/powerpoint/2010/main" val="120813115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Translated: </a:t>
            </a:r>
          </a:p>
          <a:p>
            <a:pPr lvl="1"/>
            <a:r>
              <a:rPr lang="en-US" u="sng" dirty="0"/>
              <a:t>God Almighty, All-Sufficient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2787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</a:t>
            </a:r>
          </a:p>
          <a:p>
            <a:pPr lvl="1"/>
            <a:r>
              <a:rPr lang="en-US" dirty="0"/>
              <a:t>First mention—</a:t>
            </a:r>
            <a:r>
              <a:rPr lang="en-US" u="sng" dirty="0"/>
              <a:t>Genesis 17:1–8</a:t>
            </a:r>
            <a:endParaRPr lang="en-US" dirty="0"/>
          </a:p>
          <a:p>
            <a:pPr lvl="1"/>
            <a:r>
              <a:rPr lang="en-US" dirty="0"/>
              <a:t>Frequency</a:t>
            </a:r>
          </a:p>
          <a:p>
            <a:pPr lvl="2"/>
            <a:r>
              <a:rPr lang="en-US" i="1" dirty="0"/>
              <a:t>El </a:t>
            </a:r>
            <a:r>
              <a:rPr lang="en-US" i="1" dirty="0" err="1"/>
              <a:t>Shaddai</a:t>
            </a:r>
            <a:r>
              <a:rPr lang="en-US" dirty="0"/>
              <a:t>—</a:t>
            </a:r>
            <a:r>
              <a:rPr lang="en-US" u="sng" dirty="0"/>
              <a:t>8</a:t>
            </a:r>
            <a:r>
              <a:rPr lang="en-US" dirty="0"/>
              <a:t> times</a:t>
            </a:r>
          </a:p>
          <a:p>
            <a:pPr lvl="2"/>
            <a:r>
              <a:rPr lang="en-US" i="1" dirty="0" err="1"/>
              <a:t>Shaddai</a:t>
            </a:r>
            <a:r>
              <a:rPr lang="en-US" dirty="0"/>
              <a:t>—</a:t>
            </a:r>
            <a:r>
              <a:rPr lang="en-US" u="sng" dirty="0"/>
              <a:t>40</a:t>
            </a:r>
            <a:r>
              <a:rPr lang="en-US" dirty="0"/>
              <a:t> times in Old Testament</a:t>
            </a:r>
          </a:p>
          <a:p>
            <a:pPr lvl="2"/>
            <a:r>
              <a:rPr lang="en-US" u="sng" dirty="0"/>
              <a:t>10</a:t>
            </a:r>
            <a:r>
              <a:rPr lang="en-US" dirty="0"/>
              <a:t> times in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310653124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</a:t>
            </a:r>
          </a:p>
          <a:p>
            <a:pPr lvl="1"/>
            <a:r>
              <a:rPr lang="en-US" dirty="0"/>
              <a:t>God’s </a:t>
            </a:r>
            <a:r>
              <a:rPr lang="en-US" u="sng" dirty="0"/>
              <a:t>almightiness</a:t>
            </a:r>
            <a:r>
              <a:rPr lang="en-US" dirty="0"/>
              <a:t>; His </a:t>
            </a:r>
            <a:r>
              <a:rPr lang="en-US" u="sng" dirty="0"/>
              <a:t>power</a:t>
            </a:r>
            <a:r>
              <a:rPr lang="en-US" dirty="0"/>
              <a:t> to fulfill every </a:t>
            </a:r>
            <a:r>
              <a:rPr lang="en-US" u="sng" dirty="0"/>
              <a:t>promise</a:t>
            </a:r>
            <a:r>
              <a:rPr lang="en-US" dirty="0"/>
              <a:t> He has made</a:t>
            </a:r>
          </a:p>
          <a:p>
            <a:pPr lvl="1"/>
            <a:r>
              <a:rPr lang="en-US" dirty="0"/>
              <a:t>God’s </a:t>
            </a:r>
            <a:r>
              <a:rPr lang="en-US" u="sng" dirty="0"/>
              <a:t>faithfulness</a:t>
            </a:r>
            <a:r>
              <a:rPr lang="en-US" dirty="0"/>
              <a:t> in </a:t>
            </a:r>
            <a:r>
              <a:rPr lang="en-US" u="sng" dirty="0"/>
              <a:t>fulfilling</a:t>
            </a:r>
            <a:r>
              <a:rPr lang="en-US" dirty="0"/>
              <a:t> every </a:t>
            </a:r>
            <a:r>
              <a:rPr lang="en-US" u="sng" dirty="0"/>
              <a:t>promise</a:t>
            </a:r>
            <a:r>
              <a:rPr lang="en-US" dirty="0"/>
              <a:t> He has spoken </a:t>
            </a:r>
            <a:br>
              <a:rPr lang="en-US" dirty="0"/>
            </a:br>
            <a:r>
              <a:rPr lang="en-US" dirty="0"/>
              <a:t>(Gen. 17:1–2; 48:3–4; 49:25) </a:t>
            </a:r>
          </a:p>
        </p:txBody>
      </p:sp>
    </p:spTree>
    <p:extLst>
      <p:ext uri="{BB962C8B-B14F-4D97-AF65-F5344CB8AC3E}">
        <p14:creationId xmlns:p14="http://schemas.microsoft.com/office/powerpoint/2010/main" val="13569387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i="1" dirty="0"/>
              <a:t>El</a:t>
            </a:r>
            <a:r>
              <a:rPr lang="en-US" dirty="0"/>
              <a:t> = </a:t>
            </a:r>
            <a:r>
              <a:rPr lang="en-US" u="sng" dirty="0"/>
              <a:t>to be strong</a:t>
            </a:r>
            <a:endParaRPr lang="en-US" dirty="0"/>
          </a:p>
          <a:p>
            <a:pPr lvl="1"/>
            <a:r>
              <a:rPr lang="en-US" i="1" dirty="0"/>
              <a:t>Shad</a:t>
            </a:r>
            <a:r>
              <a:rPr lang="en-US" dirty="0"/>
              <a:t> = </a:t>
            </a:r>
            <a:r>
              <a:rPr lang="en-US" u="sng" dirty="0"/>
              <a:t>breast</a:t>
            </a:r>
            <a:endParaRPr lang="en-US" dirty="0"/>
          </a:p>
          <a:p>
            <a:pPr lvl="1"/>
            <a:r>
              <a:rPr lang="en-US" i="1" dirty="0" err="1"/>
              <a:t>Shaddai</a:t>
            </a:r>
            <a:r>
              <a:rPr lang="en-US" dirty="0"/>
              <a:t> = </a:t>
            </a:r>
            <a:r>
              <a:rPr lang="en-US" u="sng" dirty="0"/>
              <a:t>bounty, blessing</a:t>
            </a:r>
            <a:endParaRPr lang="en-US" dirty="0"/>
          </a:p>
          <a:p>
            <a:pPr lvl="1"/>
            <a:r>
              <a:rPr lang="en-US" i="1" dirty="0"/>
              <a:t>El </a:t>
            </a:r>
            <a:r>
              <a:rPr lang="en-US" i="1" dirty="0" err="1"/>
              <a:t>Shaddai</a:t>
            </a:r>
            <a:r>
              <a:rPr lang="en-US" dirty="0"/>
              <a:t> = The All-</a:t>
            </a:r>
            <a:r>
              <a:rPr lang="en-US" u="sng" dirty="0"/>
              <a:t>Sufficient</a:t>
            </a:r>
            <a:r>
              <a:rPr lang="en-US" dirty="0"/>
              <a:t> One</a:t>
            </a:r>
          </a:p>
        </p:txBody>
      </p:sp>
    </p:spTree>
    <p:extLst>
      <p:ext uri="{BB962C8B-B14F-4D97-AF65-F5344CB8AC3E}">
        <p14:creationId xmlns:p14="http://schemas.microsoft.com/office/powerpoint/2010/main" val="142850685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As </a:t>
            </a:r>
            <a:r>
              <a:rPr lang="en-US" i="1" dirty="0"/>
              <a:t>El </a:t>
            </a:r>
            <a:r>
              <a:rPr lang="en-US" i="1" dirty="0" err="1"/>
              <a:t>Shaddai</a:t>
            </a:r>
            <a:r>
              <a:rPr lang="en-US" dirty="0"/>
              <a:t>, He </a:t>
            </a:r>
            <a:r>
              <a:rPr lang="en-US" u="sng" dirty="0"/>
              <a:t>blesses</a:t>
            </a:r>
            <a:r>
              <a:rPr lang="en-US" dirty="0"/>
              <a:t> His people (Gen. 28:3).</a:t>
            </a:r>
          </a:p>
          <a:p>
            <a:pPr lvl="2"/>
            <a:r>
              <a:rPr lang="en-US" dirty="0"/>
              <a:t>To experience His sufficiency, we must realize our </a:t>
            </a:r>
            <a:r>
              <a:rPr lang="en-US" u="sng" dirty="0"/>
              <a:t>insufficiency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(John 15:5; 2 Cor. 12:9) </a:t>
            </a:r>
          </a:p>
        </p:txBody>
      </p:sp>
    </p:spTree>
    <p:extLst>
      <p:ext uri="{BB962C8B-B14F-4D97-AF65-F5344CB8AC3E}">
        <p14:creationId xmlns:p14="http://schemas.microsoft.com/office/powerpoint/2010/main" val="362645923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To realize our insufficiency, El </a:t>
            </a:r>
            <a:r>
              <a:rPr lang="en-US" dirty="0" err="1"/>
              <a:t>Shaddai</a:t>
            </a:r>
            <a:r>
              <a:rPr lang="en-US" dirty="0"/>
              <a:t> often has to </a:t>
            </a:r>
            <a:r>
              <a:rPr lang="en-US" u="sng" dirty="0"/>
              <a:t>reduce</a:t>
            </a:r>
            <a:r>
              <a:rPr lang="en-US" dirty="0"/>
              <a:t> us </a:t>
            </a:r>
            <a:br>
              <a:rPr lang="en-US" dirty="0"/>
            </a:br>
            <a:r>
              <a:rPr lang="en-US" dirty="0"/>
              <a:t>(Ruth 1:20–21; Job 1–2; John 15:2)</a:t>
            </a:r>
          </a:p>
        </p:txBody>
      </p:sp>
    </p:spTree>
    <p:extLst>
      <p:ext uri="{BB962C8B-B14F-4D97-AF65-F5344CB8AC3E}">
        <p14:creationId xmlns:p14="http://schemas.microsoft.com/office/powerpoint/2010/main" val="335333829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 </a:t>
            </a:r>
            <a:r>
              <a:rPr lang="en-US" i="1" dirty="0" err="1"/>
              <a:t>Shaddai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As </a:t>
            </a:r>
            <a:r>
              <a:rPr lang="en-US" i="1" dirty="0"/>
              <a:t>El </a:t>
            </a:r>
            <a:r>
              <a:rPr lang="en-US" i="1" dirty="0" err="1"/>
              <a:t>Shaddai</a:t>
            </a:r>
            <a:r>
              <a:rPr lang="en-US" dirty="0"/>
              <a:t>, he pours out </a:t>
            </a:r>
            <a:r>
              <a:rPr lang="en-US" u="sng" dirty="0"/>
              <a:t>judgment</a:t>
            </a:r>
            <a:r>
              <a:rPr lang="en-US" dirty="0"/>
              <a:t> (Rev. 16:7, 14; 19:15).</a:t>
            </a:r>
          </a:p>
          <a:p>
            <a:pPr lvl="1"/>
            <a:r>
              <a:rPr lang="en-US" dirty="0"/>
              <a:t>As </a:t>
            </a:r>
            <a:r>
              <a:rPr lang="en-US" i="1" dirty="0"/>
              <a:t>El </a:t>
            </a:r>
            <a:r>
              <a:rPr lang="en-US" i="1" dirty="0" err="1"/>
              <a:t>Shaddai</a:t>
            </a:r>
            <a:r>
              <a:rPr lang="en-US" dirty="0"/>
              <a:t>, He will </a:t>
            </a:r>
            <a:r>
              <a:rPr lang="en-US" u="sng" dirty="0"/>
              <a:t>bless</a:t>
            </a:r>
            <a:r>
              <a:rPr lang="en-US" dirty="0"/>
              <a:t> us </a:t>
            </a:r>
            <a:r>
              <a:rPr lang="en-US" u="sng" dirty="0"/>
              <a:t>forever</a:t>
            </a:r>
            <a:r>
              <a:rPr lang="en-US" dirty="0"/>
              <a:t> (Rev. 21:22–23).</a:t>
            </a:r>
          </a:p>
        </p:txBody>
      </p:sp>
    </p:spTree>
    <p:extLst>
      <p:ext uri="{BB962C8B-B14F-4D97-AF65-F5344CB8AC3E}">
        <p14:creationId xmlns:p14="http://schemas.microsoft.com/office/powerpoint/2010/main" val="320114137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2251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Jireh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12</a:t>
            </a:r>
          </a:p>
        </p:txBody>
      </p:sp>
    </p:spTree>
    <p:extLst>
      <p:ext uri="{BB962C8B-B14F-4D97-AF65-F5344CB8AC3E}">
        <p14:creationId xmlns:p14="http://schemas.microsoft.com/office/powerpoint/2010/main" val="244058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Existence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89270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58464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Names of God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14724"/>
              </p:ext>
            </p:extLst>
          </p:nvPr>
        </p:nvGraphicFramePr>
        <p:xfrm>
          <a:off x="990600" y="1276350"/>
          <a:ext cx="7162800" cy="3429000"/>
        </p:xfrm>
        <a:graphic>
          <a:graphicData uri="http://schemas.openxmlformats.org/drawingml/2006/table">
            <a:tbl>
              <a:tblPr firstRow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6752116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3877661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06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Jireh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3781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Roi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M’Kaddesh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515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Shaddai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Tsidkenu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1599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Nissi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548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Shammah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1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0505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Frequency—</a:t>
            </a:r>
            <a:r>
              <a:rPr lang="en-US" u="sng" dirty="0"/>
              <a:t>1 time</a:t>
            </a:r>
            <a:r>
              <a:rPr lang="en-US" dirty="0"/>
              <a:t> (Gen. 22:14)</a:t>
            </a:r>
          </a:p>
        </p:txBody>
      </p:sp>
    </p:spTree>
    <p:extLst>
      <p:ext uri="{BB962C8B-B14F-4D97-AF65-F5344CB8AC3E}">
        <p14:creationId xmlns:p14="http://schemas.microsoft.com/office/powerpoint/2010/main" val="144010392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will </a:t>
            </a:r>
            <a:r>
              <a:rPr lang="en-US" u="sng" dirty="0"/>
              <a:t>provide</a:t>
            </a:r>
            <a:r>
              <a:rPr lang="en-US" dirty="0"/>
              <a:t> (vs. 8).</a:t>
            </a:r>
          </a:p>
          <a:p>
            <a:pPr lvl="0"/>
            <a:r>
              <a:rPr lang="en-US" dirty="0"/>
              <a:t>The Lord will </a:t>
            </a:r>
            <a:r>
              <a:rPr lang="en-US" u="sng" dirty="0"/>
              <a:t>see to it</a:t>
            </a:r>
            <a:r>
              <a:rPr lang="en-US" dirty="0"/>
              <a:t> (vs. 14).</a:t>
            </a:r>
          </a:p>
        </p:txBody>
      </p:sp>
    </p:spTree>
    <p:extLst>
      <p:ext uri="{BB962C8B-B14F-4D97-AF65-F5344CB8AC3E}">
        <p14:creationId xmlns:p14="http://schemas.microsoft.com/office/powerpoint/2010/main" val="337869092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</a:t>
            </a:r>
            <a:r>
              <a:rPr lang="en-US" u="sng" dirty="0"/>
              <a:t>memorial</a:t>
            </a:r>
            <a:r>
              <a:rPr lang="en-US" dirty="0"/>
              <a:t> of divine </a:t>
            </a:r>
            <a:r>
              <a:rPr lang="en-US" u="sng" dirty="0"/>
              <a:t>provision</a:t>
            </a:r>
            <a:endParaRPr lang="en-US" dirty="0"/>
          </a:p>
          <a:p>
            <a:pPr lvl="1"/>
            <a:r>
              <a:rPr lang="en-US" dirty="0"/>
              <a:t>Genesis 2:10–11—</a:t>
            </a:r>
            <a:r>
              <a:rPr lang="en-US" u="sng" dirty="0"/>
              <a:t>God provides when we need 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Genesis 2:12—</a:t>
            </a:r>
            <a:r>
              <a:rPr lang="en-US" u="sng" dirty="0"/>
              <a:t>God provides when we obey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Genesis 2:13—</a:t>
            </a:r>
            <a:r>
              <a:rPr lang="en-US" u="sng" dirty="0"/>
              <a:t>God provides for our good and His glory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7013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</a:t>
            </a:r>
            <a:r>
              <a:rPr lang="en-US" u="sng" dirty="0"/>
              <a:t>mirror</a:t>
            </a:r>
            <a:r>
              <a:rPr lang="en-US" dirty="0"/>
              <a:t> of divine </a:t>
            </a:r>
            <a:r>
              <a:rPr lang="en-US" u="sng" dirty="0"/>
              <a:t>provision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6537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30414"/>
              </p:ext>
            </p:extLst>
          </p:nvPr>
        </p:nvGraphicFramePr>
        <p:xfrm>
          <a:off x="1524000" y="1123950"/>
          <a:ext cx="6096000" cy="2624666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19908074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78470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838513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Date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Statement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Location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32172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2000 B.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Where is the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lamb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Mount Moriah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063526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A. D.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Behold the </a:t>
                      </a:r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Lamb</a:t>
                      </a:r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 of God.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Mount Moriah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57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6709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Moriah</a:t>
            </a:r>
            <a:r>
              <a:rPr lang="en-US" dirty="0"/>
              <a:t>—“</a:t>
            </a:r>
            <a:r>
              <a:rPr lang="en-US" u="sng" dirty="0"/>
              <a:t>Yahweh sees</a:t>
            </a:r>
            <a:r>
              <a:rPr lang="en-US" dirty="0"/>
              <a:t>.”</a:t>
            </a:r>
          </a:p>
          <a:p>
            <a:pPr lvl="0"/>
            <a:r>
              <a:rPr lang="en-US" dirty="0"/>
              <a:t>Verse 14—it will be seen or provided.</a:t>
            </a:r>
          </a:p>
        </p:txBody>
      </p:sp>
    </p:spTree>
    <p:extLst>
      <p:ext uri="{BB962C8B-B14F-4D97-AF65-F5344CB8AC3E}">
        <p14:creationId xmlns:p14="http://schemas.microsoft.com/office/powerpoint/2010/main" val="6627568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07605"/>
              </p:ext>
            </p:extLst>
          </p:nvPr>
        </p:nvGraphicFramePr>
        <p:xfrm>
          <a:off x="762000" y="539750"/>
          <a:ext cx="7620000" cy="4089399"/>
        </p:xfrm>
        <a:graphic>
          <a:graphicData uri="http://schemas.openxmlformats.org/drawingml/2006/table">
            <a:tbl>
              <a:tblPr firstRow="1" bandRow="1"/>
              <a:tblGrid>
                <a:gridCol w="3810000">
                  <a:extLst>
                    <a:ext uri="{9D8B030D-6E8A-4147-A177-3AD203B41FA5}">
                      <a16:colId xmlns:a16="http://schemas.microsoft.com/office/drawing/2014/main" val="82492251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422722868"/>
                    </a:ext>
                  </a:extLst>
                </a:gridCol>
              </a:tblGrid>
              <a:tr h="8584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Abraham &amp; Isaac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God the Father and Son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52679"/>
                  </a:ext>
                </a:extLst>
              </a:tr>
              <a:tr h="10769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Verse </a:t>
                      </a:r>
                      <a:r>
                        <a:rPr lang="en-US" u="none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2—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Isaac was his only son.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John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3:16—Christ was His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only Son.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138648"/>
                  </a:ext>
                </a:extLst>
              </a:tr>
              <a:tr h="10769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Verse 2—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Abraham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loved his son.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John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15:9—The Father loved the Son.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163026"/>
                  </a:ext>
                </a:extLst>
              </a:tr>
              <a:tr h="10769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Verse 8—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God will provide “Himself.”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Hebrews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9:14—Christ “offered Himself.”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82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52728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60750"/>
              </p:ext>
            </p:extLst>
          </p:nvPr>
        </p:nvGraphicFramePr>
        <p:xfrm>
          <a:off x="762000" y="539750"/>
          <a:ext cx="7620000" cy="4089400"/>
        </p:xfrm>
        <a:graphic>
          <a:graphicData uri="http://schemas.openxmlformats.org/drawingml/2006/table">
            <a:tbl>
              <a:tblPr firstRow="1" bandRow="1"/>
              <a:tblGrid>
                <a:gridCol w="3810000">
                  <a:extLst>
                    <a:ext uri="{9D8B030D-6E8A-4147-A177-3AD203B41FA5}">
                      <a16:colId xmlns:a16="http://schemas.microsoft.com/office/drawing/2014/main" val="82492251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422722868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Abraham &amp; Isaac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God the Father and Son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52679"/>
                  </a:ext>
                </a:extLst>
              </a:tr>
              <a:tr h="169266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Verse 12—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Abraham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did not spare his own son.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Romans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8:32—God the Father did not spare His own Son.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613937"/>
                  </a:ext>
                </a:extLst>
              </a:tr>
              <a:tr h="150773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Verse 13—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Isaac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was raised from the altar.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Acts 2:24, 32—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Christ was raised from the dead.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13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15633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</a:t>
            </a:r>
            <a:r>
              <a:rPr lang="en-US" u="sng" dirty="0"/>
              <a:t>message</a:t>
            </a:r>
            <a:r>
              <a:rPr lang="en-US" dirty="0"/>
              <a:t> of divine </a:t>
            </a:r>
            <a:r>
              <a:rPr lang="en-US" u="sng" dirty="0"/>
              <a:t>goodness</a:t>
            </a:r>
            <a:r>
              <a:rPr lang="en-US" dirty="0"/>
              <a:t> to all (Rom. 8:32)</a:t>
            </a:r>
          </a:p>
          <a:p>
            <a:pPr lvl="1"/>
            <a:r>
              <a:rPr lang="en-US" dirty="0"/>
              <a:t>Psalm 145:15—</a:t>
            </a:r>
            <a:r>
              <a:rPr lang="en-US" u="sng" dirty="0"/>
              <a:t>God gives food to all who wait on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4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Nature—</a:t>
            </a:r>
            <a:br>
              <a:rPr lang="en-US" dirty="0"/>
            </a:br>
            <a:r>
              <a:rPr lang="en-US" dirty="0"/>
              <a:t>Spirituality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02811763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Philippians 4:19—</a:t>
            </a:r>
            <a:r>
              <a:rPr lang="en-US" u="sng" dirty="0"/>
              <a:t>God will supply all our needs in Christ.</a:t>
            </a:r>
            <a:endParaRPr lang="en-US" dirty="0"/>
          </a:p>
          <a:p>
            <a:pPr lvl="1"/>
            <a:r>
              <a:rPr lang="en-US" dirty="0"/>
              <a:t>Matthew 6:25–34—</a:t>
            </a:r>
            <a:r>
              <a:rPr lang="en-US" u="sng" dirty="0"/>
              <a:t>God provides for plants and animals, and He cares far more for us. So don’t worry—God will provide.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0265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Designed to </a:t>
            </a:r>
            <a:r>
              <a:rPr lang="en-US" u="sng" dirty="0"/>
              <a:t>test</a:t>
            </a:r>
            <a:r>
              <a:rPr lang="en-US" dirty="0"/>
              <a:t> Abraham’s </a:t>
            </a:r>
            <a:r>
              <a:rPr lang="en-US" u="sng" dirty="0"/>
              <a:t>faith</a:t>
            </a:r>
            <a:r>
              <a:rPr lang="en-US" dirty="0"/>
              <a:t> (vs. 1)</a:t>
            </a:r>
          </a:p>
          <a:p>
            <a:pPr lvl="1"/>
            <a:r>
              <a:rPr lang="en-US" dirty="0"/>
              <a:t>Verse 3—</a:t>
            </a:r>
            <a:r>
              <a:rPr lang="en-US" u="sng" dirty="0"/>
              <a:t>He acted immediately.</a:t>
            </a:r>
            <a:endParaRPr lang="en-US" dirty="0"/>
          </a:p>
          <a:p>
            <a:pPr lvl="1"/>
            <a:r>
              <a:rPr lang="en-US" dirty="0"/>
              <a:t>Verse 5—</a:t>
            </a:r>
            <a:r>
              <a:rPr lang="en-US" u="sng" dirty="0"/>
              <a:t>He said that he and the boy would come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370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Verse 8—</a:t>
            </a:r>
            <a:r>
              <a:rPr lang="en-US" u="sng" dirty="0"/>
              <a:t>He said that God would provide Himself a lamb.</a:t>
            </a:r>
            <a:endParaRPr lang="en-US" dirty="0"/>
          </a:p>
          <a:p>
            <a:pPr lvl="1"/>
            <a:r>
              <a:rPr lang="en-US" dirty="0"/>
              <a:t>Verse 10—</a:t>
            </a:r>
            <a:r>
              <a:rPr lang="en-US" u="sng" dirty="0"/>
              <a:t>He still did not hesitate. He was ready to sacrifice Isaac.</a:t>
            </a:r>
            <a:endParaRPr lang="en-US" dirty="0"/>
          </a:p>
          <a:p>
            <a:pPr lvl="1"/>
            <a:r>
              <a:rPr lang="en-US" dirty="0"/>
              <a:t>Verse 14—</a:t>
            </a:r>
            <a:r>
              <a:rPr lang="en-US" u="sng" dirty="0"/>
              <a:t>He named the mountain “The Lord will provide.”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7674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4507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M’Kaddesh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13</a:t>
            </a:r>
          </a:p>
        </p:txBody>
      </p:sp>
    </p:spTree>
    <p:extLst>
      <p:ext uri="{BB962C8B-B14F-4D97-AF65-F5344CB8AC3E}">
        <p14:creationId xmlns:p14="http://schemas.microsoft.com/office/powerpoint/2010/main" val="56034652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Names of God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90434"/>
              </p:ext>
            </p:extLst>
          </p:nvPr>
        </p:nvGraphicFramePr>
        <p:xfrm>
          <a:off x="990600" y="1276350"/>
          <a:ext cx="7162800" cy="3429000"/>
        </p:xfrm>
        <a:graphic>
          <a:graphicData uri="http://schemas.openxmlformats.org/drawingml/2006/table">
            <a:tbl>
              <a:tblPr firstRow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6752116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3877661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06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Jireh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3781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Roi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M’Kaddesh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515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Shaddai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Tsidkenu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1599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Nissi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548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Shammah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1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89114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Frequency—</a:t>
            </a:r>
            <a:r>
              <a:rPr lang="en-US" u="sng" dirty="0"/>
              <a:t>not found in our English Bible but found many times in Hebrew</a:t>
            </a:r>
            <a:endParaRPr lang="en-US" dirty="0"/>
          </a:p>
          <a:p>
            <a:pPr lvl="0"/>
            <a:r>
              <a:rPr lang="en-US" dirty="0"/>
              <a:t>First use—</a:t>
            </a:r>
            <a:r>
              <a:rPr lang="en-US" u="sng" dirty="0"/>
              <a:t>Leviticus 19:2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1125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The Lord Sanctifies</a:t>
            </a:r>
            <a:endParaRPr lang="en-US" dirty="0"/>
          </a:p>
          <a:p>
            <a:pPr lvl="0"/>
            <a:r>
              <a:rPr lang="en-US" dirty="0"/>
              <a:t>Hebrew—</a:t>
            </a:r>
            <a:r>
              <a:rPr lang="en-US" i="1" dirty="0" err="1"/>
              <a:t>qodesh</a:t>
            </a:r>
            <a:endParaRPr lang="en-US" dirty="0"/>
          </a:p>
          <a:p>
            <a:pPr lvl="1"/>
            <a:r>
              <a:rPr lang="en-US" dirty="0"/>
              <a:t>Holy, dedicated, consecrated, sanctified, hallowed</a:t>
            </a:r>
          </a:p>
          <a:p>
            <a:pPr lvl="1"/>
            <a:r>
              <a:rPr lang="en-US" dirty="0"/>
              <a:t>Occurs </a:t>
            </a:r>
            <a:r>
              <a:rPr lang="en-US" u="sng" dirty="0"/>
              <a:t>700</a:t>
            </a:r>
            <a:r>
              <a:rPr lang="en-US" dirty="0"/>
              <a:t> times</a:t>
            </a:r>
          </a:p>
        </p:txBody>
      </p:sp>
    </p:spTree>
    <p:extLst>
      <p:ext uri="{BB962C8B-B14F-4D97-AF65-F5344CB8AC3E}">
        <p14:creationId xmlns:p14="http://schemas.microsoft.com/office/powerpoint/2010/main" val="427386131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Primary meaning: </a:t>
            </a:r>
            <a:r>
              <a:rPr lang="en-US" u="sng" dirty="0"/>
              <a:t>set apart or separate for a particular purpose</a:t>
            </a:r>
            <a:endParaRPr lang="en-US" dirty="0"/>
          </a:p>
          <a:p>
            <a:pPr lvl="1"/>
            <a:r>
              <a:rPr lang="en-US" dirty="0"/>
              <a:t>Days</a:t>
            </a:r>
          </a:p>
          <a:p>
            <a:pPr lvl="2"/>
            <a:r>
              <a:rPr lang="en-US" dirty="0"/>
              <a:t>Genesis 2:3—</a:t>
            </a:r>
            <a:r>
              <a:rPr lang="en-US" u="sng" dirty="0"/>
              <a:t>set apart the seventh day as a day of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198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Leviticus 23—</a:t>
            </a:r>
            <a:r>
              <a:rPr lang="en-US" u="sng" dirty="0"/>
              <a:t>set apart feast days and special days</a:t>
            </a:r>
            <a:endParaRPr lang="en-US" dirty="0"/>
          </a:p>
          <a:p>
            <a:pPr lvl="2"/>
            <a:r>
              <a:rPr lang="en-US" dirty="0"/>
              <a:t>Leviticus 25:10—</a:t>
            </a:r>
            <a:r>
              <a:rPr lang="en-US" u="sng" dirty="0"/>
              <a:t>set apart a whole year—Year of Jubilee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4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Essence, Nature,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Essence is what </a:t>
            </a:r>
            <a:r>
              <a:rPr lang="en-US" u="sng" dirty="0"/>
              <a:t>underlies</a:t>
            </a:r>
            <a:r>
              <a:rPr lang="en-US" dirty="0"/>
              <a:t> all that God is. It is the </a:t>
            </a:r>
            <a:r>
              <a:rPr lang="en-US" u="sng" dirty="0"/>
              <a:t>reality</a:t>
            </a:r>
            <a:r>
              <a:rPr lang="en-US" dirty="0"/>
              <a:t> itself.</a:t>
            </a:r>
          </a:p>
          <a:p>
            <a:r>
              <a:rPr lang="en-US" dirty="0"/>
              <a:t>The “nature” of God refers to different </a:t>
            </a:r>
            <a:r>
              <a:rPr lang="en-US" u="sng" dirty="0"/>
              <a:t>aspects</a:t>
            </a:r>
            <a:r>
              <a:rPr lang="en-US" dirty="0"/>
              <a:t> of His </a:t>
            </a:r>
            <a:r>
              <a:rPr lang="en-US" u="sng" dirty="0"/>
              <a:t>essence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1696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Places and objects</a:t>
            </a:r>
          </a:p>
          <a:p>
            <a:pPr lvl="2"/>
            <a:r>
              <a:rPr lang="en-US" dirty="0"/>
              <a:t>Camp of Israel</a:t>
            </a:r>
          </a:p>
          <a:p>
            <a:pPr lvl="2"/>
            <a:r>
              <a:rPr lang="en-US" dirty="0"/>
              <a:t>Hill of Zion</a:t>
            </a:r>
          </a:p>
          <a:p>
            <a:pPr lvl="2"/>
            <a:r>
              <a:rPr lang="en-US" dirty="0"/>
              <a:t>City of Jerusalem</a:t>
            </a:r>
          </a:p>
          <a:p>
            <a:pPr lvl="2"/>
            <a:r>
              <a:rPr lang="en-US" dirty="0"/>
              <a:t>Altar of sacrifice</a:t>
            </a:r>
          </a:p>
          <a:p>
            <a:pPr lvl="2"/>
            <a:r>
              <a:rPr lang="en-US" dirty="0"/>
              <a:t>Tabernacle</a:t>
            </a:r>
          </a:p>
          <a:p>
            <a:pPr lvl="2"/>
            <a:r>
              <a:rPr lang="en-US" dirty="0"/>
              <a:t>Temple</a:t>
            </a:r>
          </a:p>
          <a:p>
            <a:pPr lvl="2"/>
            <a:r>
              <a:rPr lang="en-US" dirty="0"/>
              <a:t>Holy Land </a:t>
            </a:r>
          </a:p>
        </p:txBody>
      </p:sp>
    </p:spTree>
    <p:extLst>
      <p:ext uri="{BB962C8B-B14F-4D97-AF65-F5344CB8AC3E}">
        <p14:creationId xmlns:p14="http://schemas.microsoft.com/office/powerpoint/2010/main" val="216659328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Persons</a:t>
            </a:r>
          </a:p>
          <a:p>
            <a:pPr lvl="2"/>
            <a:r>
              <a:rPr lang="en-US" dirty="0"/>
              <a:t>Jeremiah 1:5—</a:t>
            </a:r>
            <a:r>
              <a:rPr lang="en-US" u="sng" dirty="0"/>
              <a:t>Jeremiah was </a:t>
            </a:r>
            <a:r>
              <a:rPr lang="en-US" u="sng" dirty="0" err="1"/>
              <a:t>qodesh</a:t>
            </a:r>
            <a:r>
              <a:rPr lang="en-US" u="sng" dirty="0"/>
              <a:t> before he was born.</a:t>
            </a:r>
            <a:endParaRPr lang="en-US" dirty="0"/>
          </a:p>
          <a:p>
            <a:pPr lvl="2"/>
            <a:r>
              <a:rPr lang="en-US" dirty="0"/>
              <a:t>Exodus 13:2—</a:t>
            </a:r>
            <a:r>
              <a:rPr lang="en-US" u="sng" dirty="0"/>
              <a:t>All firstborn sons of Israel were </a:t>
            </a:r>
            <a:r>
              <a:rPr lang="en-US" u="sng" dirty="0" err="1"/>
              <a:t>qodesh</a:t>
            </a:r>
            <a:r>
              <a:rPr lang="en-US" u="sng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711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Exodus 28:36—</a:t>
            </a:r>
            <a:r>
              <a:rPr lang="en-US" u="sng" dirty="0"/>
              <a:t>The High Priest was “holy” unto the Lord.</a:t>
            </a:r>
            <a:endParaRPr lang="en-US" dirty="0"/>
          </a:p>
          <a:p>
            <a:pPr lvl="2"/>
            <a:r>
              <a:rPr lang="en-US" dirty="0"/>
              <a:t>Deuteronomy 7:6—</a:t>
            </a:r>
            <a:r>
              <a:rPr lang="en-US" u="sng" dirty="0"/>
              <a:t>The nation of Israel was “holy” and “special” unto the Lord.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323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is set apart from all things.</a:t>
            </a:r>
          </a:p>
          <a:p>
            <a:pPr lvl="0"/>
            <a:r>
              <a:rPr lang="en-US" dirty="0"/>
              <a:t>His holiness is the balance for all of His attributes.</a:t>
            </a:r>
          </a:p>
        </p:txBody>
      </p:sp>
    </p:spTree>
    <p:extLst>
      <p:ext uri="{BB962C8B-B14F-4D97-AF65-F5344CB8AC3E}">
        <p14:creationId xmlns:p14="http://schemas.microsoft.com/office/powerpoint/2010/main" val="421961012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Power minus holiness = </a:t>
            </a:r>
            <a:r>
              <a:rPr lang="en-US" u="sng" dirty="0"/>
              <a:t>cruel tyranny</a:t>
            </a:r>
            <a:endParaRPr lang="en-US" dirty="0"/>
          </a:p>
          <a:p>
            <a:pPr lvl="1"/>
            <a:r>
              <a:rPr lang="en-US" dirty="0"/>
              <a:t>Omniscience minus holiness = </a:t>
            </a:r>
            <a:r>
              <a:rPr lang="en-US" u="sng" dirty="0"/>
              <a:t>craftiness, guile, subtlety</a:t>
            </a:r>
            <a:endParaRPr lang="en-US" dirty="0"/>
          </a:p>
          <a:p>
            <a:pPr lvl="1"/>
            <a:r>
              <a:rPr lang="en-US" dirty="0"/>
              <a:t>Justice minus holiness = </a:t>
            </a:r>
            <a:r>
              <a:rPr lang="en-US" u="sng" dirty="0"/>
              <a:t>revenge</a:t>
            </a:r>
            <a:endParaRPr lang="en-US" dirty="0"/>
          </a:p>
          <a:p>
            <a:pPr lvl="1"/>
            <a:r>
              <a:rPr lang="en-US" dirty="0"/>
              <a:t>Goodness minus holiness = </a:t>
            </a:r>
            <a:r>
              <a:rPr lang="en-US" u="sng" dirty="0"/>
              <a:t>mischief</a:t>
            </a:r>
            <a:endParaRPr lang="en-US" dirty="0"/>
          </a:p>
          <a:p>
            <a:pPr lvl="1"/>
            <a:r>
              <a:rPr lang="en-US" dirty="0"/>
              <a:t>Love minus holiness = </a:t>
            </a:r>
            <a:r>
              <a:rPr lang="en-US" u="sng" dirty="0"/>
              <a:t>lust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5174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His holiness is His glory and beauty.</a:t>
            </a:r>
          </a:p>
          <a:p>
            <a:pPr lvl="1"/>
            <a:r>
              <a:rPr lang="en-US" dirty="0"/>
              <a:t>Exodus 15:11—</a:t>
            </a:r>
            <a:r>
              <a:rPr lang="en-US" u="sng" dirty="0"/>
              <a:t>He is glorious in His holiness.</a:t>
            </a:r>
            <a:endParaRPr lang="en-US" dirty="0"/>
          </a:p>
          <a:p>
            <a:pPr lvl="1"/>
            <a:r>
              <a:rPr lang="en-US" dirty="0"/>
              <a:t>Revelation 15:3–4—</a:t>
            </a:r>
            <a:r>
              <a:rPr lang="en-US" u="sng" dirty="0"/>
              <a:t>We will glorify His name because He is holy.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10168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Isaiah 6:3—</a:t>
            </a:r>
            <a:r>
              <a:rPr lang="en-US" u="sng" dirty="0"/>
              <a:t>Holy, holy, holy is the Lord; the earth is full of His glory.</a:t>
            </a:r>
            <a:endParaRPr lang="en-US" dirty="0"/>
          </a:p>
          <a:p>
            <a:pPr lvl="0"/>
            <a:r>
              <a:rPr lang="en-US" dirty="0"/>
              <a:t>His holiness demands </a:t>
            </a:r>
            <a:r>
              <a:rPr lang="en-US" u="sng" dirty="0"/>
              <a:t>holiness</a:t>
            </a:r>
            <a:r>
              <a:rPr lang="en-US" dirty="0"/>
              <a:t> (Lev. 19–22).</a:t>
            </a:r>
          </a:p>
        </p:txBody>
      </p:sp>
    </p:spTree>
    <p:extLst>
      <p:ext uri="{BB962C8B-B14F-4D97-AF65-F5344CB8AC3E}">
        <p14:creationId xmlns:p14="http://schemas.microsoft.com/office/powerpoint/2010/main" val="160045046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We must be holy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(Lev. 19:2; 1 Pet. 1:15–16).</a:t>
            </a:r>
          </a:p>
          <a:p>
            <a:pPr lvl="1"/>
            <a:r>
              <a:rPr lang="en-US" dirty="0"/>
              <a:t>Negatively—</a:t>
            </a:r>
            <a:r>
              <a:rPr lang="en-US" u="sng" dirty="0"/>
              <a:t>Separation from the world</a:t>
            </a:r>
            <a:r>
              <a:rPr lang="en-US" dirty="0"/>
              <a:t> (2 Cor. 6:14–7:1)</a:t>
            </a:r>
          </a:p>
          <a:p>
            <a:pPr lvl="1"/>
            <a:r>
              <a:rPr lang="en-US" dirty="0"/>
              <a:t>Positively—</a:t>
            </a:r>
            <a:r>
              <a:rPr lang="en-US" u="sng" dirty="0"/>
              <a:t>Separation unto the Lord</a:t>
            </a:r>
            <a:r>
              <a:rPr lang="en-US" dirty="0"/>
              <a:t> (Lev. 18:3–4; 1 Thess. 1:9)</a:t>
            </a:r>
          </a:p>
        </p:txBody>
      </p:sp>
    </p:spTree>
    <p:extLst>
      <p:ext uri="{BB962C8B-B14F-4D97-AF65-F5344CB8AC3E}">
        <p14:creationId xmlns:p14="http://schemas.microsoft.com/office/powerpoint/2010/main" val="196214624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Outwardly—</a:t>
            </a:r>
            <a:r>
              <a:rPr lang="en-US" u="sng" dirty="0"/>
              <a:t>Our hands must be free from defilement and sin</a:t>
            </a:r>
            <a:r>
              <a:rPr lang="en-US" dirty="0"/>
              <a:t> (James 4:8).</a:t>
            </a:r>
          </a:p>
          <a:p>
            <a:pPr lvl="1"/>
            <a:r>
              <a:rPr lang="en-US" dirty="0"/>
              <a:t>Inwardly—</a:t>
            </a:r>
            <a:r>
              <a:rPr lang="en-US" u="sng" dirty="0"/>
              <a:t>Our hearts (motives) must be pure</a:t>
            </a:r>
            <a:r>
              <a:rPr lang="en-US" dirty="0"/>
              <a:t> (James 4:8).</a:t>
            </a:r>
          </a:p>
        </p:txBody>
      </p:sp>
    </p:spTree>
    <p:extLst>
      <p:ext uri="{BB962C8B-B14F-4D97-AF65-F5344CB8AC3E}">
        <p14:creationId xmlns:p14="http://schemas.microsoft.com/office/powerpoint/2010/main" val="259657519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the reason we are </a:t>
            </a:r>
            <a:r>
              <a:rPr lang="en-US" u="sng" dirty="0"/>
              <a:t>saved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(Eph. 1:4).</a:t>
            </a:r>
          </a:p>
          <a:p>
            <a:r>
              <a:rPr lang="en-US" dirty="0"/>
              <a:t>It is the reason we are </a:t>
            </a:r>
            <a:r>
              <a:rPr lang="en-US" u="sng" dirty="0"/>
              <a:t>chastened</a:t>
            </a:r>
            <a:r>
              <a:rPr lang="en-US" dirty="0"/>
              <a:t> (Heb. 12:10).</a:t>
            </a:r>
          </a:p>
          <a:p>
            <a:r>
              <a:rPr lang="en-US" dirty="0"/>
              <a:t>It is God’s </a:t>
            </a:r>
            <a:r>
              <a:rPr lang="en-US" u="sng" dirty="0"/>
              <a:t>will</a:t>
            </a:r>
            <a:r>
              <a:rPr lang="en-US" dirty="0"/>
              <a:t> for our lives </a:t>
            </a:r>
            <a:br>
              <a:rPr lang="en-US" dirty="0"/>
            </a:br>
            <a:r>
              <a:rPr lang="en-US" dirty="0"/>
              <a:t>(1 Thess. 4:3).</a:t>
            </a:r>
          </a:p>
          <a:p>
            <a:r>
              <a:rPr lang="en-US" dirty="0"/>
              <a:t>It is our </a:t>
            </a:r>
            <a:r>
              <a:rPr lang="en-US" u="sng" dirty="0"/>
              <a:t>destiny</a:t>
            </a:r>
            <a:r>
              <a:rPr lang="en-US" dirty="0"/>
              <a:t> (Eph. 5:26–27).</a:t>
            </a:r>
          </a:p>
        </p:txBody>
      </p:sp>
    </p:spTree>
    <p:extLst>
      <p:ext uri="{BB962C8B-B14F-4D97-AF65-F5344CB8AC3E}">
        <p14:creationId xmlns:p14="http://schemas.microsoft.com/office/powerpoint/2010/main" val="226964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Essence, Nature,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attributes are those </a:t>
            </a:r>
            <a:r>
              <a:rPr lang="en-US" u="sng" dirty="0"/>
              <a:t>qualities</a:t>
            </a:r>
            <a:r>
              <a:rPr lang="en-US" dirty="0"/>
              <a:t> that describe God’s </a:t>
            </a:r>
            <a:r>
              <a:rPr lang="en-US" u="sng" dirty="0"/>
              <a:t>character</a:t>
            </a:r>
            <a:r>
              <a:rPr lang="en-US" dirty="0"/>
              <a:t>.</a:t>
            </a:r>
          </a:p>
          <a:p>
            <a:r>
              <a:rPr lang="en-US" dirty="0"/>
              <a:t>God’s nature deals with four things: His </a:t>
            </a:r>
            <a:r>
              <a:rPr lang="en-US" u="sng" dirty="0"/>
              <a:t>spirituality</a:t>
            </a:r>
            <a:r>
              <a:rPr lang="en-US" dirty="0"/>
              <a:t>, His </a:t>
            </a:r>
            <a:r>
              <a:rPr lang="en-US" u="sng" dirty="0"/>
              <a:t>personality</a:t>
            </a:r>
            <a:r>
              <a:rPr lang="en-US" dirty="0"/>
              <a:t>, His </a:t>
            </a:r>
            <a:r>
              <a:rPr lang="en-US" u="sng" dirty="0"/>
              <a:t>unity</a:t>
            </a:r>
            <a:r>
              <a:rPr lang="en-US" dirty="0"/>
              <a:t>, and His </a:t>
            </a:r>
            <a:r>
              <a:rPr lang="en-US" u="sng" dirty="0"/>
              <a:t>trinity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68282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9180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Tsidkenu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14</a:t>
            </a:r>
          </a:p>
        </p:txBody>
      </p:sp>
    </p:spTree>
    <p:extLst>
      <p:ext uri="{BB962C8B-B14F-4D97-AF65-F5344CB8AC3E}">
        <p14:creationId xmlns:p14="http://schemas.microsoft.com/office/powerpoint/2010/main" val="287433778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Names of God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59143"/>
              </p:ext>
            </p:extLst>
          </p:nvPr>
        </p:nvGraphicFramePr>
        <p:xfrm>
          <a:off x="990600" y="1276350"/>
          <a:ext cx="7162800" cy="3429000"/>
        </p:xfrm>
        <a:graphic>
          <a:graphicData uri="http://schemas.openxmlformats.org/drawingml/2006/table">
            <a:tbl>
              <a:tblPr firstRow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6752116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3877661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06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Jireh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3781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Roi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M’Kaddesh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515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Shaddai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Tsidkenu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1599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Nissi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548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Shammah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1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249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Frequency—</a:t>
            </a:r>
            <a:r>
              <a:rPr lang="en-US" u="sng" dirty="0"/>
              <a:t>3 or 4 times as </a:t>
            </a:r>
            <a:r>
              <a:rPr lang="en-US" u="sng" dirty="0" err="1"/>
              <a:t>tsidkenu</a:t>
            </a:r>
            <a:r>
              <a:rPr lang="en-US" u="sng" dirty="0"/>
              <a:t>; over 1,000 times as </a:t>
            </a:r>
            <a:r>
              <a:rPr lang="en-US" u="sng" dirty="0" err="1"/>
              <a:t>tsedek</a:t>
            </a:r>
            <a:endParaRPr lang="en-US" dirty="0"/>
          </a:p>
          <a:p>
            <a:pPr lvl="0"/>
            <a:r>
              <a:rPr lang="en-US" dirty="0"/>
              <a:t>First use—</a:t>
            </a:r>
            <a:r>
              <a:rPr lang="en-US" u="sng" dirty="0"/>
              <a:t>Jeremiah 23:5–6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3278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The Lord Our Righteousness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1619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Hebrew—</a:t>
            </a:r>
            <a:r>
              <a:rPr lang="en-US" u="sng" dirty="0" err="1"/>
              <a:t>tsedek</a:t>
            </a:r>
            <a:endParaRPr lang="en-US" dirty="0"/>
          </a:p>
          <a:p>
            <a:pPr lvl="0"/>
            <a:r>
              <a:rPr lang="en-US" u="sng" dirty="0"/>
              <a:t>Stiff</a:t>
            </a:r>
            <a:r>
              <a:rPr lang="en-US" dirty="0"/>
              <a:t> or </a:t>
            </a:r>
            <a:r>
              <a:rPr lang="en-US" u="sng" dirty="0"/>
              <a:t>straight</a:t>
            </a:r>
            <a:r>
              <a:rPr lang="en-US" dirty="0"/>
              <a:t>—original meaning</a:t>
            </a:r>
          </a:p>
          <a:p>
            <a:r>
              <a:rPr lang="en-US" u="sng" dirty="0"/>
              <a:t>Right</a:t>
            </a:r>
            <a:r>
              <a:rPr lang="en-US" dirty="0"/>
              <a:t>, </a:t>
            </a:r>
            <a:r>
              <a:rPr lang="en-US" u="sng" dirty="0"/>
              <a:t>righteous</a:t>
            </a:r>
            <a:r>
              <a:rPr lang="en-US" dirty="0"/>
              <a:t>, </a:t>
            </a:r>
            <a:r>
              <a:rPr lang="en-US" u="sng" dirty="0"/>
              <a:t>just</a:t>
            </a:r>
            <a:r>
              <a:rPr lang="en-US" dirty="0"/>
              <a:t>, </a:t>
            </a:r>
            <a:r>
              <a:rPr lang="en-US" u="sng" dirty="0"/>
              <a:t>to declare innocent</a:t>
            </a:r>
            <a:r>
              <a:rPr lang="en-US" dirty="0"/>
              <a:t>, </a:t>
            </a:r>
            <a:r>
              <a:rPr lang="en-US" u="sng" dirty="0"/>
              <a:t>true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5351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Applied to Yahweh</a:t>
            </a:r>
          </a:p>
          <a:p>
            <a:pPr lvl="1"/>
            <a:r>
              <a:rPr lang="en-US" dirty="0"/>
              <a:t>Psalm 129:4—</a:t>
            </a:r>
            <a:r>
              <a:rPr lang="en-US" u="sng" dirty="0"/>
              <a:t>The Lord is righteous (right, straight).</a:t>
            </a:r>
            <a:endParaRPr lang="en-US" dirty="0"/>
          </a:p>
          <a:p>
            <a:pPr lvl="1"/>
            <a:r>
              <a:rPr lang="en-US" dirty="0"/>
              <a:t>Isaiah 45:21—</a:t>
            </a:r>
            <a:r>
              <a:rPr lang="en-US" u="sng" dirty="0"/>
              <a:t>The Lord is just.</a:t>
            </a:r>
            <a:endParaRPr lang="en-US" dirty="0"/>
          </a:p>
          <a:p>
            <a:pPr lvl="1"/>
            <a:r>
              <a:rPr lang="en-US" dirty="0"/>
              <a:t>Deuteronomy 32:4—</a:t>
            </a:r>
            <a:r>
              <a:rPr lang="en-US" u="sng" dirty="0"/>
              <a:t>The Lord is just and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402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Daniel 9:7–8—</a:t>
            </a:r>
            <a:r>
              <a:rPr lang="en-US" u="sng" dirty="0"/>
              <a:t>Righteousness belongs to the Lord.</a:t>
            </a:r>
            <a:endParaRPr lang="en-US" dirty="0"/>
          </a:p>
          <a:p>
            <a:pPr lvl="1"/>
            <a:r>
              <a:rPr lang="en-US" dirty="0"/>
              <a:t>Exodus 34:6–7—</a:t>
            </a:r>
            <a:r>
              <a:rPr lang="en-US" u="sng" dirty="0"/>
              <a:t>All of the attributes listed here testify to His righteousness.</a:t>
            </a:r>
            <a:endParaRPr lang="en-US" dirty="0"/>
          </a:p>
          <a:p>
            <a:r>
              <a:rPr lang="en-US" dirty="0"/>
              <a:t>Exodus 23:7—</a:t>
            </a:r>
            <a:r>
              <a:rPr lang="en-US" u="sng" dirty="0"/>
              <a:t>He will always do what is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21720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Nothing less than </a:t>
            </a:r>
            <a:r>
              <a:rPr lang="en-US" u="sng" dirty="0"/>
              <a:t>perfection</a:t>
            </a:r>
            <a:r>
              <a:rPr lang="en-US" dirty="0"/>
              <a:t> can satisfy God; therefore, all men are sinners before God </a:t>
            </a:r>
            <a:br>
              <a:rPr lang="en-US" dirty="0"/>
            </a:br>
            <a:r>
              <a:rPr lang="en-US" dirty="0"/>
              <a:t>(Rom. 6:23).</a:t>
            </a:r>
          </a:p>
          <a:p>
            <a:pPr lvl="0"/>
            <a:r>
              <a:rPr lang="en-US" dirty="0"/>
              <a:t>All sin must be </a:t>
            </a:r>
            <a:r>
              <a:rPr lang="en-US" u="sng" dirty="0"/>
              <a:t>punished</a:t>
            </a:r>
            <a:r>
              <a:rPr lang="en-US" dirty="0"/>
              <a:t> by </a:t>
            </a:r>
            <a:r>
              <a:rPr lang="en-US" u="sng" dirty="0"/>
              <a:t>God</a:t>
            </a:r>
            <a:r>
              <a:rPr lang="en-US" dirty="0"/>
              <a:t> (Rom. 6:23).</a:t>
            </a:r>
          </a:p>
        </p:txBody>
      </p:sp>
    </p:spTree>
    <p:extLst>
      <p:ext uri="{BB962C8B-B14F-4D97-AF65-F5344CB8AC3E}">
        <p14:creationId xmlns:p14="http://schemas.microsoft.com/office/powerpoint/2010/main" val="139790125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Only </a:t>
            </a:r>
            <a:r>
              <a:rPr lang="en-US" i="1" dirty="0"/>
              <a:t>Yahweh</a:t>
            </a:r>
            <a:r>
              <a:rPr lang="en-US" dirty="0"/>
              <a:t> can provide a perfect </a:t>
            </a:r>
            <a:r>
              <a:rPr lang="en-US" u="sng" dirty="0"/>
              <a:t>righteousness</a:t>
            </a:r>
            <a:r>
              <a:rPr lang="en-US" dirty="0"/>
              <a:t> for man (Is. 45:24–25).</a:t>
            </a:r>
          </a:p>
          <a:p>
            <a:r>
              <a:rPr lang="en-US" u="sng" dirty="0"/>
              <a:t>Christ</a:t>
            </a:r>
            <a:r>
              <a:rPr lang="en-US" dirty="0"/>
              <a:t> came to be our </a:t>
            </a:r>
            <a:r>
              <a:rPr lang="en-US" u="sng" dirty="0"/>
              <a:t>righteousness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 Cor. 1:30; 2 Cor. 5:21).</a:t>
            </a:r>
          </a:p>
        </p:txBody>
      </p:sp>
    </p:spTree>
    <p:extLst>
      <p:ext uri="{BB962C8B-B14F-4D97-AF65-F5344CB8AC3E}">
        <p14:creationId xmlns:p14="http://schemas.microsoft.com/office/powerpoint/2010/main" val="383135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Spirituality of God</a:t>
            </a:r>
            <a:br>
              <a:rPr lang="en-US" sz="4000" dirty="0"/>
            </a:br>
            <a:r>
              <a:rPr lang="en-US" sz="4000" dirty="0"/>
              <a:t>“God Is </a:t>
            </a:r>
            <a:r>
              <a:rPr lang="en-US" sz="4000" u="sng" dirty="0"/>
              <a:t>Spirit</a:t>
            </a:r>
            <a:r>
              <a:rPr lang="en-US" sz="4000" dirty="0"/>
              <a:t>” (John 4:24)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Stated</a:t>
            </a:r>
          </a:p>
          <a:p>
            <a:pPr lvl="1"/>
            <a:r>
              <a:rPr lang="en-US" u="sng" dirty="0"/>
              <a:t>God does not dwell in temples made with hands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66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is a two-fold step to becoming righteous.</a:t>
            </a:r>
          </a:p>
          <a:p>
            <a:pPr lvl="1"/>
            <a:r>
              <a:rPr lang="en-US" dirty="0"/>
              <a:t>2 Corinthians 5:21—</a:t>
            </a:r>
            <a:r>
              <a:rPr lang="en-US" u="sng" dirty="0"/>
              <a:t>Removal of sins</a:t>
            </a:r>
            <a:endParaRPr lang="en-US" dirty="0"/>
          </a:p>
          <a:p>
            <a:pPr lvl="1"/>
            <a:r>
              <a:rPr lang="en-US" dirty="0"/>
              <a:t>Romans 3:26—</a:t>
            </a:r>
            <a:r>
              <a:rPr lang="en-US" u="sng" dirty="0"/>
              <a:t>Declaration of righteousness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9683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righteousness comes by </a:t>
            </a:r>
            <a:r>
              <a:rPr lang="en-US" u="sng" dirty="0"/>
              <a:t>faith</a:t>
            </a:r>
            <a:r>
              <a:rPr lang="en-US" dirty="0"/>
              <a:t> (Phil. 3:9; Rom. 4:3, 5, 24).</a:t>
            </a:r>
          </a:p>
          <a:p>
            <a:r>
              <a:rPr lang="en-US" dirty="0"/>
              <a:t>We are to </a:t>
            </a:r>
            <a:r>
              <a:rPr lang="en-US" u="sng" dirty="0"/>
              <a:t>walk</a:t>
            </a:r>
            <a:r>
              <a:rPr lang="en-US" dirty="0"/>
              <a:t> righteously </a:t>
            </a:r>
            <a:br>
              <a:rPr lang="en-US" dirty="0"/>
            </a:br>
            <a:r>
              <a:rPr lang="en-US" dirty="0"/>
              <a:t>(Eph. 4:24; Rom. 6:18).</a:t>
            </a:r>
          </a:p>
        </p:txBody>
      </p:sp>
    </p:spTree>
    <p:extLst>
      <p:ext uri="{BB962C8B-B14F-4D97-AF65-F5344CB8AC3E}">
        <p14:creationId xmlns:p14="http://schemas.microsoft.com/office/powerpoint/2010/main" val="235330456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03383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/>
              <a:t>Yahweh-</a:t>
            </a:r>
            <a:r>
              <a:rPr lang="en-US" sz="6000" i="1" dirty="0" err="1"/>
              <a:t>Nissi</a:t>
            </a:r>
            <a:r>
              <a:rPr lang="en-US" sz="6000" i="1" dirty="0"/>
              <a:t> </a:t>
            </a:r>
            <a:r>
              <a:rPr lang="en-US" sz="6000" dirty="0"/>
              <a:t>and</a:t>
            </a:r>
            <a:r>
              <a:rPr lang="en-US" sz="6000" i="1" dirty="0"/>
              <a:t> Yahweh-</a:t>
            </a:r>
            <a:r>
              <a:rPr lang="en-US" sz="6000" i="1" dirty="0" err="1"/>
              <a:t>Shammah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15</a:t>
            </a:r>
          </a:p>
        </p:txBody>
      </p:sp>
    </p:spTree>
    <p:extLst>
      <p:ext uri="{BB962C8B-B14F-4D97-AF65-F5344CB8AC3E}">
        <p14:creationId xmlns:p14="http://schemas.microsoft.com/office/powerpoint/2010/main" val="22903375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Names of God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34781"/>
              </p:ext>
            </p:extLst>
          </p:nvPr>
        </p:nvGraphicFramePr>
        <p:xfrm>
          <a:off x="990600" y="1276350"/>
          <a:ext cx="7162800" cy="3429000"/>
        </p:xfrm>
        <a:graphic>
          <a:graphicData uri="http://schemas.openxmlformats.org/drawingml/2006/table">
            <a:tbl>
              <a:tblPr firstRow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6752116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3877661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06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Elyon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Jireh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3781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Roi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M’Kaddesh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515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Shaddai</a:t>
                      </a:r>
                      <a:endParaRPr lang="en-US" b="0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Tsidkenu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1599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Nissi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548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Shammah</a:t>
                      </a:r>
                      <a:endParaRPr lang="en-US" b="1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1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0716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Nissi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Meaning: </a:t>
            </a:r>
            <a:r>
              <a:rPr lang="en-US" u="sng" dirty="0"/>
              <a:t>The Lord Our Banner</a:t>
            </a:r>
            <a:endParaRPr lang="en-US" dirty="0"/>
          </a:p>
          <a:p>
            <a:pPr lvl="0"/>
            <a:r>
              <a:rPr lang="en-US" dirty="0" err="1"/>
              <a:t>Nissi</a:t>
            </a:r>
            <a:r>
              <a:rPr lang="en-US" dirty="0"/>
              <a:t>—“</a:t>
            </a:r>
            <a:r>
              <a:rPr lang="en-US" u="sng" dirty="0"/>
              <a:t>lifted up</a:t>
            </a:r>
            <a:r>
              <a:rPr lang="en-US" dirty="0"/>
              <a:t>”—</a:t>
            </a:r>
            <a:r>
              <a:rPr lang="en-US" u="sng" dirty="0"/>
              <a:t>banner, ensign, to 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4329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Nissi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Flags speak of </a:t>
            </a:r>
            <a:r>
              <a:rPr lang="en-US" u="sng" dirty="0"/>
              <a:t>loyalty</a:t>
            </a:r>
            <a:r>
              <a:rPr lang="en-US" dirty="0"/>
              <a:t>, </a:t>
            </a:r>
            <a:r>
              <a:rPr lang="en-US" u="sng" dirty="0"/>
              <a:t>life</a:t>
            </a:r>
            <a:r>
              <a:rPr lang="en-US" dirty="0"/>
              <a:t>, and </a:t>
            </a:r>
            <a:r>
              <a:rPr lang="en-US" u="sng" dirty="0"/>
              <a:t>love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Our </a:t>
            </a:r>
            <a:r>
              <a:rPr lang="en-US" u="sng" dirty="0"/>
              <a:t>loyalty</a:t>
            </a:r>
            <a:r>
              <a:rPr lang="en-US" dirty="0"/>
              <a:t> is to the </a:t>
            </a:r>
            <a:r>
              <a:rPr lang="en-US" u="sng" dirty="0"/>
              <a:t>Lord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Our </a:t>
            </a:r>
            <a:r>
              <a:rPr lang="en-US" u="sng" dirty="0"/>
              <a:t>life</a:t>
            </a:r>
            <a:r>
              <a:rPr lang="en-US" dirty="0"/>
              <a:t> is sacrificed for the </a:t>
            </a:r>
            <a:r>
              <a:rPr lang="en-US" u="sng" dirty="0"/>
              <a:t>Lord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Our </a:t>
            </a:r>
            <a:r>
              <a:rPr lang="en-US" u="sng" dirty="0"/>
              <a:t>love</a:t>
            </a:r>
            <a:r>
              <a:rPr lang="en-US" dirty="0"/>
              <a:t> is directed to the </a:t>
            </a:r>
            <a:r>
              <a:rPr lang="en-US" u="sng" dirty="0"/>
              <a:t>Lord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31617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Nissi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</a:t>
            </a:r>
          </a:p>
          <a:p>
            <a:pPr lvl="1"/>
            <a:r>
              <a:rPr lang="en-US" dirty="0"/>
              <a:t>Frequency—</a:t>
            </a:r>
            <a:r>
              <a:rPr lang="en-US" u="sng" dirty="0"/>
              <a:t>1 time</a:t>
            </a:r>
            <a:r>
              <a:rPr lang="en-US" dirty="0"/>
              <a:t> (Ex. 17:15–16)</a:t>
            </a:r>
          </a:p>
          <a:p>
            <a:pPr lvl="2"/>
            <a:r>
              <a:rPr lang="en-US" dirty="0"/>
              <a:t>Reference is to Moses’ </a:t>
            </a:r>
            <a:r>
              <a:rPr lang="en-US" u="sng" dirty="0"/>
              <a:t>hand/rod</a:t>
            </a:r>
            <a:r>
              <a:rPr lang="en-US" dirty="0"/>
              <a:t> that was “lifted up” to the Lord.</a:t>
            </a:r>
          </a:p>
          <a:p>
            <a:pPr lvl="2"/>
            <a:r>
              <a:rPr lang="en-US" dirty="0"/>
              <a:t>Psalm 20:5, 7; 60:12— He is our </a:t>
            </a:r>
            <a:r>
              <a:rPr lang="en-US" u="sng" dirty="0"/>
              <a:t>victory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635553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Nissi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Other uses</a:t>
            </a:r>
          </a:p>
          <a:p>
            <a:pPr lvl="1"/>
            <a:r>
              <a:rPr lang="en-US" dirty="0"/>
              <a:t>Isaiah 11:10, 12—He is our Ensign.</a:t>
            </a:r>
          </a:p>
          <a:p>
            <a:pPr lvl="1"/>
            <a:r>
              <a:rPr lang="en-US" dirty="0"/>
              <a:t>Numbers 21:8—</a:t>
            </a:r>
            <a:r>
              <a:rPr lang="en-US" u="sng" dirty="0"/>
              <a:t>pole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77130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Frequency—</a:t>
            </a:r>
            <a:r>
              <a:rPr lang="en-US" u="sng" dirty="0"/>
              <a:t>1 time</a:t>
            </a:r>
            <a:r>
              <a:rPr lang="en-US" dirty="0"/>
              <a:t> (Ezek. 48:35)</a:t>
            </a:r>
          </a:p>
          <a:p>
            <a:r>
              <a:rPr lang="en-US" dirty="0"/>
              <a:t>The final name of God introduced in OT</a:t>
            </a:r>
          </a:p>
          <a:p>
            <a:r>
              <a:rPr lang="en-US" dirty="0"/>
              <a:t>Meaning: </a:t>
            </a:r>
            <a:r>
              <a:rPr lang="en-US" u="sng" dirty="0"/>
              <a:t>The Lord Is There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00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Spirituality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Understood</a:t>
            </a:r>
          </a:p>
          <a:p>
            <a:pPr lvl="1"/>
            <a:r>
              <a:rPr lang="en-US" dirty="0"/>
              <a:t>Luke 24:39—</a:t>
            </a:r>
            <a:r>
              <a:rPr lang="en-US" u="sng" dirty="0"/>
              <a:t>A spirit does not have flesh and bones. So, He is “incorporeal”—that is, without a body.</a:t>
            </a:r>
            <a:endParaRPr lang="en-US" dirty="0"/>
          </a:p>
          <a:p>
            <a:pPr lvl="1"/>
            <a:r>
              <a:rPr lang="en-US" dirty="0"/>
              <a:t>Colossians 1:15—</a:t>
            </a:r>
            <a:r>
              <a:rPr lang="en-US" u="sng" dirty="0"/>
              <a:t>God is invisible, so He is not material. (See also 1 Tim. 1:17)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7038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glory of the Lord departs Israel (Ezekiel).</a:t>
            </a:r>
          </a:p>
          <a:p>
            <a:pPr lvl="1"/>
            <a:r>
              <a:rPr lang="en-US" dirty="0"/>
              <a:t>8:4—</a:t>
            </a:r>
            <a:r>
              <a:rPr lang="en-US" u="sng" dirty="0"/>
              <a:t>The glory of the Lord is in the temple.</a:t>
            </a:r>
            <a:endParaRPr lang="en-US" dirty="0"/>
          </a:p>
          <a:p>
            <a:pPr lvl="1"/>
            <a:r>
              <a:rPr lang="en-US" dirty="0"/>
              <a:t>9:3—</a:t>
            </a:r>
            <a:r>
              <a:rPr lang="en-US" u="sng" dirty="0"/>
              <a:t>The glory of the Lord moves to the threshold.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2242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10:19—</a:t>
            </a:r>
            <a:r>
              <a:rPr lang="en-US" u="sng" dirty="0"/>
              <a:t>The glory is now at the east gate of the temple.</a:t>
            </a:r>
            <a:endParaRPr lang="en-US" dirty="0"/>
          </a:p>
          <a:p>
            <a:pPr lvl="1"/>
            <a:r>
              <a:rPr lang="en-US" dirty="0"/>
              <a:t>11:23—</a:t>
            </a:r>
            <a:r>
              <a:rPr lang="en-US" u="sng" dirty="0"/>
              <a:t>The glory is now outside the city at the Mount of Olives.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99787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city is emptied.</a:t>
            </a:r>
          </a:p>
          <a:p>
            <a:pPr lvl="1"/>
            <a:r>
              <a:rPr lang="en-US" dirty="0"/>
              <a:t>5:11–14—</a:t>
            </a:r>
            <a:r>
              <a:rPr lang="en-US" u="sng" dirty="0"/>
              <a:t>Disease, famine, war and captivity rob the city.</a:t>
            </a:r>
            <a:endParaRPr lang="en-US" dirty="0"/>
          </a:p>
          <a:p>
            <a:pPr lvl="1"/>
            <a:r>
              <a:rPr lang="en-US" dirty="0"/>
              <a:t>6:6, 14—</a:t>
            </a:r>
            <a:r>
              <a:rPr lang="en-US" u="sng" dirty="0"/>
              <a:t>God leaves a remnant because He ultimately intends to bring Israel back to the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00453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city is restored.</a:t>
            </a:r>
          </a:p>
          <a:p>
            <a:pPr lvl="1"/>
            <a:r>
              <a:rPr lang="en-US" dirty="0"/>
              <a:t>11:17–20—</a:t>
            </a:r>
            <a:r>
              <a:rPr lang="en-US" u="sng" dirty="0"/>
              <a:t>Seventy years later the people would return.</a:t>
            </a:r>
            <a:endParaRPr lang="en-US" dirty="0"/>
          </a:p>
          <a:p>
            <a:pPr lvl="1"/>
            <a:r>
              <a:rPr lang="en-US" dirty="0"/>
              <a:t>36:6–11—</a:t>
            </a:r>
            <a:r>
              <a:rPr lang="en-US" u="sng" dirty="0"/>
              <a:t>The land will again be fruitful, and the city will be rebuilt and repopulated.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93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36:21–28—</a:t>
            </a:r>
            <a:r>
              <a:rPr lang="en-US" u="sng" dirty="0"/>
              <a:t>The city will be restored in preparation for housing His glory.</a:t>
            </a:r>
            <a:endParaRPr lang="en-US" dirty="0"/>
          </a:p>
          <a:p>
            <a:pPr lvl="1"/>
            <a:r>
              <a:rPr lang="en-US" dirty="0"/>
              <a:t>37:1–14—</a:t>
            </a:r>
            <a:r>
              <a:rPr lang="en-US" u="sng" dirty="0"/>
              <a:t>An illustration of dry bones coming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5720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glory of the Lord returns.</a:t>
            </a:r>
          </a:p>
          <a:p>
            <a:pPr lvl="1"/>
            <a:r>
              <a:rPr lang="en-US" dirty="0"/>
              <a:t>43:1–2—</a:t>
            </a:r>
            <a:r>
              <a:rPr lang="en-US" u="sng" dirty="0"/>
              <a:t>The glory returns from the east (Mount of Olives).</a:t>
            </a:r>
            <a:endParaRPr lang="en-US" dirty="0"/>
          </a:p>
          <a:p>
            <a:pPr lvl="1"/>
            <a:r>
              <a:rPr lang="en-US" dirty="0"/>
              <a:t>43:4—</a:t>
            </a:r>
            <a:r>
              <a:rPr lang="en-US" u="sng" dirty="0"/>
              <a:t>The glory returns to the East Gate.</a:t>
            </a:r>
            <a:endParaRPr lang="en-US" dirty="0"/>
          </a:p>
          <a:p>
            <a:pPr lvl="1"/>
            <a:r>
              <a:rPr lang="en-US" dirty="0"/>
              <a:t>43:5—</a:t>
            </a:r>
            <a:r>
              <a:rPr lang="en-US" u="sng" dirty="0"/>
              <a:t>The glory enters the temple.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27527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Yahweh-</a:t>
            </a:r>
            <a:r>
              <a:rPr lang="en-US" i="1" dirty="0" err="1"/>
              <a:t>Shammah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Messiah is there.</a:t>
            </a:r>
          </a:p>
          <a:p>
            <a:pPr lvl="1"/>
            <a:r>
              <a:rPr lang="en-US" dirty="0"/>
              <a:t>44:1–3—</a:t>
            </a:r>
            <a:r>
              <a:rPr lang="en-US" u="sng" dirty="0"/>
              <a:t>The East Gate is shut until the “Prince” returns.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48:35—</a:t>
            </a:r>
            <a:r>
              <a:rPr lang="en-US" u="sng" dirty="0"/>
              <a:t>The city will be renamed Yahweh-</a:t>
            </a:r>
            <a:r>
              <a:rPr lang="en-US" u="sng" dirty="0" err="1"/>
              <a:t>Shammah</a:t>
            </a:r>
            <a:r>
              <a:rPr lang="en-US" u="sng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241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5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Spirituality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Applied</a:t>
            </a:r>
          </a:p>
          <a:p>
            <a:pPr lvl="1"/>
            <a:r>
              <a:rPr lang="en-US" dirty="0"/>
              <a:t>With reference to idolatry</a:t>
            </a:r>
          </a:p>
        </p:txBody>
      </p:sp>
    </p:spTree>
    <p:extLst>
      <p:ext uri="{BB962C8B-B14F-4D97-AF65-F5344CB8AC3E}">
        <p14:creationId xmlns:p14="http://schemas.microsoft.com/office/powerpoint/2010/main" val="341603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be acceptable to make a wooden representation of God, provided that we made sure we don’t worship the wooden figure and provided we realize the figure only represents God.</a:t>
            </a:r>
          </a:p>
          <a:p>
            <a:pPr lvl="1"/>
            <a:r>
              <a:rPr lang="en-US" u="sng" dirty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Spirituality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With reference to worship</a:t>
            </a:r>
          </a:p>
          <a:p>
            <a:pPr lvl="2"/>
            <a:r>
              <a:rPr lang="en-US" dirty="0"/>
              <a:t>John 4:24—Those who worship Him must worship Him in </a:t>
            </a:r>
            <a:r>
              <a:rPr lang="en-US" u="sng" dirty="0"/>
              <a:t>spirit</a:t>
            </a:r>
            <a:r>
              <a:rPr lang="en-US" dirty="0"/>
              <a:t> and in </a:t>
            </a:r>
            <a:r>
              <a:rPr lang="en-US" u="sng" dirty="0"/>
              <a:t>truth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905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 Worship God in Spirit: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matters most is not the </a:t>
            </a:r>
            <a:r>
              <a:rPr lang="en-US" u="sng" dirty="0"/>
              <a:t>place</a:t>
            </a:r>
            <a:r>
              <a:rPr lang="en-US" dirty="0"/>
              <a:t> or the </a:t>
            </a:r>
            <a:r>
              <a:rPr lang="en-US" u="sng" dirty="0"/>
              <a:t>form</a:t>
            </a:r>
            <a:r>
              <a:rPr lang="en-US" dirty="0"/>
              <a:t> (ritual); </a:t>
            </a:r>
            <a:br>
              <a:rPr lang="en-US" dirty="0"/>
            </a:br>
            <a:r>
              <a:rPr lang="en-US" dirty="0"/>
              <a:t>neither is it the </a:t>
            </a:r>
            <a:r>
              <a:rPr lang="en-US" u="sng" dirty="0"/>
              <a:t>words</a:t>
            </a:r>
            <a:r>
              <a:rPr lang="en-US" dirty="0"/>
              <a:t> used that constitute worship. </a:t>
            </a:r>
            <a:br>
              <a:rPr lang="en-US" dirty="0"/>
            </a:br>
            <a:r>
              <a:rPr lang="en-US" dirty="0"/>
              <a:t>Rather, it is the </a:t>
            </a:r>
            <a:r>
              <a:rPr lang="en-US" u="sng" dirty="0"/>
              <a:t>attitude</a:t>
            </a:r>
            <a:r>
              <a:rPr lang="en-US" dirty="0"/>
              <a:t> (spirit) of the </a:t>
            </a:r>
            <a:r>
              <a:rPr lang="en-US" u="sng" dirty="0"/>
              <a:t>worshiper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5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God’s </a:t>
            </a:r>
            <a:r>
              <a:rPr lang="en-US" b="1" dirty="0" err="1"/>
              <a:t>Knowability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Taken for granted by the writers of Scripture</a:t>
            </a:r>
          </a:p>
          <a:p>
            <a:pPr lvl="1"/>
            <a:r>
              <a:rPr lang="en-US" dirty="0"/>
              <a:t>Genesis 1:1</a:t>
            </a:r>
          </a:p>
          <a:p>
            <a:pPr lvl="1"/>
            <a:r>
              <a:rPr lang="en-US" dirty="0"/>
              <a:t>Psalm 14:1 </a:t>
            </a:r>
          </a:p>
          <a:p>
            <a:pPr lvl="1"/>
            <a:r>
              <a:rPr lang="en-US" dirty="0"/>
              <a:t>Romans 1:18–20</a:t>
            </a:r>
          </a:p>
        </p:txBody>
      </p:sp>
    </p:spTree>
    <p:extLst>
      <p:ext uri="{BB962C8B-B14F-4D97-AF65-F5344CB8AC3E}">
        <p14:creationId xmlns:p14="http://schemas.microsoft.com/office/powerpoint/2010/main" val="234298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 Worship God in Spirit: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Therefore, worshiping God in spirit is an </a:t>
            </a:r>
            <a:r>
              <a:rPr lang="en-US" u="sng" dirty="0"/>
              <a:t>attitude</a:t>
            </a:r>
            <a:r>
              <a:rPr lang="en-US" dirty="0"/>
              <a:t> (Phil. 3:3).</a:t>
            </a:r>
          </a:p>
        </p:txBody>
      </p:sp>
    </p:spTree>
    <p:extLst>
      <p:ext uri="{BB962C8B-B14F-4D97-AF65-F5344CB8AC3E}">
        <p14:creationId xmlns:p14="http://schemas.microsoft.com/office/powerpoint/2010/main" val="150919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 Worship God in Truth: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must worship God in light of the </a:t>
            </a:r>
            <a:r>
              <a:rPr lang="en-US" u="sng" dirty="0"/>
              <a:t>Word</a:t>
            </a:r>
            <a:r>
              <a:rPr lang="en-US" dirty="0"/>
              <a:t> of </a:t>
            </a:r>
            <a:r>
              <a:rPr lang="en-US" u="sng" dirty="0"/>
              <a:t>God</a:t>
            </a:r>
            <a:r>
              <a:rPr lang="en-US" dirty="0"/>
              <a:t> and in light of </a:t>
            </a:r>
            <a:r>
              <a:rPr lang="en-US" u="sng" dirty="0"/>
              <a:t>who</a:t>
            </a:r>
            <a:r>
              <a:rPr lang="en-US" dirty="0"/>
              <a:t> our God </a:t>
            </a:r>
            <a:r>
              <a:rPr lang="en-US" u="sng" dirty="0"/>
              <a:t>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82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God is “Spirit” then how can man be made in “His image”?</a:t>
            </a:r>
          </a:p>
          <a:p>
            <a:pPr lvl="1"/>
            <a:r>
              <a:rPr lang="en-US" dirty="0"/>
              <a:t>Ephesians 4:24—The new man is created in God’s </a:t>
            </a:r>
            <a:r>
              <a:rPr lang="en-US" u="sng" dirty="0"/>
              <a:t>moral likeness</a:t>
            </a:r>
            <a:r>
              <a:rPr lang="en-US" dirty="0"/>
              <a:t>, not His </a:t>
            </a:r>
            <a:r>
              <a:rPr lang="en-US" u="sng" dirty="0"/>
              <a:t>shape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Romans 8:29—All believers are being </a:t>
            </a:r>
            <a:r>
              <a:rPr lang="en-US" u="sng" dirty="0"/>
              <a:t>conformed</a:t>
            </a:r>
            <a:r>
              <a:rPr lang="en-US" dirty="0"/>
              <a:t> to His image.</a:t>
            </a:r>
          </a:p>
        </p:txBody>
      </p:sp>
    </p:spTree>
    <p:extLst>
      <p:ext uri="{BB962C8B-B14F-4D97-AF65-F5344CB8AC3E}">
        <p14:creationId xmlns:p14="http://schemas.microsoft.com/office/powerpoint/2010/main" val="387972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If God has no body, then what do you do with those verse that refer to His hands, feet, arms, eyes, and ears?</a:t>
            </a:r>
          </a:p>
          <a:p>
            <a:pPr lvl="1"/>
            <a:r>
              <a:rPr lang="en-US" u="sng" dirty="0"/>
              <a:t>These are mere human expressions to help our finite minds comprehend an infinite subject. They are called anthropomorphisms.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88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How can we reconcile Exodus 24:10 and 33:18–23 with John 1:18 and Exodus 33:20?</a:t>
            </a:r>
          </a:p>
        </p:txBody>
      </p:sp>
    </p:spTree>
    <p:extLst>
      <p:ext uri="{BB962C8B-B14F-4D97-AF65-F5344CB8AC3E}">
        <p14:creationId xmlns:p14="http://schemas.microsoft.com/office/powerpoint/2010/main" val="3448757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/>
              <a:t>The Spirit of God can be manifested in a physical form. But what you are seeing is not the actual Spirit but only a physical manifestation. </a:t>
            </a:r>
            <a:br>
              <a:rPr lang="en-US" u="sng" dirty="0"/>
            </a:br>
            <a:br>
              <a:rPr lang="en-US" u="sng" dirty="0"/>
            </a:br>
            <a:r>
              <a:rPr lang="en-US" u="sng" dirty="0"/>
              <a:t>Example: The Holy Spirit came as a dove.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91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did the elders see in Exodus 24:9–10?</a:t>
            </a:r>
          </a:p>
          <a:p>
            <a:pPr lvl="1"/>
            <a:r>
              <a:rPr lang="en-US" u="sng" dirty="0"/>
              <a:t>An appearance of God, but not the actual essence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9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85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Nature—</a:t>
            </a:r>
            <a:br>
              <a:rPr lang="en-US" dirty="0"/>
            </a:br>
            <a:r>
              <a:rPr lang="en-US" dirty="0"/>
              <a:t>Personality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57577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Impersonal Concepts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a “</a:t>
            </a:r>
            <a:r>
              <a:rPr lang="en-US" u="sng" dirty="0"/>
              <a:t>force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Example: </a:t>
            </a:r>
            <a:r>
              <a:rPr lang="en-US" u="sng" dirty="0"/>
              <a:t>Star Wars </a:t>
            </a:r>
            <a:br>
              <a:rPr lang="en-US" u="sng" dirty="0"/>
            </a:br>
            <a:r>
              <a:rPr lang="en-US" u="sng" dirty="0"/>
              <a:t>(“May the force be with you.”)</a:t>
            </a:r>
            <a:endParaRPr lang="en-US" dirty="0"/>
          </a:p>
          <a:p>
            <a:r>
              <a:rPr lang="en-US" dirty="0"/>
              <a:t>God is</a:t>
            </a:r>
            <a:r>
              <a:rPr lang="en-US" u="sng" dirty="0"/>
              <a:t> nature</a:t>
            </a:r>
            <a:r>
              <a:rPr lang="en-US" dirty="0"/>
              <a:t> (“Mother Nature”)—Pantheism.</a:t>
            </a:r>
          </a:p>
          <a:p>
            <a:pPr lvl="1"/>
            <a:r>
              <a:rPr lang="en-US" dirty="0"/>
              <a:t>Example: </a:t>
            </a:r>
            <a:r>
              <a:rPr lang="en-US" u="sng" dirty="0"/>
              <a:t>Hindu animal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Views That Deny </a:t>
            </a:r>
            <a:br>
              <a:rPr lang="en-US" sz="4000" dirty="0"/>
            </a:br>
            <a:r>
              <a:rPr lang="en-US" sz="4000" dirty="0"/>
              <a:t>God’s Existence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66077"/>
              </p:ext>
            </p:extLst>
          </p:nvPr>
        </p:nvGraphicFramePr>
        <p:xfrm>
          <a:off x="1143000" y="1504950"/>
          <a:ext cx="6858000" cy="3200400"/>
        </p:xfrm>
        <a:graphic>
          <a:graphicData uri="http://schemas.openxmlformats.org/drawingml/2006/table">
            <a:tbl>
              <a:tblPr firstRow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179283259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83876120"/>
                    </a:ext>
                  </a:extLst>
                </a:gridCol>
              </a:tblGrid>
              <a:tr h="67718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Atheism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There is no God.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474195"/>
                  </a:ext>
                </a:extLst>
              </a:tr>
              <a:tr h="1168842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Agnosticism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It is impossible</a:t>
                      </a: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to know if there is a God.</a:t>
                      </a:r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017625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Pantheism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God</a:t>
                      </a: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is everything.</a:t>
                      </a:r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125612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Polytheism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There are many gods.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73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01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Personality consists of three aspects:</a:t>
            </a:r>
          </a:p>
          <a:p>
            <a:pPr lvl="1"/>
            <a:r>
              <a:rPr lang="en-US" u="sng" dirty="0"/>
              <a:t>Emotion</a:t>
            </a:r>
            <a:endParaRPr lang="en-US" dirty="0"/>
          </a:p>
          <a:p>
            <a:pPr lvl="1"/>
            <a:r>
              <a:rPr lang="en-US" u="sng" dirty="0"/>
              <a:t>Will</a:t>
            </a:r>
            <a:endParaRPr lang="en-US" dirty="0"/>
          </a:p>
          <a:p>
            <a:pPr lvl="1"/>
            <a:r>
              <a:rPr lang="en-US" u="sng" dirty="0"/>
              <a:t>Intellect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6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 </a:t>
            </a:r>
            <a:r>
              <a:rPr lang="en-US" u="sng" dirty="0"/>
              <a:t>names</a:t>
            </a:r>
            <a:r>
              <a:rPr lang="en-US" dirty="0"/>
              <a:t> prove it.</a:t>
            </a:r>
          </a:p>
          <a:p>
            <a:pPr lvl="1"/>
            <a:r>
              <a:rPr lang="en-US" i="1" dirty="0"/>
              <a:t>Yahweh-</a:t>
            </a:r>
            <a:r>
              <a:rPr lang="en-US" i="1" u="sng" dirty="0" err="1"/>
              <a:t>Jireh</a:t>
            </a:r>
            <a:r>
              <a:rPr lang="en-US" dirty="0"/>
              <a:t>—The Lord will </a:t>
            </a:r>
            <a:r>
              <a:rPr lang="en-US" u="sng" dirty="0"/>
              <a:t>provide</a:t>
            </a:r>
            <a:r>
              <a:rPr lang="en-US" dirty="0"/>
              <a:t> (Gen. 22:13–14).</a:t>
            </a:r>
          </a:p>
          <a:p>
            <a:pPr lvl="1"/>
            <a:r>
              <a:rPr lang="en-US" i="1" dirty="0"/>
              <a:t>Yahweh-</a:t>
            </a:r>
            <a:r>
              <a:rPr lang="en-US" i="1" u="sng" dirty="0" err="1"/>
              <a:t>Raah</a:t>
            </a:r>
            <a:r>
              <a:rPr lang="en-US" dirty="0"/>
              <a:t>—The Lord is my </a:t>
            </a:r>
            <a:r>
              <a:rPr lang="en-US" u="sng" dirty="0"/>
              <a:t>Shepherd</a:t>
            </a:r>
            <a:r>
              <a:rPr lang="en-US" dirty="0"/>
              <a:t> (Ps. 23:1)</a:t>
            </a:r>
          </a:p>
        </p:txBody>
      </p:sp>
    </p:spTree>
    <p:extLst>
      <p:ext uri="{BB962C8B-B14F-4D97-AF65-F5344CB8AC3E}">
        <p14:creationId xmlns:p14="http://schemas.microsoft.com/office/powerpoint/2010/main" val="1782444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 </a:t>
            </a:r>
            <a:r>
              <a:rPr lang="en-US" u="sng" dirty="0"/>
              <a:t>Am</a:t>
            </a:r>
            <a:r>
              <a:rPr lang="en-US" dirty="0"/>
              <a:t> that I </a:t>
            </a:r>
            <a:r>
              <a:rPr lang="en-US" u="sng" dirty="0"/>
              <a:t>Am</a:t>
            </a:r>
            <a:r>
              <a:rPr lang="en-US" dirty="0"/>
              <a:t>—The verb “to be” means to be “</a:t>
            </a:r>
            <a:r>
              <a:rPr lang="en-US" u="sng" dirty="0"/>
              <a:t>self-existent</a:t>
            </a:r>
            <a:r>
              <a:rPr lang="en-US" dirty="0"/>
              <a:t>” (Ex. 3:14).</a:t>
            </a:r>
          </a:p>
        </p:txBody>
      </p:sp>
    </p:spTree>
    <p:extLst>
      <p:ext uri="{BB962C8B-B14F-4D97-AF65-F5344CB8AC3E}">
        <p14:creationId xmlns:p14="http://schemas.microsoft.com/office/powerpoint/2010/main" val="3997362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pronouns</a:t>
            </a:r>
          </a:p>
          <a:p>
            <a:pPr lvl="1"/>
            <a:r>
              <a:rPr lang="en-US" dirty="0"/>
              <a:t>Jesus prayed that we would “know </a:t>
            </a:r>
            <a:r>
              <a:rPr lang="en-US" u="sng" dirty="0"/>
              <a:t>you/Thee</a:t>
            </a:r>
            <a:r>
              <a:rPr lang="en-US" dirty="0"/>
              <a:t>”—His Father (John 17:3).</a:t>
            </a:r>
          </a:p>
        </p:txBody>
      </p:sp>
    </p:spTree>
    <p:extLst>
      <p:ext uri="{BB962C8B-B14F-4D97-AF65-F5344CB8AC3E}">
        <p14:creationId xmlns:p14="http://schemas.microsoft.com/office/powerpoint/2010/main" val="1954412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 </a:t>
            </a:r>
            <a:r>
              <a:rPr lang="en-US" u="sng" dirty="0"/>
              <a:t>contrast</a:t>
            </a:r>
            <a:r>
              <a:rPr lang="en-US" dirty="0"/>
              <a:t> with </a:t>
            </a:r>
            <a:r>
              <a:rPr lang="en-US" u="sng" dirty="0"/>
              <a:t>idols</a:t>
            </a:r>
            <a:r>
              <a:rPr lang="en-US" dirty="0"/>
              <a:t> proves it.</a:t>
            </a:r>
          </a:p>
          <a:p>
            <a:pPr lvl="1"/>
            <a:r>
              <a:rPr lang="en-US" dirty="0"/>
              <a:t>What idols don’t do:</a:t>
            </a:r>
          </a:p>
          <a:p>
            <a:pPr lvl="2"/>
            <a:r>
              <a:rPr lang="en-US" u="sng" dirty="0"/>
              <a:t>Speak, talk, see, hear prayers, answer prayer</a:t>
            </a:r>
          </a:p>
          <a:p>
            <a:pPr lvl="1"/>
            <a:r>
              <a:rPr lang="en-US" dirty="0"/>
              <a:t>What God does:</a:t>
            </a:r>
          </a:p>
          <a:p>
            <a:pPr lvl="2"/>
            <a:r>
              <a:rPr lang="en-US" u="sng" dirty="0"/>
              <a:t>Walks, speaks, does good, expresses wrath, has intellect, wills, hears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98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 </a:t>
            </a:r>
            <a:r>
              <a:rPr lang="en-US" u="sng" dirty="0"/>
              <a:t>emotions</a:t>
            </a:r>
            <a:r>
              <a:rPr lang="en-US" dirty="0"/>
              <a:t> prove it.</a:t>
            </a:r>
          </a:p>
          <a:p>
            <a:pPr lvl="1"/>
            <a:r>
              <a:rPr lang="en-US" dirty="0"/>
              <a:t>He </a:t>
            </a:r>
            <a:r>
              <a:rPr lang="en-US" u="sng" dirty="0"/>
              <a:t>experiences sorrow (or repents)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(Gen. 6:6).</a:t>
            </a:r>
          </a:p>
          <a:p>
            <a:pPr lvl="1"/>
            <a:r>
              <a:rPr lang="en-US" dirty="0"/>
              <a:t>He is </a:t>
            </a:r>
            <a:r>
              <a:rPr lang="en-US" u="sng" dirty="0"/>
              <a:t>grieved</a:t>
            </a:r>
            <a:r>
              <a:rPr lang="en-US" dirty="0"/>
              <a:t> (Gen. 6:6).</a:t>
            </a:r>
          </a:p>
          <a:p>
            <a:pPr lvl="1"/>
            <a:r>
              <a:rPr lang="en-US" dirty="0"/>
              <a:t>He is </a:t>
            </a:r>
            <a:r>
              <a:rPr lang="en-US" u="sng" dirty="0"/>
              <a:t>angry</a:t>
            </a:r>
            <a:r>
              <a:rPr lang="en-US" dirty="0"/>
              <a:t> (1 Kings 11:9).</a:t>
            </a:r>
          </a:p>
        </p:txBody>
      </p:sp>
    </p:spTree>
    <p:extLst>
      <p:ext uri="{BB962C8B-B14F-4D97-AF65-F5344CB8AC3E}">
        <p14:creationId xmlns:p14="http://schemas.microsoft.com/office/powerpoint/2010/main" val="3984086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He is </a:t>
            </a:r>
            <a:r>
              <a:rPr lang="en-US" u="sng" dirty="0"/>
              <a:t>jealous</a:t>
            </a:r>
            <a:r>
              <a:rPr lang="en-US" dirty="0"/>
              <a:t> (Deut. 6:15).</a:t>
            </a:r>
          </a:p>
          <a:p>
            <a:pPr lvl="1"/>
            <a:r>
              <a:rPr lang="en-US" dirty="0"/>
              <a:t>He </a:t>
            </a:r>
            <a:r>
              <a:rPr lang="en-US" u="sng" dirty="0"/>
              <a:t>loves</a:t>
            </a:r>
            <a:r>
              <a:rPr lang="en-US" dirty="0"/>
              <a:t> (Rev. 3:19).</a:t>
            </a:r>
          </a:p>
          <a:p>
            <a:pPr lvl="1"/>
            <a:r>
              <a:rPr lang="en-US" dirty="0"/>
              <a:t>He </a:t>
            </a:r>
            <a:r>
              <a:rPr lang="en-US" u="sng" dirty="0"/>
              <a:t>hates</a:t>
            </a:r>
            <a:r>
              <a:rPr lang="en-US" dirty="0"/>
              <a:t> (Prov. 6:16).</a:t>
            </a:r>
          </a:p>
        </p:txBody>
      </p:sp>
    </p:spTree>
    <p:extLst>
      <p:ext uri="{BB962C8B-B14F-4D97-AF65-F5344CB8AC3E}">
        <p14:creationId xmlns:p14="http://schemas.microsoft.com/office/powerpoint/2010/main" val="2552724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Proven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 </a:t>
            </a:r>
            <a:r>
              <a:rPr lang="en-US" u="sng" dirty="0"/>
              <a:t>involvement</a:t>
            </a:r>
            <a:r>
              <a:rPr lang="en-US" dirty="0"/>
              <a:t> in the </a:t>
            </a:r>
            <a:r>
              <a:rPr lang="en-US" u="sng" dirty="0"/>
              <a:t>lives</a:t>
            </a:r>
            <a:r>
              <a:rPr lang="en-US" dirty="0"/>
              <a:t> of people proves it.</a:t>
            </a:r>
          </a:p>
        </p:txBody>
      </p:sp>
    </p:spTree>
    <p:extLst>
      <p:ext uri="{BB962C8B-B14F-4D97-AF65-F5344CB8AC3E}">
        <p14:creationId xmlns:p14="http://schemas.microsoft.com/office/powerpoint/2010/main" val="516537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03156"/>
              </p:ext>
            </p:extLst>
          </p:nvPr>
        </p:nvGraphicFramePr>
        <p:xfrm>
          <a:off x="533400" y="539750"/>
          <a:ext cx="8077200" cy="4165600"/>
        </p:xfrm>
        <a:graphic>
          <a:graphicData uri="http://schemas.openxmlformats.org/drawingml/2006/table">
            <a:tbl>
              <a:tblPr firstRow="1" bandRow="1"/>
              <a:tblGrid>
                <a:gridCol w="2692400">
                  <a:extLst>
                    <a:ext uri="{9D8B030D-6E8A-4147-A177-3AD203B41FA5}">
                      <a16:colId xmlns:a16="http://schemas.microsoft.com/office/drawing/2014/main" val="117482072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26525534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725179329"/>
                    </a:ext>
                  </a:extLst>
                </a:gridCol>
              </a:tblGrid>
              <a:tr h="74656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Passage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Implication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04516"/>
                  </a:ext>
                </a:extLst>
              </a:tr>
              <a:tr h="170951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Genesis 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is the Creator.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has a mind (intellect).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292972"/>
                  </a:ext>
                </a:extLst>
              </a:tr>
              <a:tr h="170951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Hebrews 1:3</a:t>
                      </a:r>
                      <a:b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</a:br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Colossians 1:15–17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is the Sustainer (holds all things together).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has power and authority and intelligently guides our universe).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015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79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0771"/>
              </p:ext>
            </p:extLst>
          </p:nvPr>
        </p:nvGraphicFramePr>
        <p:xfrm>
          <a:off x="533400" y="539750"/>
          <a:ext cx="8077200" cy="4165600"/>
        </p:xfrm>
        <a:graphic>
          <a:graphicData uri="http://schemas.openxmlformats.org/drawingml/2006/table">
            <a:tbl>
              <a:tblPr firstRow="1" bandRow="1"/>
              <a:tblGrid>
                <a:gridCol w="2692400">
                  <a:extLst>
                    <a:ext uri="{9D8B030D-6E8A-4147-A177-3AD203B41FA5}">
                      <a16:colId xmlns:a16="http://schemas.microsoft.com/office/drawing/2014/main" val="117482072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26525534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725179329"/>
                    </a:ext>
                  </a:extLst>
                </a:gridCol>
              </a:tblGrid>
              <a:tr h="74656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Passage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Implication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04516"/>
                  </a:ext>
                </a:extLst>
              </a:tr>
              <a:tr h="170951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Psalm</a:t>
                      </a: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104:27–30</a:t>
                      </a:r>
                      <a:b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</a:b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Matthew 6:28–30</a:t>
                      </a:r>
                      <a:b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</a:b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Matthew 10:29–30</a:t>
                      </a:r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watches over man, provides all man’s needs, ad knows everything about man.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is concerned. He cares.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292972"/>
                  </a:ext>
                </a:extLst>
              </a:tr>
              <a:tr h="170951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Hebrews 1:3</a:t>
                      </a:r>
                      <a:b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</a:br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Colossians 1:15–17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is the Judge of</a:t>
                      </a:r>
                      <a:r>
                        <a:rPr lang="en-US" u="sng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the earth, controlling who will rule.</a:t>
                      </a:r>
                      <a:endParaRPr lang="en-US" u="sng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He is in control of the history of mankind.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015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8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Views That Deny </a:t>
            </a:r>
            <a:br>
              <a:rPr lang="en-US" sz="4000" dirty="0"/>
            </a:br>
            <a:r>
              <a:rPr lang="en-US" sz="4000" dirty="0"/>
              <a:t>God’s Existence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34342"/>
              </p:ext>
            </p:extLst>
          </p:nvPr>
        </p:nvGraphicFramePr>
        <p:xfrm>
          <a:off x="1143000" y="1459230"/>
          <a:ext cx="6858000" cy="3348990"/>
        </p:xfrm>
        <a:graphic>
          <a:graphicData uri="http://schemas.openxmlformats.org/drawingml/2006/table">
            <a:tbl>
              <a:tblPr firstRow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179283259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83876120"/>
                    </a:ext>
                  </a:extLst>
                </a:gridCol>
              </a:tblGrid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Dualism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There are two gods—one good</a:t>
                      </a: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and one bad.</a:t>
                      </a:r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98408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Deism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God created the universe and left it to operate on its own.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008588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Modernism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If</a:t>
                      </a:r>
                      <a:r>
                        <a:rPr lang="en-US" baseline="0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 there is a God, He is finite and impersonal (merely a “force”).</a:t>
                      </a:r>
                      <a:endParaRPr lang="en-US" dirty="0">
                        <a:solidFill>
                          <a:srgbClr val="56106C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408724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Post-Modernism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6106C"/>
                          </a:solidFill>
                          <a:latin typeface="Merriweather Sans" panose="00000500000000000000" pitchFamily="2" charset="0"/>
                        </a:rPr>
                        <a:t>God is whatever you want Him to be.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1684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40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Applied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God is a real person:</a:t>
            </a:r>
          </a:p>
          <a:p>
            <a:pPr lvl="1"/>
            <a:r>
              <a:rPr lang="en-US" dirty="0"/>
              <a:t>He </a:t>
            </a:r>
            <a:r>
              <a:rPr lang="en-US" u="sng" dirty="0"/>
              <a:t>desires</a:t>
            </a:r>
            <a:r>
              <a:rPr lang="en-US" dirty="0"/>
              <a:t> an </a:t>
            </a:r>
            <a:r>
              <a:rPr lang="en-US" u="sng" dirty="0"/>
              <a:t>intimate</a:t>
            </a:r>
            <a:r>
              <a:rPr lang="en-US" dirty="0"/>
              <a:t>, </a:t>
            </a:r>
            <a:r>
              <a:rPr lang="en-US" u="sng" dirty="0"/>
              <a:t>personal relationship</a:t>
            </a:r>
            <a:r>
              <a:rPr lang="en-US" dirty="0"/>
              <a:t> and </a:t>
            </a:r>
            <a:r>
              <a:rPr lang="en-US" u="sng" dirty="0"/>
              <a:t>communion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678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Applied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so ridiculous about this scenario?</a:t>
            </a:r>
          </a:p>
          <a:p>
            <a:pPr lvl="1"/>
            <a:r>
              <a:rPr lang="en-US" dirty="0"/>
              <a:t>Man cannot </a:t>
            </a:r>
            <a:r>
              <a:rPr lang="en-US" u="sng" dirty="0"/>
              <a:t>communicate</a:t>
            </a:r>
            <a:r>
              <a:rPr lang="en-US" dirty="0"/>
              <a:t> with nor </a:t>
            </a:r>
            <a:r>
              <a:rPr lang="en-US" u="sng" dirty="0"/>
              <a:t>have an intimate relationship</a:t>
            </a:r>
            <a:r>
              <a:rPr lang="en-US" dirty="0"/>
              <a:t> with an </a:t>
            </a:r>
            <a:r>
              <a:rPr lang="en-US" u="sng" dirty="0"/>
              <a:t>inanimate</a:t>
            </a:r>
            <a:r>
              <a:rPr lang="en-US" dirty="0"/>
              <a:t> object.</a:t>
            </a:r>
          </a:p>
        </p:txBody>
      </p:sp>
    </p:spTree>
    <p:extLst>
      <p:ext uri="{BB962C8B-B14F-4D97-AF65-F5344CB8AC3E}">
        <p14:creationId xmlns:p14="http://schemas.microsoft.com/office/powerpoint/2010/main" val="1021531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“True religion may be defined as the </a:t>
            </a:r>
            <a:r>
              <a:rPr lang="en-US" u="sng" dirty="0"/>
              <a:t>communion</a:t>
            </a:r>
            <a:r>
              <a:rPr lang="en-US" dirty="0"/>
              <a:t> between two persons: </a:t>
            </a:r>
            <a:r>
              <a:rPr lang="en-US" u="sng" dirty="0"/>
              <a:t>God</a:t>
            </a:r>
            <a:r>
              <a:rPr lang="en-US" dirty="0"/>
              <a:t> and </a:t>
            </a:r>
            <a:r>
              <a:rPr lang="en-US" u="sng" dirty="0"/>
              <a:t>man</a:t>
            </a:r>
            <a:r>
              <a:rPr lang="en-US" dirty="0"/>
              <a:t>. Religion is a personal </a:t>
            </a:r>
            <a:r>
              <a:rPr lang="en-US" u="sng" dirty="0"/>
              <a:t>relationship</a:t>
            </a:r>
            <a:r>
              <a:rPr lang="en-US" dirty="0"/>
              <a:t> between God in heaven and man on earth.”</a:t>
            </a:r>
          </a:p>
        </p:txBody>
      </p:sp>
    </p:spTree>
    <p:extLst>
      <p:ext uri="{BB962C8B-B14F-4D97-AF65-F5344CB8AC3E}">
        <p14:creationId xmlns:p14="http://schemas.microsoft.com/office/powerpoint/2010/main" val="1554728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“If God were not a person, there could be </a:t>
            </a:r>
            <a:r>
              <a:rPr lang="en-US" u="sng" dirty="0"/>
              <a:t>no communion</a:t>
            </a:r>
            <a:r>
              <a:rPr lang="en-US" dirty="0"/>
              <a:t>; if both God and man were </a:t>
            </a:r>
            <a:r>
              <a:rPr lang="en-US" u="sng" dirty="0"/>
              <a:t>one</a:t>
            </a:r>
            <a:r>
              <a:rPr lang="en-US" dirty="0"/>
              <a:t>, there could be no communion, and consequently, no religion. An independent personal relationship on both sides is absolutely necessary to communion.”</a:t>
            </a:r>
          </a:p>
        </p:txBody>
      </p:sp>
    </p:spTree>
    <p:extLst>
      <p:ext uri="{BB962C8B-B14F-4D97-AF65-F5344CB8AC3E}">
        <p14:creationId xmlns:p14="http://schemas.microsoft.com/office/powerpoint/2010/main" val="1869494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“Man can have no communion with an </a:t>
            </a:r>
            <a:r>
              <a:rPr lang="en-US" u="sng" dirty="0"/>
              <a:t>influence</a:t>
            </a:r>
            <a:r>
              <a:rPr lang="en-US" dirty="0"/>
              <a:t>, a </a:t>
            </a:r>
            <a:r>
              <a:rPr lang="en-US" u="sng" dirty="0"/>
              <a:t>force</a:t>
            </a:r>
            <a:r>
              <a:rPr lang="en-US" dirty="0"/>
              <a:t>, an impersonal something; nor can an influence have any moving or affection towards man. It is absolutely necessary to the true definition of religion that both God and man be </a:t>
            </a:r>
            <a:r>
              <a:rPr lang="en-US" u="sng" dirty="0"/>
              <a:t>persons</a:t>
            </a:r>
            <a:r>
              <a:rPr lang="en-US" dirty="0"/>
              <a:t>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/>
              <a:t>—William Evans</a:t>
            </a:r>
            <a:r>
              <a:rPr lang="en-US" b="0" dirty="0"/>
              <a:t>, The Great Doctrines of the Bible</a:t>
            </a:r>
          </a:p>
        </p:txBody>
      </p:sp>
    </p:spTree>
    <p:extLst>
      <p:ext uri="{BB962C8B-B14F-4D97-AF65-F5344CB8AC3E}">
        <p14:creationId xmlns:p14="http://schemas.microsoft.com/office/powerpoint/2010/main" val="2725303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237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Nature—</a:t>
            </a:r>
            <a:br>
              <a:rPr lang="en-US" dirty="0"/>
            </a:br>
            <a:r>
              <a:rPr lang="en-US" dirty="0"/>
              <a:t>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393843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False Concepts</a:t>
            </a:r>
          </a:p>
        </p:txBody>
      </p:sp>
      <p:pic>
        <p:nvPicPr>
          <p:cNvPr id="7" name="Picture 6" descr="triang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9351"/>
            <a:ext cx="8285964" cy="211091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53679"/>
              </p:ext>
            </p:extLst>
          </p:nvPr>
        </p:nvGraphicFramePr>
        <p:xfrm>
          <a:off x="1143000" y="3201670"/>
          <a:ext cx="69342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2000503060000020004" pitchFamily="2" charset="0"/>
                        </a:rPr>
                        <a:t>Polytheism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 dirty="0">
                        <a:solidFill>
                          <a:srgbClr val="5D1274"/>
                        </a:solidFill>
                        <a:latin typeface="Merriweather Sans" panose="0200050306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2000503060000020004" pitchFamily="2" charset="0"/>
                        </a:rPr>
                        <a:t>Tri-theism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 dirty="0">
                        <a:solidFill>
                          <a:srgbClr val="5D1274"/>
                        </a:solidFill>
                        <a:latin typeface="Merriweather Sans" panose="0200050306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2000503060000020004" pitchFamily="2" charset="0"/>
                        </a:rPr>
                        <a:t>Dualism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5549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the unity of God we mean that </a:t>
            </a:r>
            <a:r>
              <a:rPr lang="en-US" u="sng" dirty="0"/>
              <a:t>there is one God</a:t>
            </a:r>
            <a:r>
              <a:rPr lang="en-US" dirty="0"/>
              <a:t> and that the </a:t>
            </a:r>
            <a:r>
              <a:rPr lang="en-US" u="sng" dirty="0"/>
              <a:t>divine nature</a:t>
            </a:r>
            <a:r>
              <a:rPr lang="en-US" dirty="0"/>
              <a:t> is </a:t>
            </a:r>
            <a:r>
              <a:rPr lang="en-US" u="sng" dirty="0"/>
              <a:t>undivided</a:t>
            </a:r>
            <a:r>
              <a:rPr lang="en-US" dirty="0"/>
              <a:t> and </a:t>
            </a:r>
            <a:r>
              <a:rPr lang="en-US" u="sng" dirty="0"/>
              <a:t>indivisible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479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438150"/>
            <a:ext cx="6629400" cy="4191000"/>
          </a:xfrm>
        </p:spPr>
        <p:txBody>
          <a:bodyPr>
            <a:normAutofit/>
          </a:bodyPr>
          <a:lstStyle/>
          <a:p>
            <a:r>
              <a:rPr lang="en-US" dirty="0"/>
              <a:t>“No other truth of the Scripture, particularly of the Old Testament receives </a:t>
            </a:r>
            <a:r>
              <a:rPr lang="en-US" u="sng" dirty="0"/>
              <a:t>more</a:t>
            </a:r>
            <a:r>
              <a:rPr lang="en-US" dirty="0"/>
              <a:t> </a:t>
            </a:r>
            <a:r>
              <a:rPr lang="en-US" u="sng" dirty="0"/>
              <a:t>prominence</a:t>
            </a:r>
            <a:r>
              <a:rPr lang="en-US" dirty="0"/>
              <a:t> than that of the unity of God. This truth is clearly pronounced also in the </a:t>
            </a:r>
            <a:r>
              <a:rPr lang="en-US" u="sng" dirty="0"/>
              <a:t>material</a:t>
            </a:r>
            <a:r>
              <a:rPr lang="en-US" dirty="0"/>
              <a:t> </a:t>
            </a:r>
            <a:r>
              <a:rPr lang="en-US" u="sng" dirty="0"/>
              <a:t>universe</a:t>
            </a:r>
            <a:r>
              <a:rPr lang="en-US" dirty="0"/>
              <a:t>; it is the introduction and conclusion of all scientific researches.”</a:t>
            </a:r>
          </a:p>
        </p:txBody>
      </p:sp>
    </p:spTree>
    <p:extLst>
      <p:ext uri="{BB962C8B-B14F-4D97-AF65-F5344CB8AC3E}">
        <p14:creationId xmlns:p14="http://schemas.microsoft.com/office/powerpoint/2010/main" val="152725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All people, and tribes, whether civilized or not, have an innate belief that there is a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6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514350"/>
            <a:ext cx="6629400" cy="3657600"/>
          </a:xfrm>
        </p:spPr>
        <p:txBody>
          <a:bodyPr>
            <a:normAutofit/>
          </a:bodyPr>
          <a:lstStyle/>
          <a:p>
            <a:r>
              <a:rPr lang="en-US" dirty="0"/>
              <a:t>“Any other representation contradicts both </a:t>
            </a:r>
            <a:r>
              <a:rPr lang="en-US" u="sng" dirty="0"/>
              <a:t>creation</a:t>
            </a:r>
            <a:r>
              <a:rPr lang="en-US" dirty="0"/>
              <a:t> and </a:t>
            </a:r>
            <a:r>
              <a:rPr lang="en-US" u="sng" dirty="0"/>
              <a:t>revelation</a:t>
            </a:r>
            <a:r>
              <a:rPr lang="en-US" dirty="0"/>
              <a:t> . . . Let this then be our first and necessary conclusion—that Deity ,whether creating, inspiring, or otherwise manifesting itself, is one God; one, and no more.”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0" dirty="0"/>
              <a:t>—</a:t>
            </a:r>
            <a:r>
              <a:rPr lang="en-US" b="0" dirty="0" err="1"/>
              <a:t>Cerdo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0568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Emphasized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God’s unity is emphasized by two sources:</a:t>
            </a:r>
          </a:p>
          <a:p>
            <a:pPr lvl="1"/>
            <a:r>
              <a:rPr lang="en-US" u="sng" dirty="0"/>
              <a:t>Creation</a:t>
            </a:r>
            <a:endParaRPr lang="en-US" dirty="0"/>
          </a:p>
          <a:p>
            <a:pPr lvl="1"/>
            <a:r>
              <a:rPr lang="en-US" u="sng" dirty="0"/>
              <a:t>Revelation</a:t>
            </a:r>
          </a:p>
          <a:p>
            <a:r>
              <a:rPr lang="en-US" dirty="0"/>
              <a:t>God reveals and emphasizes that He is one and that there is no other in more than </a:t>
            </a:r>
            <a:r>
              <a:rPr lang="en-US" u="sng" dirty="0"/>
              <a:t>50</a:t>
            </a:r>
            <a:r>
              <a:rPr lang="en-US" dirty="0"/>
              <a:t> passages of Scripture.</a:t>
            </a:r>
          </a:p>
        </p:txBody>
      </p:sp>
    </p:spTree>
    <p:extLst>
      <p:ext uri="{BB962C8B-B14F-4D97-AF65-F5344CB8AC3E}">
        <p14:creationId xmlns:p14="http://schemas.microsoft.com/office/powerpoint/2010/main" val="3300152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Emphasized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Passages that affirm God’s unity:</a:t>
            </a:r>
          </a:p>
          <a:p>
            <a:pPr lvl="1"/>
            <a:r>
              <a:rPr lang="en-US" u="sng" dirty="0"/>
              <a:t>Deuteronomy 6:4</a:t>
            </a:r>
            <a:endParaRPr lang="en-US" dirty="0"/>
          </a:p>
          <a:p>
            <a:pPr lvl="1"/>
            <a:r>
              <a:rPr lang="en-US" u="sng" dirty="0"/>
              <a:t>Isaiah 44:6–8</a:t>
            </a:r>
            <a:endParaRPr lang="en-US" dirty="0"/>
          </a:p>
          <a:p>
            <a:pPr lvl="1"/>
            <a:r>
              <a:rPr lang="en-US" u="sng" dirty="0"/>
              <a:t>Isaiah 45:5</a:t>
            </a:r>
            <a:endParaRPr lang="en-US" dirty="0"/>
          </a:p>
          <a:p>
            <a:pPr lvl="1"/>
            <a:r>
              <a:rPr lang="en-US" u="sng" dirty="0"/>
              <a:t>1 Timothy 2:5</a:t>
            </a:r>
            <a:endParaRPr lang="en-US" dirty="0"/>
          </a:p>
          <a:p>
            <a:pPr lvl="1"/>
            <a:r>
              <a:rPr lang="en-US" u="sng" dirty="0"/>
              <a:t>1 Corinthians 8:4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67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scriptural uses of the word “one”</a:t>
            </a:r>
          </a:p>
        </p:txBody>
      </p:sp>
    </p:spTree>
    <p:extLst>
      <p:ext uri="{BB962C8B-B14F-4D97-AF65-F5344CB8AC3E}">
        <p14:creationId xmlns:p14="http://schemas.microsoft.com/office/powerpoint/2010/main" val="1885406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Two Hebrew words that can be translated “one”:</a:t>
            </a:r>
          </a:p>
          <a:p>
            <a:pPr lvl="1"/>
            <a:r>
              <a:rPr lang="en-US" u="sng" dirty="0" err="1"/>
              <a:t>Yachid</a:t>
            </a:r>
            <a:r>
              <a:rPr lang="en-US" dirty="0"/>
              <a:t>—“one” in the </a:t>
            </a:r>
            <a:r>
              <a:rPr lang="en-US" u="sng" dirty="0"/>
              <a:t>absolute</a:t>
            </a:r>
            <a:r>
              <a:rPr lang="en-US" dirty="0"/>
              <a:t> sense. It is never used of the unity of God.</a:t>
            </a:r>
          </a:p>
          <a:p>
            <a:pPr lvl="1"/>
            <a:r>
              <a:rPr lang="en-US" u="sng" dirty="0" err="1"/>
              <a:t>Echad</a:t>
            </a:r>
            <a:r>
              <a:rPr lang="en-US" dirty="0"/>
              <a:t>—“one” in a </a:t>
            </a:r>
            <a:r>
              <a:rPr lang="en-US" u="sng" dirty="0"/>
              <a:t>collective</a:t>
            </a:r>
            <a:r>
              <a:rPr lang="en-US" dirty="0"/>
              <a:t> sense of compound unity. It is always used in Scripture to describe the oneness of God.</a:t>
            </a:r>
          </a:p>
        </p:txBody>
      </p:sp>
    </p:spTree>
    <p:extLst>
      <p:ext uri="{BB962C8B-B14F-4D97-AF65-F5344CB8AC3E}">
        <p14:creationId xmlns:p14="http://schemas.microsoft.com/office/powerpoint/2010/main" val="391388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Consider the following verses. In each case the word for “one” is the Hebrew word </a:t>
            </a:r>
            <a:r>
              <a:rPr lang="en-US" i="1" dirty="0" err="1"/>
              <a:t>echad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Genesis 2:24—</a:t>
            </a:r>
            <a:r>
              <a:rPr lang="en-US" u="sng" dirty="0"/>
              <a:t>This “one” consists of two people—united as one.</a:t>
            </a:r>
            <a:endParaRPr lang="en-US" dirty="0"/>
          </a:p>
          <a:p>
            <a:pPr lvl="1"/>
            <a:r>
              <a:rPr lang="en-US" dirty="0"/>
              <a:t>Genesis 11:6—</a:t>
            </a:r>
            <a:r>
              <a:rPr lang="en-US" u="sng" dirty="0"/>
              <a:t>The whole world population is “one”—again, united as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0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 Corinthians 3:6–8—</a:t>
            </a:r>
            <a:r>
              <a:rPr lang="en-US" u="sng" dirty="0"/>
              <a:t>The planter and </a:t>
            </a:r>
            <a:r>
              <a:rPr lang="en-US" u="sng" dirty="0" err="1"/>
              <a:t>waterer</a:t>
            </a:r>
            <a:r>
              <a:rPr lang="en-US" u="sng" dirty="0"/>
              <a:t> are “one.”</a:t>
            </a:r>
            <a:endParaRPr lang="en-US" dirty="0"/>
          </a:p>
          <a:p>
            <a:pPr lvl="1"/>
            <a:r>
              <a:rPr lang="en-US" dirty="0"/>
              <a:t>1 Corinthians 12:13—</a:t>
            </a:r>
            <a:r>
              <a:rPr lang="en-US" u="sng" dirty="0"/>
              <a:t>All believers together are “one.”</a:t>
            </a:r>
            <a:endParaRPr lang="en-US" dirty="0"/>
          </a:p>
          <a:p>
            <a:pPr lvl="1"/>
            <a:r>
              <a:rPr lang="en-US" dirty="0"/>
              <a:t>John 17:22–23—</a:t>
            </a:r>
            <a:r>
              <a:rPr lang="en-US" u="sng" dirty="0"/>
              <a:t>The disciples in Christ were “one.”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21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Biblical Name “God”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Hebrew word for God: </a:t>
            </a:r>
            <a:r>
              <a:rPr lang="en-US" u="sng" dirty="0"/>
              <a:t>Elohim</a:t>
            </a:r>
            <a:r>
              <a:rPr lang="en-US" dirty="0"/>
              <a:t> = </a:t>
            </a:r>
            <a:r>
              <a:rPr lang="en-US" u="sng" dirty="0"/>
              <a:t>plural</a:t>
            </a:r>
            <a:r>
              <a:rPr lang="en-US" dirty="0"/>
              <a:t> God</a:t>
            </a:r>
          </a:p>
          <a:p>
            <a:r>
              <a:rPr lang="en-US" dirty="0"/>
              <a:t>Note the use of plural pronouns</a:t>
            </a:r>
          </a:p>
          <a:p>
            <a:pPr lvl="1"/>
            <a:r>
              <a:rPr lang="en-US" dirty="0"/>
              <a:t>Genesis 1:26—“</a:t>
            </a:r>
            <a:r>
              <a:rPr lang="en-US" u="sng" dirty="0"/>
              <a:t>Let Us make man in Our image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Isaiah 6:8—“</a:t>
            </a:r>
            <a:r>
              <a:rPr lang="en-US" u="sng" dirty="0"/>
              <a:t>Who will go for us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Genesis 3:22—“</a:t>
            </a:r>
            <a:r>
              <a:rPr lang="en-US" u="sng" dirty="0"/>
              <a:t>The man has become like “one of Us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08304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Biblical Name “God”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Some say “Us” refers to angels, not God. How can we answer this charge?</a:t>
            </a:r>
          </a:p>
          <a:p>
            <a:pPr lvl="1"/>
            <a:r>
              <a:rPr lang="en-US" dirty="0"/>
              <a:t>Isaiah 40:14—</a:t>
            </a:r>
            <a:r>
              <a:rPr lang="en-US" u="sng" dirty="0"/>
              <a:t>Angels do not counsel God or enter into His deliberations as though they were equal with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417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Biblical Name “God”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Genesis 1:27—</a:t>
            </a:r>
            <a:r>
              <a:rPr lang="en-US" u="sng" dirty="0"/>
              <a:t>We were made in the image of “God,” not “angels.”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9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Cosmological</a:t>
            </a:r>
          </a:p>
          <a:p>
            <a:pPr lvl="1"/>
            <a:r>
              <a:rPr lang="en-US" dirty="0"/>
              <a:t>The argument from </a:t>
            </a:r>
            <a:r>
              <a:rPr lang="en-US" u="sng" dirty="0"/>
              <a:t>cause/creation</a:t>
            </a:r>
            <a:endParaRPr lang="en-US" dirty="0"/>
          </a:p>
          <a:p>
            <a:pPr lvl="1"/>
            <a:r>
              <a:rPr lang="en-US" dirty="0"/>
              <a:t>This means that “For every effect there is an equal </a:t>
            </a:r>
            <a:r>
              <a:rPr lang="en-US" u="sng" dirty="0"/>
              <a:t>cause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37688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unity means that </a:t>
            </a:r>
            <a:r>
              <a:rPr lang="en-US" u="sng" dirty="0"/>
              <a:t>we should love Him with all our heart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(Deut. 6:4–5).</a:t>
            </a:r>
          </a:p>
        </p:txBody>
      </p:sp>
    </p:spTree>
    <p:extLst>
      <p:ext uri="{BB962C8B-B14F-4D97-AF65-F5344CB8AC3E}">
        <p14:creationId xmlns:p14="http://schemas.microsoft.com/office/powerpoint/2010/main" val="1128288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unity means that </a:t>
            </a:r>
            <a:r>
              <a:rPr lang="en-US" u="sng" dirty="0"/>
              <a:t>as He is, so are we—one with Him and one with each other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(John 17:3, 11, 21–23, 26).</a:t>
            </a:r>
          </a:p>
        </p:txBody>
      </p:sp>
    </p:spTree>
    <p:extLst>
      <p:ext uri="{BB962C8B-B14F-4D97-AF65-F5344CB8AC3E}">
        <p14:creationId xmlns:p14="http://schemas.microsoft.com/office/powerpoint/2010/main" val="33619354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656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Nature—</a:t>
            </a:r>
            <a:br>
              <a:rPr lang="en-US" dirty="0"/>
            </a:br>
            <a:r>
              <a:rPr lang="en-US" dirty="0"/>
              <a:t>Tri-Unity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777144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say that God is one being with three persons is illogical and cannot be true.</a:t>
            </a:r>
          </a:p>
          <a:p>
            <a:pPr lvl="1"/>
            <a:r>
              <a:rPr lang="en-US" u="sng" dirty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276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not accept anything as truth that I cannot understand or logically explain.</a:t>
            </a:r>
          </a:p>
          <a:p>
            <a:pPr lvl="1"/>
            <a:r>
              <a:rPr lang="en-US" u="sng" dirty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672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 the Unexplainable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we can’t explain or understand:</a:t>
            </a:r>
          </a:p>
          <a:p>
            <a:pPr lvl="1"/>
            <a:r>
              <a:rPr lang="en-US" u="sng" dirty="0"/>
              <a:t>Electricity</a:t>
            </a:r>
            <a:endParaRPr lang="en-US" dirty="0"/>
          </a:p>
          <a:p>
            <a:pPr lvl="1"/>
            <a:r>
              <a:rPr lang="en-US" u="sng" dirty="0"/>
              <a:t>How a brown cow eats green grass and gives white milk</a:t>
            </a:r>
            <a:endParaRPr lang="en-US" dirty="0"/>
          </a:p>
          <a:p>
            <a:pPr lvl="1"/>
            <a:r>
              <a:rPr lang="en-US" u="sng" dirty="0"/>
              <a:t>Photosynthesis</a:t>
            </a:r>
            <a:endParaRPr lang="en-US" dirty="0"/>
          </a:p>
          <a:p>
            <a:pPr lvl="1"/>
            <a:r>
              <a:rPr lang="en-US" u="sng" dirty="0"/>
              <a:t>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424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Trinity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Trinity we mean that there are </a:t>
            </a:r>
            <a:r>
              <a:rPr lang="en-US" u="sng" dirty="0"/>
              <a:t>three distinctions</a:t>
            </a:r>
            <a:r>
              <a:rPr lang="en-US" dirty="0"/>
              <a:t> in the </a:t>
            </a:r>
            <a:r>
              <a:rPr lang="en-US" u="sng" dirty="0"/>
              <a:t>one</a:t>
            </a:r>
            <a:r>
              <a:rPr lang="en-US" dirty="0"/>
              <a:t> divine </a:t>
            </a:r>
            <a:r>
              <a:rPr lang="en-US" u="sng" dirty="0"/>
              <a:t>essence</a:t>
            </a:r>
            <a:r>
              <a:rPr lang="en-US" dirty="0"/>
              <a:t> known respectively as the </a:t>
            </a:r>
            <a:r>
              <a:rPr lang="en-US" u="sng" dirty="0"/>
              <a:t>Father</a:t>
            </a:r>
            <a:r>
              <a:rPr lang="en-US" dirty="0"/>
              <a:t>, </a:t>
            </a:r>
            <a:r>
              <a:rPr lang="en-US" u="sng" dirty="0"/>
              <a:t>the Son</a:t>
            </a:r>
            <a:r>
              <a:rPr lang="en-US" dirty="0"/>
              <a:t>, and the </a:t>
            </a:r>
            <a:r>
              <a:rPr lang="en-US" u="sng" dirty="0"/>
              <a:t>Holy Spirit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196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Trinity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correct term would be </a:t>
            </a:r>
            <a:br>
              <a:rPr lang="en-US" dirty="0"/>
            </a:br>
            <a:r>
              <a:rPr lang="en-US" u="sng" dirty="0"/>
              <a:t>Tri-unity</a:t>
            </a:r>
            <a:r>
              <a:rPr lang="en-US" dirty="0"/>
              <a:t>. That is, God is </a:t>
            </a:r>
            <a:r>
              <a:rPr lang="en-US" u="sng" dirty="0"/>
              <a:t>one</a:t>
            </a:r>
            <a:r>
              <a:rPr lang="en-US" dirty="0"/>
              <a:t> but consists of </a:t>
            </a:r>
            <a:r>
              <a:rPr lang="en-US" u="sng" dirty="0"/>
              <a:t>three</a:t>
            </a:r>
            <a:r>
              <a:rPr lang="en-US" dirty="0"/>
              <a:t> persons.</a:t>
            </a:r>
          </a:p>
        </p:txBody>
      </p:sp>
    </p:spTree>
    <p:extLst>
      <p:ext uri="{BB962C8B-B14F-4D97-AF65-F5344CB8AC3E}">
        <p14:creationId xmlns:p14="http://schemas.microsoft.com/office/powerpoint/2010/main" val="38697117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Seen in the use of the Hebrew word “one”</a:t>
            </a:r>
          </a:p>
          <a:p>
            <a:pPr lvl="1"/>
            <a:r>
              <a:rPr lang="en-US" u="sng" dirty="0" err="1"/>
              <a:t>Echad</a:t>
            </a:r>
            <a:endParaRPr lang="en-US" dirty="0"/>
          </a:p>
          <a:p>
            <a:pPr lvl="2"/>
            <a:r>
              <a:rPr lang="en-US" dirty="0"/>
              <a:t>Genesis 1:5—</a:t>
            </a:r>
            <a:r>
              <a:rPr lang="en-US" u="sng" dirty="0"/>
              <a:t>Morning and evening are “one.”</a:t>
            </a:r>
            <a:endParaRPr lang="en-US" dirty="0"/>
          </a:p>
          <a:p>
            <a:pPr lvl="2"/>
            <a:r>
              <a:rPr lang="en-US" dirty="0"/>
              <a:t>Numbers 13:23—</a:t>
            </a:r>
            <a:r>
              <a:rPr lang="en-US" u="sng" dirty="0"/>
              <a:t>A cluster of grapes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Teleological</a:t>
            </a:r>
          </a:p>
          <a:p>
            <a:pPr lvl="1"/>
            <a:r>
              <a:rPr lang="en-US" dirty="0"/>
              <a:t>The argument from </a:t>
            </a:r>
            <a:r>
              <a:rPr lang="en-US" u="sng" dirty="0"/>
              <a:t>design</a:t>
            </a:r>
            <a:endParaRPr lang="en-US" dirty="0"/>
          </a:p>
          <a:p>
            <a:pPr lvl="0"/>
            <a:r>
              <a:rPr lang="en-US" dirty="0"/>
              <a:t>Anthropological</a:t>
            </a:r>
          </a:p>
          <a:p>
            <a:pPr lvl="1"/>
            <a:r>
              <a:rPr lang="en-US" dirty="0"/>
              <a:t>The argument of a </a:t>
            </a:r>
            <a:r>
              <a:rPr lang="en-US" u="sng" dirty="0"/>
              <a:t>moral, intellectual creature (man) who knows right from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667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Ezra 2:64—</a:t>
            </a:r>
            <a:r>
              <a:rPr lang="en-US" u="sng" dirty="0"/>
              <a:t>A whole congregation together (</a:t>
            </a:r>
            <a:r>
              <a:rPr lang="en-US" i="1" u="sng" dirty="0" err="1"/>
              <a:t>echad</a:t>
            </a:r>
            <a:r>
              <a:rPr lang="en-US" u="sng" dirty="0"/>
              <a:t>) was 42,360.</a:t>
            </a:r>
            <a:endParaRPr lang="en-US" dirty="0"/>
          </a:p>
          <a:p>
            <a:pPr lvl="2"/>
            <a:r>
              <a:rPr lang="en-US" dirty="0"/>
              <a:t>Jeremiah 32:38–39—</a:t>
            </a:r>
            <a:r>
              <a:rPr lang="en-US" u="sng" dirty="0"/>
              <a:t>Israel will be given one heart and one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06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 err="1"/>
              <a:t>Yachid</a:t>
            </a:r>
            <a:endParaRPr lang="en-US" dirty="0"/>
          </a:p>
          <a:p>
            <a:pPr lvl="2"/>
            <a:r>
              <a:rPr lang="en-US" dirty="0"/>
              <a:t>Genesis 22:2—</a:t>
            </a:r>
            <a:r>
              <a:rPr lang="en-US" u="sng" dirty="0"/>
              <a:t>Abraham’s only son, Isaac</a:t>
            </a:r>
            <a:endParaRPr lang="en-US" dirty="0"/>
          </a:p>
          <a:p>
            <a:pPr lvl="2"/>
            <a:r>
              <a:rPr lang="en-US" dirty="0"/>
              <a:t>Proverbs 4:3—</a:t>
            </a:r>
            <a:r>
              <a:rPr lang="en-US" u="sng" dirty="0"/>
              <a:t>I was my mother’s only 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084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Psalm 22:20—</a:t>
            </a:r>
            <a:r>
              <a:rPr lang="en-US" u="sng" dirty="0"/>
              <a:t>Deliver my “darling” (only beloved)</a:t>
            </a:r>
            <a:endParaRPr lang="en-US" dirty="0"/>
          </a:p>
          <a:p>
            <a:pPr lvl="2"/>
            <a:r>
              <a:rPr lang="en-US" dirty="0"/>
              <a:t>Judges 11:34—</a:t>
            </a:r>
            <a:r>
              <a:rPr lang="en-US" u="sng" dirty="0"/>
              <a:t>Only child</a:t>
            </a:r>
            <a:endParaRPr lang="en-US" dirty="0"/>
          </a:p>
          <a:p>
            <a:pPr lvl="2"/>
            <a:r>
              <a:rPr lang="en-US" dirty="0"/>
              <a:t>Jeremiah 6:26; Amos 8:10; Zechariah 12:10—</a:t>
            </a:r>
            <a:r>
              <a:rPr lang="en-US" u="sng" dirty="0"/>
              <a:t>Only son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337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Every time “one” is used of God, it is the collective “one,” never the singular “one.”</a:t>
            </a:r>
          </a:p>
        </p:txBody>
      </p:sp>
    </p:spTree>
    <p:extLst>
      <p:ext uri="{BB962C8B-B14F-4D97-AF65-F5344CB8AC3E}">
        <p14:creationId xmlns:p14="http://schemas.microsoft.com/office/powerpoint/2010/main" val="21315791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6:4–5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“Hear (</a:t>
            </a:r>
            <a:r>
              <a:rPr lang="en-US" i="1" u="sng" dirty="0" err="1"/>
              <a:t>shema</a:t>
            </a:r>
            <a:r>
              <a:rPr lang="en-US" u="sng" dirty="0"/>
              <a:t>), O Israel (</a:t>
            </a:r>
            <a:r>
              <a:rPr lang="en-US" i="1" u="sng" dirty="0" err="1"/>
              <a:t>Yisrael</a:t>
            </a:r>
            <a:r>
              <a:rPr lang="en-US" u="sng" dirty="0"/>
              <a:t>); the LORD (</a:t>
            </a:r>
            <a:r>
              <a:rPr lang="en-US" i="1" u="sng" dirty="0"/>
              <a:t>Yahweh</a:t>
            </a:r>
            <a:r>
              <a:rPr lang="en-US" u="sng" dirty="0"/>
              <a:t>) our God (</a:t>
            </a:r>
            <a:r>
              <a:rPr lang="en-US" i="1" u="sng" dirty="0" err="1"/>
              <a:t>Elohenu</a:t>
            </a:r>
            <a:r>
              <a:rPr lang="en-US" u="sng" dirty="0"/>
              <a:t>), the LORD (</a:t>
            </a:r>
            <a:r>
              <a:rPr lang="en-US" i="1" u="sng" dirty="0"/>
              <a:t>Yahweh</a:t>
            </a:r>
            <a:r>
              <a:rPr lang="en-US" u="sng" dirty="0"/>
              <a:t>) is one (</a:t>
            </a:r>
            <a:r>
              <a:rPr lang="en-US" i="1" u="sng" dirty="0" err="1"/>
              <a:t>echad</a:t>
            </a:r>
            <a:r>
              <a:rPr lang="en-US" u="sng" dirty="0"/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28596311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6:4–5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71542"/>
              </p:ext>
            </p:extLst>
          </p:nvPr>
        </p:nvGraphicFramePr>
        <p:xfrm>
          <a:off x="1524000" y="1333232"/>
          <a:ext cx="6096000" cy="3372118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41724568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360314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3881147"/>
                    </a:ext>
                  </a:extLst>
                </a:gridCol>
              </a:tblGrid>
              <a:tr h="56667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Shema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Yisrael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021"/>
                  </a:ext>
                </a:extLst>
              </a:tr>
              <a:tr h="1086118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Hear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Israel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698897"/>
                  </a:ext>
                </a:extLst>
              </a:tr>
              <a:tr h="63321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Elohenu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Yahweh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Echad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91955"/>
                  </a:ext>
                </a:extLst>
              </a:tr>
              <a:tr h="1086118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Our Gods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LORD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60C5B"/>
                          </a:solidFill>
                          <a:latin typeface="Merriweather Sans" panose="00000500000000000000" pitchFamily="2" charset="0"/>
                        </a:rPr>
                        <a:t>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12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288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Name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Elohim</a:t>
            </a:r>
            <a:r>
              <a:rPr lang="en-US" dirty="0"/>
              <a:t> = Plural </a:t>
            </a:r>
          </a:p>
          <a:p>
            <a:pPr lvl="0"/>
            <a:r>
              <a:rPr lang="en-US" u="sng" dirty="0"/>
              <a:t>El</a:t>
            </a:r>
            <a:r>
              <a:rPr lang="en-US" dirty="0"/>
              <a:t> = Singular</a:t>
            </a:r>
          </a:p>
          <a:p>
            <a:pPr lvl="1"/>
            <a:r>
              <a:rPr lang="en-US" dirty="0"/>
              <a:t>Exodus 20:2–3</a:t>
            </a:r>
          </a:p>
          <a:p>
            <a:pPr lvl="2"/>
            <a:r>
              <a:rPr lang="en-US" dirty="0"/>
              <a:t>The word for “God” and “gods” is the same—</a:t>
            </a:r>
            <a:r>
              <a:rPr lang="en-US" u="sng" dirty="0"/>
              <a:t>Elohim</a:t>
            </a:r>
            <a:r>
              <a:rPr lang="en-US" dirty="0"/>
              <a:t> (plural).</a:t>
            </a:r>
          </a:p>
          <a:p>
            <a:pPr lvl="1"/>
            <a:r>
              <a:rPr lang="en-US" dirty="0"/>
              <a:t>Deuteronomy 6:4</a:t>
            </a:r>
          </a:p>
        </p:txBody>
      </p:sp>
    </p:spTree>
    <p:extLst>
      <p:ext uri="{BB962C8B-B14F-4D97-AF65-F5344CB8AC3E}">
        <p14:creationId xmlns:p14="http://schemas.microsoft.com/office/powerpoint/2010/main" val="25148653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Name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Elohenu</a:t>
            </a:r>
            <a:r>
              <a:rPr lang="en-US" dirty="0"/>
              <a:t> = plural personal pronoun “our” with </a:t>
            </a:r>
            <a:r>
              <a:rPr lang="en-US" u="sng" dirty="0"/>
              <a:t>Elohim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090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God Speaking to Himself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Genesis 1:26–27</a:t>
            </a:r>
          </a:p>
          <a:p>
            <a:pPr lvl="1"/>
            <a:r>
              <a:rPr lang="en-US" dirty="0"/>
              <a:t>“Our,” “Us”—plural</a:t>
            </a:r>
          </a:p>
          <a:p>
            <a:pPr lvl="1"/>
            <a:r>
              <a:rPr lang="en-US" dirty="0"/>
              <a:t>“Image,” “likeness”—one being calling Himself plural</a:t>
            </a:r>
          </a:p>
          <a:p>
            <a:r>
              <a:rPr lang="en-US" u="sng" dirty="0"/>
              <a:t>Genesis 11:7–8</a:t>
            </a:r>
          </a:p>
          <a:p>
            <a:pPr lvl="1"/>
            <a:r>
              <a:rPr lang="en-US" dirty="0"/>
              <a:t>“Let Us go down . . .”</a:t>
            </a:r>
          </a:p>
        </p:txBody>
      </p:sp>
    </p:spTree>
    <p:extLst>
      <p:ext uri="{BB962C8B-B14F-4D97-AF65-F5344CB8AC3E}">
        <p14:creationId xmlns:p14="http://schemas.microsoft.com/office/powerpoint/2010/main" val="5098262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References to God’s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Psalm 45:6–7</a:t>
            </a:r>
          </a:p>
          <a:p>
            <a:pPr lvl="1"/>
            <a:r>
              <a:rPr lang="en-US" u="sng" dirty="0"/>
              <a:t>Elohim has an Elohim.</a:t>
            </a:r>
            <a:endParaRPr lang="en-US" dirty="0"/>
          </a:p>
          <a:p>
            <a:r>
              <a:rPr lang="en-US" dirty="0"/>
              <a:t>Psalm 110:1</a:t>
            </a:r>
          </a:p>
          <a:p>
            <a:pPr lvl="1"/>
            <a:r>
              <a:rPr lang="en-US" u="sng" dirty="0"/>
              <a:t>There are two Lords—Yahweh Lord and Adonai Lord. Yet, there is only one Lord.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2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“There are no rights and wrongs. It’s just the way you were brought up.”</a:t>
            </a:r>
          </a:p>
          <a:p>
            <a:pPr lvl="1"/>
            <a:r>
              <a:rPr lang="en-US" u="sng" dirty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66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3:16–17—</a:t>
            </a:r>
            <a:r>
              <a:rPr lang="en-US" u="sng" dirty="0"/>
              <a:t>All three persons of the Godhead are present and distinct.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4405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Matthew 28:19—</a:t>
            </a:r>
            <a:r>
              <a:rPr lang="en-US" u="sng" dirty="0"/>
              <a:t>We are baptized in the name (singular) of all three persons.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573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2 Corinthians 13:14—</a:t>
            </a:r>
            <a:r>
              <a:rPr lang="en-US" u="sng" dirty="0"/>
              <a:t>All three persons are in the apostolic benediction.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904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Compare:</a:t>
            </a:r>
          </a:p>
          <a:p>
            <a:pPr lvl="1"/>
            <a:r>
              <a:rPr lang="en-US" dirty="0"/>
              <a:t>Romans 1:7—</a:t>
            </a:r>
            <a:r>
              <a:rPr lang="en-US" u="sng" dirty="0"/>
              <a:t>The Father is God.</a:t>
            </a:r>
            <a:endParaRPr lang="en-US" dirty="0"/>
          </a:p>
          <a:p>
            <a:pPr lvl="1"/>
            <a:r>
              <a:rPr lang="en-US" dirty="0"/>
              <a:t>Hebrews 1:8—</a:t>
            </a:r>
            <a:r>
              <a:rPr lang="en-US" u="sng" dirty="0"/>
              <a:t>The Son is God.</a:t>
            </a:r>
            <a:endParaRPr lang="en-US" dirty="0"/>
          </a:p>
          <a:p>
            <a:pPr lvl="1"/>
            <a:r>
              <a:rPr lang="en-US" dirty="0"/>
              <a:t>Acts 5:3–4—</a:t>
            </a:r>
            <a:r>
              <a:rPr lang="en-US" u="sng" dirty="0"/>
              <a:t>The Spirit is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43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Tri-Unity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this doctrine rests the </a:t>
            </a:r>
            <a:r>
              <a:rPr lang="en-US" u="sng" dirty="0"/>
              <a:t>deity</a:t>
            </a:r>
            <a:r>
              <a:rPr lang="en-US" dirty="0"/>
              <a:t> of </a:t>
            </a:r>
            <a:r>
              <a:rPr lang="en-US" u="sng" dirty="0"/>
              <a:t>Christ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Why is the deity of Christ so important?</a:t>
            </a:r>
          </a:p>
          <a:p>
            <a:pPr lvl="1"/>
            <a:r>
              <a:rPr lang="en-US" u="sng" dirty="0"/>
              <a:t>If He is not God, He cannot die for our sins. Only God could save our souls through His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213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Tri-Unity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this doctrine rests the doctrine of </a:t>
            </a:r>
            <a:r>
              <a:rPr lang="en-US" u="sng" dirty="0"/>
              <a:t>prayer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 whom do we pray? </a:t>
            </a:r>
            <a:r>
              <a:rPr lang="en-US" u="sng" dirty="0"/>
              <a:t>God the Father</a:t>
            </a:r>
            <a:endParaRPr lang="en-US" dirty="0"/>
          </a:p>
          <a:p>
            <a:pPr lvl="1"/>
            <a:r>
              <a:rPr lang="en-US" dirty="0"/>
              <a:t>In whose name do we pray? </a:t>
            </a:r>
            <a:r>
              <a:rPr lang="en-US" u="sng" dirty="0"/>
              <a:t>God the Son</a:t>
            </a:r>
            <a:endParaRPr lang="en-US" dirty="0"/>
          </a:p>
          <a:p>
            <a:pPr lvl="1"/>
            <a:r>
              <a:rPr lang="en-US" dirty="0"/>
              <a:t>In whose power do we pray? </a:t>
            </a:r>
            <a:r>
              <a:rPr lang="en-US" u="sng" dirty="0"/>
              <a:t>God the Spirit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939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7452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 Names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564935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Thing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01751"/>
              </p:ext>
            </p:extLst>
          </p:nvPr>
        </p:nvGraphicFramePr>
        <p:xfrm>
          <a:off x="762000" y="1276350"/>
          <a:ext cx="7620000" cy="342900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172223482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60332736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John Calvin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“Sacred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doctrine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consists almost entirely of these two parts: the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knowledge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of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God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, and the knowledge of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ourselves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” (first sentence in John Calvin’s famous </a:t>
                      </a:r>
                      <a:r>
                        <a:rPr lang="en-US" i="1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Institutes of the Christian Religion</a:t>
                      </a:r>
                      <a:r>
                        <a:rPr lang="en-US" i="0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).</a:t>
                      </a:r>
                      <a:endParaRPr lang="en-US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68318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Apostle Paul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To “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know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Him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” (Phil. 3:10)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431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9674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Thing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32137"/>
              </p:ext>
            </p:extLst>
          </p:nvPr>
        </p:nvGraphicFramePr>
        <p:xfrm>
          <a:off x="762000" y="1276350"/>
          <a:ext cx="7620000" cy="350520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172223482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603327369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Jesus Christ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To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know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“the only true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God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” (John 17:3)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683183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Average person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Wisdom (education)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,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might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(skill)</a:t>
                      </a:r>
                      <a:r>
                        <a:rPr lang="en-US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, (Jer. 9:23), and </a:t>
                      </a:r>
                      <a:r>
                        <a:rPr lang="en-US" u="sng" baseline="0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riches</a:t>
                      </a:r>
                      <a:endParaRPr lang="en-US" u="sng" dirty="0">
                        <a:solidFill>
                          <a:srgbClr val="5D1274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43112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God the Father</a:t>
                      </a:r>
                    </a:p>
                  </a:txBody>
                  <a:tcPr anchor="ctr">
                    <a:solidFill>
                      <a:srgbClr val="4A0D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The most valuable thing that can be said of us is that we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understand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and </a:t>
                      </a:r>
                      <a:r>
                        <a:rPr lang="en-US" u="sng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know</a:t>
                      </a:r>
                      <a:r>
                        <a:rPr lang="en-US" dirty="0">
                          <a:solidFill>
                            <a:srgbClr val="5D1274"/>
                          </a:solidFill>
                          <a:latin typeface="Merriweather Sans" panose="00000500000000000000" pitchFamily="2" charset="0"/>
                        </a:rPr>
                        <a:t> God (Jer. 9:24).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53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75992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5556</Words>
  <Application>Microsoft Office PowerPoint</Application>
  <PresentationFormat>On-screen Show (16:9)</PresentationFormat>
  <Paragraphs>954</Paragraphs>
  <Slides>257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257</vt:i4>
      </vt:variant>
    </vt:vector>
  </HeadingPairs>
  <TitlesOfParts>
    <vt:vector size="264" baseType="lpstr">
      <vt:lpstr>Merriweather Sans light</vt:lpstr>
      <vt:lpstr>Merriweather Sans ExtraBold</vt:lpstr>
      <vt:lpstr>Merriweather Sans Bold</vt:lpstr>
      <vt:lpstr>Calibri</vt:lpstr>
      <vt:lpstr>Arial</vt:lpstr>
      <vt:lpstr>Merriweather Sans</vt:lpstr>
      <vt:lpstr>Basic Styles</vt:lpstr>
      <vt:lpstr>PowerPoint Presentation</vt:lpstr>
      <vt:lpstr>His Existence</vt:lpstr>
      <vt:lpstr>God’s Knowability</vt:lpstr>
      <vt:lpstr>Views That Deny  God’s Existence</vt:lpstr>
      <vt:lpstr>Views That Deny  God’s Existence</vt:lpstr>
      <vt:lpstr>Universality of Belief</vt:lpstr>
      <vt:lpstr>Universality of Belief</vt:lpstr>
      <vt:lpstr>Universality of Belief</vt:lpstr>
      <vt:lpstr>True or False?</vt:lpstr>
      <vt:lpstr>True or False?</vt:lpstr>
      <vt:lpstr>True or False?</vt:lpstr>
      <vt:lpstr>Universality of Belief</vt:lpstr>
      <vt:lpstr>Universality of Belief</vt:lpstr>
      <vt:lpstr>Universality of Belief</vt:lpstr>
      <vt:lpstr>Universality of Belief</vt:lpstr>
      <vt:lpstr>The Greatest Proofs </vt:lpstr>
      <vt:lpstr>What Good Are These Arguments?</vt:lpstr>
      <vt:lpstr>What Good Are These Arguments?</vt:lpstr>
      <vt:lpstr>What Good Are These Arguments?</vt:lpstr>
      <vt:lpstr>PowerPoint Presentation</vt:lpstr>
      <vt:lpstr>His Nature— Spirituality</vt:lpstr>
      <vt:lpstr>Essence, Nature, and Attributes</vt:lpstr>
      <vt:lpstr>Essence, Nature, and Attributes</vt:lpstr>
      <vt:lpstr>The Spirituality of God “God Is Spirit” (John 4:24)</vt:lpstr>
      <vt:lpstr>The Spirituality of God</vt:lpstr>
      <vt:lpstr>The Spirituality of God</vt:lpstr>
      <vt:lpstr>True or False?</vt:lpstr>
      <vt:lpstr>The Spirituality of God</vt:lpstr>
      <vt:lpstr>To Worship God in Spirit:</vt:lpstr>
      <vt:lpstr>To Worship God in Spirit:</vt:lpstr>
      <vt:lpstr>To Worship God in Truth:</vt:lpstr>
      <vt:lpstr>Problems</vt:lpstr>
      <vt:lpstr>Problems</vt:lpstr>
      <vt:lpstr>Problems</vt:lpstr>
      <vt:lpstr>Problems</vt:lpstr>
      <vt:lpstr>Problems</vt:lpstr>
      <vt:lpstr>PowerPoint Presentation</vt:lpstr>
      <vt:lpstr>His Nature— Personality</vt:lpstr>
      <vt:lpstr>Impersonal Concepts of God</vt:lpstr>
      <vt:lpstr>Personality Defined</vt:lpstr>
      <vt:lpstr>Personality Proven</vt:lpstr>
      <vt:lpstr>Personality Proven</vt:lpstr>
      <vt:lpstr>Personality Proven</vt:lpstr>
      <vt:lpstr>Personality Proven</vt:lpstr>
      <vt:lpstr>Personality Proven</vt:lpstr>
      <vt:lpstr>Personality Proven</vt:lpstr>
      <vt:lpstr>Personality Proven</vt:lpstr>
      <vt:lpstr>PowerPoint Presentation</vt:lpstr>
      <vt:lpstr>PowerPoint Presentation</vt:lpstr>
      <vt:lpstr>Personality Applied</vt:lpstr>
      <vt:lpstr>Personality Applied</vt:lpstr>
      <vt:lpstr>PowerPoint Presentation</vt:lpstr>
      <vt:lpstr>PowerPoint Presentation</vt:lpstr>
      <vt:lpstr>PowerPoint Presentation</vt:lpstr>
      <vt:lpstr>PowerPoint Presentation</vt:lpstr>
      <vt:lpstr>His Nature— Unity</vt:lpstr>
      <vt:lpstr>Three False Concepts</vt:lpstr>
      <vt:lpstr>Unity Defined</vt:lpstr>
      <vt:lpstr>PowerPoint Presentation</vt:lpstr>
      <vt:lpstr>PowerPoint Presentation</vt:lpstr>
      <vt:lpstr>Unity Emphasized</vt:lpstr>
      <vt:lpstr>Unity Emphasized</vt:lpstr>
      <vt:lpstr>Unity Understood</vt:lpstr>
      <vt:lpstr>Unity Understood</vt:lpstr>
      <vt:lpstr>Unity Understood</vt:lpstr>
      <vt:lpstr>Unity Understood</vt:lpstr>
      <vt:lpstr>The Biblical Name “God”</vt:lpstr>
      <vt:lpstr>The Biblical Name “God”</vt:lpstr>
      <vt:lpstr>The Biblical Name “God”</vt:lpstr>
      <vt:lpstr>Unity Applied</vt:lpstr>
      <vt:lpstr>Unity Applied</vt:lpstr>
      <vt:lpstr>PowerPoint Presentation</vt:lpstr>
      <vt:lpstr>His Nature— Tri-Unity</vt:lpstr>
      <vt:lpstr>True or False?</vt:lpstr>
      <vt:lpstr>True or False?</vt:lpstr>
      <vt:lpstr>Accepting the Unexplainable</vt:lpstr>
      <vt:lpstr>Defining the Trinity</vt:lpstr>
      <vt:lpstr>Defining the Trinity</vt:lpstr>
      <vt:lpstr>Old Testament Proof</vt:lpstr>
      <vt:lpstr>Old Testament Proof</vt:lpstr>
      <vt:lpstr>Old Testament Proof</vt:lpstr>
      <vt:lpstr>Old Testament Proof</vt:lpstr>
      <vt:lpstr>Old Testament Proof</vt:lpstr>
      <vt:lpstr>Deuteronomy 6:4–5</vt:lpstr>
      <vt:lpstr>Deuteronomy 6:4–5</vt:lpstr>
      <vt:lpstr>The Plural Name for God</vt:lpstr>
      <vt:lpstr>The Plural Name for God</vt:lpstr>
      <vt:lpstr>God Speaking to Himself</vt:lpstr>
      <vt:lpstr>References to God’s God</vt:lpstr>
      <vt:lpstr>New Testament Proof</vt:lpstr>
      <vt:lpstr>New Testament Proof</vt:lpstr>
      <vt:lpstr>New Testament Proof</vt:lpstr>
      <vt:lpstr>New Testament Proof</vt:lpstr>
      <vt:lpstr>Applying the Tri-Unity of God</vt:lpstr>
      <vt:lpstr>Applying the Tri-Unity of God</vt:lpstr>
      <vt:lpstr>PowerPoint Presentation</vt:lpstr>
      <vt:lpstr>His Names</vt:lpstr>
      <vt:lpstr>The Most Important Thing</vt:lpstr>
      <vt:lpstr>The Most Important Thing</vt:lpstr>
      <vt:lpstr>What Is Knowing God?</vt:lpstr>
      <vt:lpstr>2 Peter 1:2–5</vt:lpstr>
      <vt:lpstr>What Is Knowing God?</vt:lpstr>
      <vt:lpstr>What Is Knowing God?</vt:lpstr>
      <vt:lpstr>Why Jesus Came to Earth</vt:lpstr>
      <vt:lpstr>What’s In a Name?</vt:lpstr>
      <vt:lpstr>What’s In a Name?</vt:lpstr>
      <vt:lpstr>What’s In a Name?</vt:lpstr>
      <vt:lpstr>What’s In a Name?</vt:lpstr>
      <vt:lpstr>What’s In a Name?</vt:lpstr>
      <vt:lpstr>Knowing God’s Name</vt:lpstr>
      <vt:lpstr>PowerPoint Presentation</vt:lpstr>
      <vt:lpstr>His Names— El</vt:lpstr>
      <vt:lpstr>God’s Three Primary Names</vt:lpstr>
      <vt:lpstr>Psalm 91</vt:lpstr>
      <vt:lpstr>Why Do I Need to Know the Various Names of God?</vt:lpstr>
      <vt:lpstr>El</vt:lpstr>
      <vt:lpstr>Scripture</vt:lpstr>
      <vt:lpstr>Scripture</vt:lpstr>
      <vt:lpstr>Meaning</vt:lpstr>
      <vt:lpstr>Application</vt:lpstr>
      <vt:lpstr>Application</vt:lpstr>
      <vt:lpstr>Application</vt:lpstr>
      <vt:lpstr>PowerPoint Presentation</vt:lpstr>
      <vt:lpstr>His Names—Elohim</vt:lpstr>
      <vt:lpstr>Elohim</vt:lpstr>
      <vt:lpstr>Scripture</vt:lpstr>
      <vt:lpstr>Scripture</vt:lpstr>
      <vt:lpstr>Scripture</vt:lpstr>
      <vt:lpstr>Meaning</vt:lpstr>
      <vt:lpstr>Attributes</vt:lpstr>
      <vt:lpstr>Tri-unity in . . .</vt:lpstr>
      <vt:lpstr>Application</vt:lpstr>
      <vt:lpstr>Application</vt:lpstr>
      <vt:lpstr>PowerPoint Presentation</vt:lpstr>
      <vt:lpstr>His Names—Adonai</vt:lpstr>
      <vt:lpstr>Two Words for Lord</vt:lpstr>
      <vt:lpstr>Meaning of Adonai</vt:lpstr>
      <vt:lpstr>Meaning of Adonai</vt:lpstr>
      <vt:lpstr>Biblical Use of Adonai</vt:lpstr>
      <vt:lpstr>Biblical Use of Adonai</vt:lpstr>
      <vt:lpstr>In Reference to Men</vt:lpstr>
      <vt:lpstr>Difference in Servants</vt:lpstr>
      <vt:lpstr>Biblical Use of Adonai</vt:lpstr>
      <vt:lpstr>Used About God</vt:lpstr>
      <vt:lpstr>Used About God</vt:lpstr>
      <vt:lpstr>Used About God</vt:lpstr>
      <vt:lpstr>Practical Implications of Adonai</vt:lpstr>
      <vt:lpstr>Practical Implications of Adonai</vt:lpstr>
      <vt:lpstr>PowerPoint Presentation</vt:lpstr>
      <vt:lpstr>His Names—Yahweh</vt:lpstr>
      <vt:lpstr>Rabbinical Reverence of Yahweh</vt:lpstr>
      <vt:lpstr>Rabbinical Reverence of Yahweh</vt:lpstr>
      <vt:lpstr>Pronunciation</vt:lpstr>
      <vt:lpstr>Why Wasn’t It Pronounced?</vt:lpstr>
      <vt:lpstr>Why Wasn’t It Pronounced?</vt:lpstr>
      <vt:lpstr>Pronunciation</vt:lpstr>
      <vt:lpstr>Meaning of Yahweh</vt:lpstr>
      <vt:lpstr>Meaning of Yahweh</vt:lpstr>
      <vt:lpstr>Biblical Use of Yahweh</vt:lpstr>
      <vt:lpstr>First Use</vt:lpstr>
      <vt:lpstr>First Use</vt:lpstr>
      <vt:lpstr>First Use</vt:lpstr>
      <vt:lpstr>First Use</vt:lpstr>
      <vt:lpstr>First Use</vt:lpstr>
      <vt:lpstr>First Use</vt:lpstr>
      <vt:lpstr>First Use</vt:lpstr>
      <vt:lpstr>Further Use</vt:lpstr>
      <vt:lpstr>Further Use</vt:lpstr>
      <vt:lpstr>Summary</vt:lpstr>
      <vt:lpstr>Practical Implications</vt:lpstr>
      <vt:lpstr>Practical Implications</vt:lpstr>
      <vt:lpstr>Practical Implications</vt:lpstr>
      <vt:lpstr>Practical Implications</vt:lpstr>
      <vt:lpstr>Practical Implications</vt:lpstr>
      <vt:lpstr>Practical Implications</vt:lpstr>
      <vt:lpstr>Practical Implications</vt:lpstr>
      <vt:lpstr>PowerPoint Presentation</vt:lpstr>
      <vt:lpstr>The Compound Names of El</vt:lpstr>
      <vt:lpstr>Compound Names of God</vt:lpstr>
      <vt:lpstr>El Elyon</vt:lpstr>
      <vt:lpstr>Other Renderings</vt:lpstr>
      <vt:lpstr>Applied to Yahweh</vt:lpstr>
      <vt:lpstr>Applied to Yahweh</vt:lpstr>
      <vt:lpstr>Frequency</vt:lpstr>
      <vt:lpstr>Application</vt:lpstr>
      <vt:lpstr>Application</vt:lpstr>
      <vt:lpstr>Application</vt:lpstr>
      <vt:lpstr>El Roi</vt:lpstr>
      <vt:lpstr>El Roi</vt:lpstr>
      <vt:lpstr>El Roi</vt:lpstr>
      <vt:lpstr>El Shaddai</vt:lpstr>
      <vt:lpstr>El Shaddai</vt:lpstr>
      <vt:lpstr>El Shaddai</vt:lpstr>
      <vt:lpstr>El Shaddai</vt:lpstr>
      <vt:lpstr>El Shaddai</vt:lpstr>
      <vt:lpstr>El Shaddai</vt:lpstr>
      <vt:lpstr>El Shaddai</vt:lpstr>
      <vt:lpstr>PowerPoint Presentation</vt:lpstr>
      <vt:lpstr>Yahweh-Jireh</vt:lpstr>
      <vt:lpstr>Compound Names of God</vt:lpstr>
      <vt:lpstr>Use</vt:lpstr>
      <vt:lpstr>Meaning</vt:lpstr>
      <vt:lpstr>Significance</vt:lpstr>
      <vt:lpstr>Significance</vt:lpstr>
      <vt:lpstr>PowerPoint Presentation</vt:lpstr>
      <vt:lpstr>Significance</vt:lpstr>
      <vt:lpstr>PowerPoint Presentation</vt:lpstr>
      <vt:lpstr>PowerPoint Presentation</vt:lpstr>
      <vt:lpstr>Significance</vt:lpstr>
      <vt:lpstr>Significance</vt:lpstr>
      <vt:lpstr>Application</vt:lpstr>
      <vt:lpstr>Application</vt:lpstr>
      <vt:lpstr>PowerPoint Presentation</vt:lpstr>
      <vt:lpstr>Yahweh-M’Kaddesh</vt:lpstr>
      <vt:lpstr>Compound Names of God</vt:lpstr>
      <vt:lpstr>Use</vt:lpstr>
      <vt:lpstr>Meaning</vt:lpstr>
      <vt:lpstr>Meaning</vt:lpstr>
      <vt:lpstr>Meaning</vt:lpstr>
      <vt:lpstr>Meaning</vt:lpstr>
      <vt:lpstr>Meaning</vt:lpstr>
      <vt:lpstr>Meaning</vt:lpstr>
      <vt:lpstr>Significance</vt:lpstr>
      <vt:lpstr>Significance</vt:lpstr>
      <vt:lpstr>Significance</vt:lpstr>
      <vt:lpstr>Significance</vt:lpstr>
      <vt:lpstr>Application</vt:lpstr>
      <vt:lpstr>Application</vt:lpstr>
      <vt:lpstr>Application</vt:lpstr>
      <vt:lpstr>PowerPoint Presentation</vt:lpstr>
      <vt:lpstr>Yahweh-Tsidkenu</vt:lpstr>
      <vt:lpstr>Compound Names of God</vt:lpstr>
      <vt:lpstr>Use</vt:lpstr>
      <vt:lpstr>Meaning</vt:lpstr>
      <vt:lpstr>Meaning</vt:lpstr>
      <vt:lpstr>Significance</vt:lpstr>
      <vt:lpstr>Significance</vt:lpstr>
      <vt:lpstr>Application</vt:lpstr>
      <vt:lpstr>Application</vt:lpstr>
      <vt:lpstr>Application</vt:lpstr>
      <vt:lpstr>Application</vt:lpstr>
      <vt:lpstr>PowerPoint Presentation</vt:lpstr>
      <vt:lpstr>Yahweh-Nissi and Yahweh-Shammah</vt:lpstr>
      <vt:lpstr>Compound Names of God</vt:lpstr>
      <vt:lpstr>Yahweh-Nissi</vt:lpstr>
      <vt:lpstr>Yahweh-Nissi</vt:lpstr>
      <vt:lpstr>Yahweh-Nissi</vt:lpstr>
      <vt:lpstr>Yahweh-Nissi</vt:lpstr>
      <vt:lpstr>Yahweh-Shammah</vt:lpstr>
      <vt:lpstr>Yahweh-Shammah</vt:lpstr>
      <vt:lpstr>Yahweh-Shammah</vt:lpstr>
      <vt:lpstr>Yahweh-Shammah</vt:lpstr>
      <vt:lpstr>Yahweh-Shammah</vt:lpstr>
      <vt:lpstr>Yahweh-Shammah</vt:lpstr>
      <vt:lpstr>Yahweh-Shammah</vt:lpstr>
      <vt:lpstr>Yahweh-Shammah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2016-09-06T17:21:08Z</dcterms:created>
  <dcterms:modified xsi:type="dcterms:W3CDTF">2016-10-03T15:08:41Z</dcterms:modified>
</cp:coreProperties>
</file>