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97" r:id="rId4"/>
    <p:sldId id="259" r:id="rId5"/>
    <p:sldId id="286" r:id="rId6"/>
    <p:sldId id="287" r:id="rId7"/>
    <p:sldId id="288" r:id="rId8"/>
    <p:sldId id="306" r:id="rId9"/>
    <p:sldId id="308" r:id="rId10"/>
    <p:sldId id="273" r:id="rId11"/>
    <p:sldId id="284" r:id="rId12"/>
    <p:sldId id="260" r:id="rId13"/>
    <p:sldId id="261" r:id="rId14"/>
    <p:sldId id="274" r:id="rId15"/>
    <p:sldId id="275" r:id="rId16"/>
    <p:sldId id="277" r:id="rId17"/>
    <p:sldId id="276" r:id="rId18"/>
    <p:sldId id="278" r:id="rId19"/>
    <p:sldId id="279" r:id="rId20"/>
    <p:sldId id="265" r:id="rId21"/>
    <p:sldId id="262" r:id="rId22"/>
    <p:sldId id="280" r:id="rId23"/>
    <p:sldId id="293" r:id="rId24"/>
    <p:sldId id="307" r:id="rId25"/>
    <p:sldId id="282" r:id="rId26"/>
    <p:sldId id="296" r:id="rId27"/>
    <p:sldId id="290" r:id="rId28"/>
    <p:sldId id="309" r:id="rId29"/>
    <p:sldId id="310" r:id="rId30"/>
    <p:sldId id="266" r:id="rId31"/>
    <p:sldId id="263" r:id="rId32"/>
    <p:sldId id="291" r:id="rId33"/>
    <p:sldId id="292" r:id="rId34"/>
    <p:sldId id="299" r:id="rId35"/>
    <p:sldId id="300" r:id="rId36"/>
    <p:sldId id="301" r:id="rId37"/>
    <p:sldId id="267" r:id="rId38"/>
    <p:sldId id="264" r:id="rId39"/>
    <p:sldId id="302" r:id="rId40"/>
    <p:sldId id="312" r:id="rId41"/>
    <p:sldId id="313" r:id="rId42"/>
    <p:sldId id="311" r:id="rId43"/>
    <p:sldId id="303" r:id="rId44"/>
    <p:sldId id="315" r:id="rId45"/>
    <p:sldId id="314" r:id="rId46"/>
    <p:sldId id="304" r:id="rId47"/>
    <p:sldId id="305" r:id="rId48"/>
    <p:sldId id="268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110" d="100"/>
          <a:sy n="110" d="100"/>
        </p:scale>
        <p:origin x="114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sson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048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666750"/>
            <a:ext cx="6629400" cy="3810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Comparison We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Wisdom of Men</a:t>
            </a:r>
          </a:p>
          <a:p>
            <a:pPr lvl="1"/>
            <a:r>
              <a:rPr lang="en-US" dirty="0"/>
              <a:t>1 Corinthians 1:18–31</a:t>
            </a:r>
          </a:p>
          <a:p>
            <a:r>
              <a:rPr lang="en-US" dirty="0"/>
              <a:t>The Wisdom of God</a:t>
            </a:r>
          </a:p>
          <a:p>
            <a:pPr lvl="1"/>
            <a:r>
              <a:rPr lang="en-US" dirty="0"/>
              <a:t>1 Corinthians 1:18–31</a:t>
            </a:r>
          </a:p>
        </p:txBody>
      </p:sp>
    </p:spTree>
    <p:extLst>
      <p:ext uri="{BB962C8B-B14F-4D97-AF65-F5344CB8AC3E}">
        <p14:creationId xmlns:p14="http://schemas.microsoft.com/office/powerpoint/2010/main" val="26984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Convictions We Lack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Convictions About Personal </a:t>
            </a:r>
            <a:r>
              <a:rPr lang="en-US" dirty="0"/>
              <a:t>Ability</a:t>
            </a:r>
          </a:p>
          <a:p>
            <a:r>
              <a:rPr lang="en-US" b="1" dirty="0"/>
              <a:t>Convictions About Personal Responsibility</a:t>
            </a:r>
          </a:p>
          <a:p>
            <a:pPr lvl="1"/>
            <a:r>
              <a:rPr lang="en-US" dirty="0"/>
              <a:t>Personal Confession (1 John 1:9; Ps. 51)</a:t>
            </a:r>
          </a:p>
          <a:p>
            <a:pPr lvl="1"/>
            <a:r>
              <a:rPr lang="en-US" dirty="0"/>
              <a:t>Personal Accountability (Rom. 14:12)</a:t>
            </a:r>
          </a:p>
          <a:p>
            <a:pPr lvl="1"/>
            <a:r>
              <a:rPr lang="en-US" dirty="0"/>
              <a:t>Personal Sanctification (Rom. 8:29)</a:t>
            </a:r>
          </a:p>
        </p:txBody>
      </p:sp>
    </p:spTree>
    <p:extLst>
      <p:ext uri="{BB962C8B-B14F-4D97-AF65-F5344CB8AC3E}">
        <p14:creationId xmlns:p14="http://schemas.microsoft.com/office/powerpoint/2010/main" val="21409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Lousy Aftertaste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4495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Twisting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Truth of God Is Twisted</a:t>
            </a:r>
          </a:p>
          <a:p>
            <a:pPr lvl="1"/>
            <a:r>
              <a:rPr lang="en-US" dirty="0"/>
              <a:t>Ezekiel 18:1–5</a:t>
            </a:r>
          </a:p>
          <a:p>
            <a:r>
              <a:rPr lang="en-US" dirty="0"/>
              <a:t>The Truth of Parenting Is Twisted</a:t>
            </a:r>
          </a:p>
          <a:p>
            <a:pPr lvl="1"/>
            <a:r>
              <a:rPr lang="en-US" dirty="0"/>
              <a:t>Proverbs 22:6</a:t>
            </a:r>
          </a:p>
        </p:txBody>
      </p:sp>
    </p:spTree>
    <p:extLst>
      <p:ext uri="{BB962C8B-B14F-4D97-AF65-F5344CB8AC3E}">
        <p14:creationId xmlns:p14="http://schemas.microsoft.com/office/powerpoint/2010/main" val="24666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90550"/>
            <a:ext cx="6629400" cy="4114800"/>
          </a:xfrm>
        </p:spPr>
        <p:txBody>
          <a:bodyPr>
            <a:normAutofit/>
          </a:bodyPr>
          <a:lstStyle/>
          <a:p>
            <a:r>
              <a:rPr lang="en-US" dirty="0"/>
              <a:t>We are a product of our environment.</a:t>
            </a:r>
          </a:p>
          <a:p>
            <a:endParaRPr lang="en-US" dirty="0"/>
          </a:p>
          <a:p>
            <a:r>
              <a:rPr lang="en-US" dirty="0"/>
              <a:t>Teens can’t be trusted today.</a:t>
            </a:r>
          </a:p>
        </p:txBody>
      </p:sp>
    </p:spTree>
    <p:extLst>
      <p:ext uri="{BB962C8B-B14F-4D97-AF65-F5344CB8AC3E}">
        <p14:creationId xmlns:p14="http://schemas.microsoft.com/office/powerpoint/2010/main" val="32085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90550"/>
            <a:ext cx="6629400" cy="4114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The vast majority of your personality and learned behavior is established before you turn 6.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Kids from broken homes can’t understand real love.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9568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Twisting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Truth of God Is Twisted</a:t>
            </a:r>
          </a:p>
          <a:p>
            <a:pPr lvl="1"/>
            <a:r>
              <a:rPr lang="en-US" dirty="0"/>
              <a:t>Ezekiel 18:1–5</a:t>
            </a:r>
          </a:p>
          <a:p>
            <a:r>
              <a:rPr lang="en-US" dirty="0"/>
              <a:t>The Truth of Parenting Is Twisted</a:t>
            </a:r>
          </a:p>
          <a:p>
            <a:pPr lvl="1"/>
            <a:r>
              <a:rPr lang="en-US" dirty="0"/>
              <a:t>Proverbs 22:6</a:t>
            </a:r>
          </a:p>
          <a:p>
            <a:r>
              <a:rPr lang="en-US" b="1" dirty="0"/>
              <a:t>The Truth of Personal Choice Is Twisted</a:t>
            </a:r>
          </a:p>
          <a:p>
            <a:pPr lvl="1"/>
            <a:r>
              <a:rPr lang="en-US" dirty="0"/>
              <a:t>Joshua 24:15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Conviction Confusion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Convictions About Personal Guilt</a:t>
            </a:r>
          </a:p>
          <a:p>
            <a:pPr lvl="1"/>
            <a:r>
              <a:rPr lang="en-US" dirty="0"/>
              <a:t>True Guilt</a:t>
            </a:r>
          </a:p>
          <a:p>
            <a:pPr lvl="1"/>
            <a:r>
              <a:rPr lang="en-US" dirty="0"/>
              <a:t>False Guilt</a:t>
            </a:r>
          </a:p>
          <a:p>
            <a:r>
              <a:rPr lang="en-US" dirty="0"/>
              <a:t>Difference</a:t>
            </a:r>
          </a:p>
          <a:p>
            <a:pPr lvl="1"/>
            <a:r>
              <a:rPr lang="en-US" dirty="0"/>
              <a:t>Praying</a:t>
            </a:r>
          </a:p>
          <a:p>
            <a:pPr lvl="1"/>
            <a:r>
              <a:rPr lang="en-US" dirty="0"/>
              <a:t>Subjecting our feelings to the Word</a:t>
            </a:r>
          </a:p>
          <a:p>
            <a:pPr lvl="1"/>
            <a:r>
              <a:rPr lang="en-US" dirty="0"/>
              <a:t>Examining the direction of our guilt</a:t>
            </a:r>
          </a:p>
        </p:txBody>
      </p:sp>
    </p:spTree>
    <p:extLst>
      <p:ext uri="{BB962C8B-B14F-4D97-AF65-F5344CB8AC3E}">
        <p14:creationId xmlns:p14="http://schemas.microsoft.com/office/powerpoint/2010/main" val="1177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Conviction Confusion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Convictions About Personal Sin</a:t>
            </a:r>
          </a:p>
          <a:p>
            <a:r>
              <a:rPr lang="en-US" dirty="0"/>
              <a:t>Convictions About Personal Hope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Some Very Sour Grapes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1106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These Get So Sour?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3737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Confusing a False Philosophy with Truth</a:t>
            </a:r>
          </a:p>
        </p:txBody>
      </p:sp>
    </p:spTree>
    <p:extLst>
      <p:ext uri="{BB962C8B-B14F-4D97-AF65-F5344CB8AC3E}">
        <p14:creationId xmlns:p14="http://schemas.microsoft.com/office/powerpoint/2010/main" val="871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Limited in Intensity</a:t>
            </a:r>
          </a:p>
          <a:p>
            <a:r>
              <a:rPr lang="en-US" dirty="0"/>
              <a:t>Limited in Duration</a:t>
            </a:r>
          </a:p>
          <a:p>
            <a:r>
              <a:rPr lang="en-US" dirty="0"/>
              <a:t>Limited in Finality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D13C8F-F44D-4DFA-9AA5-34EB3898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the Truth in a Lie</a:t>
            </a:r>
          </a:p>
        </p:txBody>
      </p:sp>
    </p:spTree>
    <p:extLst>
      <p:ext uri="{BB962C8B-B14F-4D97-AF65-F5344CB8AC3E}">
        <p14:creationId xmlns:p14="http://schemas.microsoft.com/office/powerpoint/2010/main" val="7379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Philosophy Seems Equal with Scripture</a:t>
            </a:r>
            <a:endParaRPr lang="en-US" b="0" dirty="0"/>
          </a:p>
          <a:p>
            <a:r>
              <a:rPr lang="en-US" dirty="0"/>
              <a:t>Philosophy Neutralizes True Worship</a:t>
            </a:r>
          </a:p>
          <a:p>
            <a:r>
              <a:rPr lang="en-US" dirty="0"/>
              <a:t>Philosophy Causes Sin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D13C8F-F44D-4DFA-9AA5-34EB3898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Philosophy </a:t>
            </a:r>
            <a:br>
              <a:rPr lang="en-US" dirty="0"/>
            </a:br>
            <a:r>
              <a:rPr lang="en-US" dirty="0"/>
              <a:t>More than God</a:t>
            </a:r>
          </a:p>
        </p:txBody>
      </p:sp>
    </p:spTree>
    <p:extLst>
      <p:ext uri="{BB962C8B-B14F-4D97-AF65-F5344CB8AC3E}">
        <p14:creationId xmlns:p14="http://schemas.microsoft.com/office/powerpoint/2010/main" val="29245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 General Principle as an Absolute Promise</a:t>
            </a:r>
          </a:p>
        </p:txBody>
      </p:sp>
    </p:spTree>
    <p:extLst>
      <p:ext uri="{BB962C8B-B14F-4D97-AF65-F5344CB8AC3E}">
        <p14:creationId xmlns:p14="http://schemas.microsoft.com/office/powerpoint/2010/main" val="5555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Hypothetical Generations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r>
              <a:rPr lang="en-US" dirty="0"/>
              <a:t>First Generation—righteous</a:t>
            </a:r>
          </a:p>
          <a:p>
            <a:r>
              <a:rPr lang="en-US" dirty="0"/>
              <a:t>Second Generation—commits sin</a:t>
            </a:r>
          </a:p>
          <a:p>
            <a:r>
              <a:rPr lang="en-US" dirty="0"/>
              <a:t>Third Generation—learns and obeys</a:t>
            </a:r>
          </a:p>
        </p:txBody>
      </p:sp>
    </p:spTree>
    <p:extLst>
      <p:ext uri="{BB962C8B-B14F-4D97-AF65-F5344CB8AC3E}">
        <p14:creationId xmlns:p14="http://schemas.microsoft.com/office/powerpoint/2010/main" val="23869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5DEF-16E0-495D-9494-02CAAD07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Confusing an Influence </a:t>
            </a:r>
            <a:br>
              <a:rPr lang="en-US" dirty="0"/>
            </a:br>
            <a:r>
              <a:rPr lang="en-US" dirty="0"/>
              <a:t>with a Cause</a:t>
            </a:r>
          </a:p>
        </p:txBody>
      </p:sp>
    </p:spTree>
    <p:extLst>
      <p:ext uri="{BB962C8B-B14F-4D97-AF65-F5344CB8AC3E}">
        <p14:creationId xmlns:p14="http://schemas.microsoft.com/office/powerpoint/2010/main" val="32406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CFEC-63B9-4176-AECF-EA1D393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you grateful for your family background?</a:t>
            </a:r>
          </a:p>
          <a:p>
            <a:endParaRPr lang="en-US" dirty="0"/>
          </a:p>
          <a:p>
            <a:r>
              <a:rPr lang="en-US" dirty="0"/>
              <a:t>What advantages have godly parents given us? </a:t>
            </a:r>
          </a:p>
        </p:txBody>
      </p:sp>
    </p:spTree>
    <p:extLst>
      <p:ext uri="{BB962C8B-B14F-4D97-AF65-F5344CB8AC3E}">
        <p14:creationId xmlns:p14="http://schemas.microsoft.com/office/powerpoint/2010/main" val="36931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CFEC-63B9-4176-AECF-EA1D393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bad environments give us a chance to better serve others?</a:t>
            </a:r>
          </a:p>
        </p:txBody>
      </p:sp>
    </p:spTree>
    <p:extLst>
      <p:ext uri="{BB962C8B-B14F-4D97-AF65-F5344CB8AC3E}">
        <p14:creationId xmlns:p14="http://schemas.microsoft.com/office/powerpoint/2010/main" val="42250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 We Face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Israel’s History of Shifting Blame</a:t>
            </a:r>
          </a:p>
          <a:p>
            <a:pPr lvl="1"/>
            <a:r>
              <a:rPr lang="en-US" dirty="0"/>
              <a:t>Ezekiel 18:1–5</a:t>
            </a:r>
          </a:p>
        </p:txBody>
      </p:sp>
    </p:spTree>
    <p:extLst>
      <p:ext uri="{BB962C8B-B14F-4D97-AF65-F5344CB8AC3E}">
        <p14:creationId xmlns:p14="http://schemas.microsoft.com/office/powerpoint/2010/main" val="2474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1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Spitting It Out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132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C635E-EA37-4C72-83D2-82EB7D63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Personal Relationship with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A82B6-5956-46FD-B4D5-A5CDCFB5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Made Us</a:t>
            </a:r>
          </a:p>
          <a:p>
            <a:pPr lvl="1"/>
            <a:r>
              <a:rPr lang="en-US" dirty="0"/>
              <a:t>Psalm 139:14</a:t>
            </a:r>
          </a:p>
          <a:p>
            <a:r>
              <a:rPr lang="en-US" b="1" dirty="0"/>
              <a:t>He Bought Us</a:t>
            </a:r>
          </a:p>
          <a:p>
            <a:pPr lvl="1"/>
            <a:r>
              <a:rPr lang="en-US" dirty="0"/>
              <a:t>1 Corinthians 6:20</a:t>
            </a:r>
          </a:p>
        </p:txBody>
      </p:sp>
    </p:spTree>
    <p:extLst>
      <p:ext uri="{BB962C8B-B14F-4D97-AF65-F5344CB8AC3E}">
        <p14:creationId xmlns:p14="http://schemas.microsoft.com/office/powerpoint/2010/main" val="22082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C635E-EA37-4C72-83D2-82EB7D63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066800"/>
          </a:xfrm>
        </p:spPr>
        <p:txBody>
          <a:bodyPr/>
          <a:lstStyle/>
          <a:p>
            <a:r>
              <a:rPr lang="en-US" dirty="0"/>
              <a:t>He Takes </a:t>
            </a:r>
            <a:br>
              <a:rPr lang="en-US" dirty="0"/>
            </a:br>
            <a:r>
              <a:rPr lang="en-US" dirty="0"/>
              <a:t>Responsibility for Us</a:t>
            </a:r>
          </a:p>
        </p:txBody>
      </p:sp>
    </p:spTree>
    <p:extLst>
      <p:ext uri="{BB962C8B-B14F-4D97-AF65-F5344CB8AC3E}">
        <p14:creationId xmlns:p14="http://schemas.microsoft.com/office/powerpoint/2010/main" val="31017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C635E-EA37-4C72-83D2-82EB7D63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066800"/>
          </a:xfrm>
        </p:spPr>
        <p:txBody>
          <a:bodyPr/>
          <a:lstStyle/>
          <a:p>
            <a:r>
              <a:rPr lang="en-US" dirty="0"/>
              <a:t>We Find a Resource in God</a:t>
            </a:r>
          </a:p>
        </p:txBody>
      </p:sp>
    </p:spTree>
    <p:extLst>
      <p:ext uri="{BB962C8B-B14F-4D97-AF65-F5344CB8AC3E}">
        <p14:creationId xmlns:p14="http://schemas.microsoft.com/office/powerpoint/2010/main" val="16109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EBA6-7D2D-4171-854F-77EC5D44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Personally Responsible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176E-1448-48E7-8EC6-EB85CD47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Not Responsible for Our Parents</a:t>
            </a:r>
          </a:p>
          <a:p>
            <a:pPr lvl="1"/>
            <a:r>
              <a:rPr lang="en-US" dirty="0"/>
              <a:t>Ezekiel 18:17–19</a:t>
            </a:r>
          </a:p>
          <a:p>
            <a:r>
              <a:rPr lang="en-US" b="1" dirty="0"/>
              <a:t>Our Parents Are Not Responsible for Us</a:t>
            </a:r>
          </a:p>
          <a:p>
            <a:pPr lvl="1"/>
            <a:r>
              <a:rPr lang="en-US" dirty="0"/>
              <a:t>Ezekiel 18:20</a:t>
            </a:r>
          </a:p>
        </p:txBody>
      </p:sp>
    </p:spTree>
    <p:extLst>
      <p:ext uri="{BB962C8B-B14F-4D97-AF65-F5344CB8AC3E}">
        <p14:creationId xmlns:p14="http://schemas.microsoft.com/office/powerpoint/2010/main" val="22900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EBA6-7D2D-4171-854F-77EC5D44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Personally Responsible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176E-1448-48E7-8EC6-EB85CD47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Are Responsible to God</a:t>
            </a:r>
          </a:p>
          <a:p>
            <a:pPr lvl="1"/>
            <a:r>
              <a:rPr lang="en-US" b="0" dirty="0"/>
              <a:t>Ezekiel 18:30</a:t>
            </a:r>
          </a:p>
        </p:txBody>
      </p:sp>
    </p:spTree>
    <p:extLst>
      <p:ext uri="{BB962C8B-B14F-4D97-AF65-F5344CB8AC3E}">
        <p14:creationId xmlns:p14="http://schemas.microsoft.com/office/powerpoint/2010/main" val="40534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5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Fresh Grapes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8044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31750E-59DC-4AC9-B65F-6293D3DF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Reject Our Parents’ Sins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BF4D5-77B5-46D8-9FD3-DA81BCC6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Identify Sin</a:t>
            </a:r>
          </a:p>
          <a:p>
            <a:pPr lvl="1"/>
            <a:r>
              <a:rPr lang="en-US" dirty="0"/>
              <a:t>Love the sinner and hate the sin.</a:t>
            </a:r>
          </a:p>
          <a:p>
            <a:pPr lvl="1"/>
            <a:r>
              <a:rPr lang="en-US" dirty="0"/>
              <a:t>Distinguish between parents’ personality and their position.</a:t>
            </a:r>
          </a:p>
        </p:txBody>
      </p:sp>
    </p:spTree>
    <p:extLst>
      <p:ext uri="{BB962C8B-B14F-4D97-AF65-F5344CB8AC3E}">
        <p14:creationId xmlns:p14="http://schemas.microsoft.com/office/powerpoint/2010/main" val="28819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666750"/>
            <a:ext cx="6629400" cy="3505200"/>
          </a:xfrm>
        </p:spPr>
        <p:txBody>
          <a:bodyPr>
            <a:normAutofit/>
          </a:bodyPr>
          <a:lstStyle/>
          <a:p>
            <a:r>
              <a:rPr lang="en-US" dirty="0"/>
              <a:t>“It wasn’t my fault. I was just minding my own business when she came along and offered the fruit to me. </a:t>
            </a:r>
          </a:p>
          <a:p>
            <a:r>
              <a:rPr lang="en-US" dirty="0"/>
              <a:t>She should have been more careful about who she talks to.”</a:t>
            </a:r>
          </a:p>
        </p:txBody>
      </p:sp>
    </p:spTree>
    <p:extLst>
      <p:ext uri="{BB962C8B-B14F-4D97-AF65-F5344CB8AC3E}">
        <p14:creationId xmlns:p14="http://schemas.microsoft.com/office/powerpoint/2010/main" val="29908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13499-7D26-451F-9FD4-86C6EAB3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66750"/>
            <a:ext cx="6858000" cy="3810000"/>
          </a:xfrm>
        </p:spPr>
        <p:txBody>
          <a:bodyPr>
            <a:normAutofit/>
          </a:bodyPr>
          <a:lstStyle/>
          <a:p>
            <a:r>
              <a:rPr lang="en-US" dirty="0"/>
              <a:t>How has our culture stereotyped various kinds of leadership?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Parents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Police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Education officials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Representatives in government? </a:t>
            </a:r>
          </a:p>
        </p:txBody>
      </p:sp>
    </p:spTree>
    <p:extLst>
      <p:ext uri="{BB962C8B-B14F-4D97-AF65-F5344CB8AC3E}">
        <p14:creationId xmlns:p14="http://schemas.microsoft.com/office/powerpoint/2010/main" val="36656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13499-7D26-451F-9FD4-86C6EAB3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these stereotypes justified? </a:t>
            </a:r>
          </a:p>
          <a:p>
            <a:endParaRPr lang="en-US" dirty="0"/>
          </a:p>
          <a:p>
            <a:r>
              <a:rPr lang="en-US" dirty="0"/>
              <a:t>In what ways are they invalid or unhelpful?</a:t>
            </a:r>
          </a:p>
        </p:txBody>
      </p:sp>
    </p:spTree>
    <p:extLst>
      <p:ext uri="{BB962C8B-B14F-4D97-AF65-F5344CB8AC3E}">
        <p14:creationId xmlns:p14="http://schemas.microsoft.com/office/powerpoint/2010/main" val="7187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31750E-59DC-4AC9-B65F-6293D3DF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Reject Our Parents’ Sins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BF4D5-77B5-46D8-9FD3-DA81BCC6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Identify Sin</a:t>
            </a:r>
          </a:p>
          <a:p>
            <a:pPr lvl="1"/>
            <a:r>
              <a:rPr lang="en-US" dirty="0"/>
              <a:t>Love the sinner and hate the sin.</a:t>
            </a:r>
          </a:p>
          <a:p>
            <a:pPr lvl="1"/>
            <a:r>
              <a:rPr lang="en-US" dirty="0"/>
              <a:t>Distinguish between parents’ personality and their position.</a:t>
            </a:r>
          </a:p>
          <a:p>
            <a:pPr lvl="1"/>
            <a:r>
              <a:rPr lang="en-US" dirty="0"/>
              <a:t>Trust God to work through your parents.</a:t>
            </a:r>
          </a:p>
        </p:txBody>
      </p:sp>
    </p:spTree>
    <p:extLst>
      <p:ext uri="{BB962C8B-B14F-4D97-AF65-F5344CB8AC3E}">
        <p14:creationId xmlns:p14="http://schemas.microsoft.com/office/powerpoint/2010/main" val="964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31750E-59DC-4AC9-B65F-6293D3DF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Reject Our Parents’ Sins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BF4D5-77B5-46D8-9FD3-DA81BCC6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 the Consequences of Sin</a:t>
            </a:r>
          </a:p>
        </p:txBody>
      </p:sp>
    </p:spTree>
    <p:extLst>
      <p:ext uri="{BB962C8B-B14F-4D97-AF65-F5344CB8AC3E}">
        <p14:creationId xmlns:p14="http://schemas.microsoft.com/office/powerpoint/2010/main" val="4641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27D90-64AD-4F30-912A-CD27B166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consequences of sin that are stated or implied in Psalm 51?</a:t>
            </a:r>
          </a:p>
        </p:txBody>
      </p:sp>
    </p:spTree>
    <p:extLst>
      <p:ext uri="{BB962C8B-B14F-4D97-AF65-F5344CB8AC3E}">
        <p14:creationId xmlns:p14="http://schemas.microsoft.com/office/powerpoint/2010/main" val="39400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31750E-59DC-4AC9-B65F-6293D3DF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Reject Our Parents’ Sins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BF4D5-77B5-46D8-9FD3-DA81BCC6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 the Consequences of Sin</a:t>
            </a:r>
          </a:p>
          <a:p>
            <a:r>
              <a:rPr lang="en-US" dirty="0"/>
              <a:t>Choose to Avoid Sin</a:t>
            </a:r>
          </a:p>
        </p:txBody>
      </p:sp>
    </p:spTree>
    <p:extLst>
      <p:ext uri="{BB962C8B-B14F-4D97-AF65-F5344CB8AC3E}">
        <p14:creationId xmlns:p14="http://schemas.microsoft.com/office/powerpoint/2010/main" val="14994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C453-10E7-47A5-8A92-16037C86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Choose</a:t>
            </a:r>
            <a:br>
              <a:rPr lang="en-US" dirty="0"/>
            </a:br>
            <a:r>
              <a:rPr lang="en-US" dirty="0"/>
              <a:t>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0556-EB1E-4FA1-ABC6-67277430A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Your Parents’ Sin Without Focusing on It</a:t>
            </a:r>
          </a:p>
          <a:p>
            <a:r>
              <a:rPr lang="en-US" dirty="0"/>
              <a:t>Don’t React to Parental Sinfulness</a:t>
            </a:r>
          </a:p>
        </p:txBody>
      </p:sp>
    </p:spTree>
    <p:extLst>
      <p:ext uri="{BB962C8B-B14F-4D97-AF65-F5344CB8AC3E}">
        <p14:creationId xmlns:p14="http://schemas.microsoft.com/office/powerpoint/2010/main" val="37714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FB72-5A5C-4386-9767-18B0E831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to Act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B335-B348-46C8-93E9-17494C950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the Scriptures as Your Standard</a:t>
            </a:r>
          </a:p>
          <a:p>
            <a:r>
              <a:rPr lang="en-US" dirty="0"/>
              <a:t>Acquire Your Own Personal, Practical Standards of Holiness</a:t>
            </a:r>
          </a:p>
        </p:txBody>
      </p:sp>
    </p:spTree>
    <p:extLst>
      <p:ext uri="{BB962C8B-B14F-4D97-AF65-F5344CB8AC3E}">
        <p14:creationId xmlns:p14="http://schemas.microsoft.com/office/powerpoint/2010/main" val="4121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666750"/>
            <a:ext cx="66294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“Everyone knew these people were trouble. As our leader was on the mountain, I was forced to baby-sit these people. </a:t>
            </a:r>
          </a:p>
          <a:p>
            <a:r>
              <a:rPr lang="en-US" dirty="0"/>
              <a:t>Then they demanded a god to worship, and somehow this idol appeared out of some gold we melted.”</a:t>
            </a:r>
          </a:p>
        </p:txBody>
      </p:sp>
    </p:spTree>
    <p:extLst>
      <p:ext uri="{BB962C8B-B14F-4D97-AF65-F5344CB8AC3E}">
        <p14:creationId xmlns:p14="http://schemas.microsoft.com/office/powerpoint/2010/main" val="27606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666750"/>
            <a:ext cx="6629400" cy="3505200"/>
          </a:xfrm>
        </p:spPr>
        <p:txBody>
          <a:bodyPr>
            <a:normAutofit/>
          </a:bodyPr>
          <a:lstStyle/>
          <a:p>
            <a:r>
              <a:rPr lang="en-US" dirty="0"/>
              <a:t>“He was the crooked one. We knew he was going to betray</a:t>
            </a:r>
          </a:p>
          <a:p>
            <a:r>
              <a:rPr lang="en-US" dirty="0"/>
              <a:t>Christ—it was just a matter of time. </a:t>
            </a:r>
          </a:p>
          <a:p>
            <a:r>
              <a:rPr lang="en-US" dirty="0"/>
              <a:t>We are in a position of authority and accept no responsibility for the 30 pieces of silver.”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41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666750"/>
            <a:ext cx="6629400" cy="3505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“The mob was enraged and the whole scene had a sense of destiny about it. </a:t>
            </a:r>
          </a:p>
          <a:p>
            <a:pPr>
              <a:spcBef>
                <a:spcPts val="600"/>
              </a:spcBef>
            </a:pPr>
            <a:r>
              <a:rPr lang="en-US" dirty="0"/>
              <a:t>I was caught in a bad situation, and any man would have done the same—He was going to be crucified anyway.</a:t>
            </a:r>
          </a:p>
          <a:p>
            <a:pPr>
              <a:spcBef>
                <a:spcPts val="600"/>
              </a:spcBef>
            </a:pPr>
            <a:r>
              <a:rPr lang="en-US" dirty="0"/>
              <a:t>Washing my hands made me feel clean.”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94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 We Face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Israel’s History of Shifting Blame</a:t>
            </a:r>
          </a:p>
          <a:p>
            <a:pPr lvl="1"/>
            <a:r>
              <a:rPr lang="en-US" dirty="0"/>
              <a:t>Ezekiel 18:1–5</a:t>
            </a:r>
          </a:p>
          <a:p>
            <a:r>
              <a:rPr lang="en-US" dirty="0"/>
              <a:t>Modern Sour Grapes</a:t>
            </a:r>
          </a:p>
        </p:txBody>
      </p:sp>
    </p:spTree>
    <p:extLst>
      <p:ext uri="{BB962C8B-B14F-4D97-AF65-F5344CB8AC3E}">
        <p14:creationId xmlns:p14="http://schemas.microsoft.com/office/powerpoint/2010/main" val="30721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CA50E-EE17-45FB-BB2B-6520D2D8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Share a bad habit that you may have picked up from your parents or someone that had a big influence on you.</a:t>
            </a:r>
          </a:p>
          <a:p>
            <a:endParaRPr lang="en-US" dirty="0"/>
          </a:p>
          <a:p>
            <a:r>
              <a:rPr lang="en-US" dirty="0"/>
              <a:t>Describe how you identified that habit and began to improve.</a:t>
            </a:r>
          </a:p>
        </p:txBody>
      </p:sp>
    </p:spTree>
    <p:extLst>
      <p:ext uri="{BB962C8B-B14F-4D97-AF65-F5344CB8AC3E}">
        <p14:creationId xmlns:p14="http://schemas.microsoft.com/office/powerpoint/2010/main" val="7442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On-screen Show (16:9)</PresentationFormat>
  <Paragraphs>133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Arial</vt:lpstr>
      <vt:lpstr>Basic Styles</vt:lpstr>
      <vt:lpstr>PowerPoint Presentation</vt:lpstr>
      <vt:lpstr>Some Very Sour Grapes</vt:lpstr>
      <vt:lpstr>The Condition We Face</vt:lpstr>
      <vt:lpstr>PowerPoint Presentation</vt:lpstr>
      <vt:lpstr>PowerPoint Presentation</vt:lpstr>
      <vt:lpstr>PowerPoint Presentation</vt:lpstr>
      <vt:lpstr>PowerPoint Presentation</vt:lpstr>
      <vt:lpstr>The Condition We Face</vt:lpstr>
      <vt:lpstr>PowerPoint Presentation</vt:lpstr>
      <vt:lpstr>The Comparison We Need</vt:lpstr>
      <vt:lpstr>The Convictions We Lack</vt:lpstr>
      <vt:lpstr>PowerPoint Presentation</vt:lpstr>
      <vt:lpstr>A Lousy Aftertaste</vt:lpstr>
      <vt:lpstr>Truth Twisting</vt:lpstr>
      <vt:lpstr>PowerPoint Presentation</vt:lpstr>
      <vt:lpstr>PowerPoint Presentation</vt:lpstr>
      <vt:lpstr>Truth Twisting</vt:lpstr>
      <vt:lpstr>Conviction Confusion</vt:lpstr>
      <vt:lpstr>Conviction Confusion</vt:lpstr>
      <vt:lpstr>PowerPoint Presentation</vt:lpstr>
      <vt:lpstr>How Did These Get So Sour?</vt:lpstr>
      <vt:lpstr>Confusing a False Philosophy with Truth</vt:lpstr>
      <vt:lpstr>Seeing the Truth in a Lie</vt:lpstr>
      <vt:lpstr>Trusting Philosophy  More than God</vt:lpstr>
      <vt:lpstr>Teaching a General Principle as an Absolute Promise</vt:lpstr>
      <vt:lpstr>Three Hypothetical Generations</vt:lpstr>
      <vt:lpstr>Confusing an Influence  with a Cause</vt:lpstr>
      <vt:lpstr>PowerPoint Presentation</vt:lpstr>
      <vt:lpstr>PowerPoint Presentation</vt:lpstr>
      <vt:lpstr>PowerPoint Presentation</vt:lpstr>
      <vt:lpstr>Spitting It Out</vt:lpstr>
      <vt:lpstr>We Have a Personal Relationship with God</vt:lpstr>
      <vt:lpstr>He Takes  Responsibility for Us</vt:lpstr>
      <vt:lpstr>We Find a Resource in God</vt:lpstr>
      <vt:lpstr>We Are Personally Responsible to God</vt:lpstr>
      <vt:lpstr>We Are Personally Responsible to God</vt:lpstr>
      <vt:lpstr>PowerPoint Presentation</vt:lpstr>
      <vt:lpstr>Fresh Grapes</vt:lpstr>
      <vt:lpstr>The Responsibility to Reject Our Parents’ Sins</vt:lpstr>
      <vt:lpstr>PowerPoint Presentation</vt:lpstr>
      <vt:lpstr>PowerPoint Presentation</vt:lpstr>
      <vt:lpstr>The Responsibility to Reject Our Parents’ Sins</vt:lpstr>
      <vt:lpstr>The Responsibility to Reject Our Parents’ Sins</vt:lpstr>
      <vt:lpstr>PowerPoint Presentation</vt:lpstr>
      <vt:lpstr>The Responsibility to Reject Our Parents’ Sins</vt:lpstr>
      <vt:lpstr>The Responsibility to Choose Righteousness</vt:lpstr>
      <vt:lpstr>The Responsibility to Act Responsibly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Responsibility Hot Shot Presentation</dc:title>
  <dc:creator/>
  <cp:keywords>Personal Responsibility, Bible, Curriculum, Sunday School</cp:keywords>
  <cp:lastModifiedBy/>
  <cp:revision>1</cp:revision>
  <dcterms:created xsi:type="dcterms:W3CDTF">2016-09-06T17:21:08Z</dcterms:created>
  <dcterms:modified xsi:type="dcterms:W3CDTF">2018-10-01T19:39:00Z</dcterms:modified>
</cp:coreProperties>
</file>