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embedTrueTypeFonts="1">
  <p:sldMasterIdLst>
    <p:sldMasterId id="2147483648" r:id="rId1"/>
  </p:sldMasterIdLst>
  <p:notesMasterIdLst>
    <p:notesMasterId r:id="rId64"/>
  </p:notes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4" r:id="rId9"/>
    <p:sldId id="262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4" r:id="rId19"/>
    <p:sldId id="275" r:id="rId20"/>
    <p:sldId id="273" r:id="rId21"/>
    <p:sldId id="276" r:id="rId22"/>
    <p:sldId id="277" r:id="rId23"/>
    <p:sldId id="279" r:id="rId24"/>
    <p:sldId id="280" r:id="rId25"/>
    <p:sldId id="278" r:id="rId26"/>
    <p:sldId id="281" r:id="rId27"/>
    <p:sldId id="282" r:id="rId28"/>
    <p:sldId id="283" r:id="rId29"/>
    <p:sldId id="284" r:id="rId30"/>
    <p:sldId id="285" r:id="rId31"/>
    <p:sldId id="287" r:id="rId32"/>
    <p:sldId id="288" r:id="rId33"/>
    <p:sldId id="289" r:id="rId34"/>
    <p:sldId id="286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  <p:sldId id="303" r:id="rId49"/>
    <p:sldId id="304" r:id="rId50"/>
    <p:sldId id="305" r:id="rId51"/>
    <p:sldId id="306" r:id="rId52"/>
    <p:sldId id="307" r:id="rId53"/>
    <p:sldId id="308" r:id="rId54"/>
    <p:sldId id="309" r:id="rId55"/>
    <p:sldId id="310" r:id="rId56"/>
    <p:sldId id="311" r:id="rId57"/>
    <p:sldId id="312" r:id="rId58"/>
    <p:sldId id="313" r:id="rId59"/>
    <p:sldId id="314" r:id="rId60"/>
    <p:sldId id="315" r:id="rId61"/>
    <p:sldId id="316" r:id="rId62"/>
    <p:sldId id="317" r:id="rId63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Author" initials="A" lastIdx="2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44365"/>
    <a:srgbClr val="9B87AF"/>
    <a:srgbClr val="D5CDDD"/>
    <a:srgbClr val="9E7DB9"/>
    <a:srgbClr val="2F1444"/>
    <a:srgbClr val="42392A"/>
    <a:srgbClr val="F6F1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428" autoAdjust="0"/>
    <p:restoredTop sz="86437" autoAdjust="0"/>
  </p:normalViewPr>
  <p:slideViewPr>
    <p:cSldViewPr>
      <p:cViewPr varScale="1">
        <p:scale>
          <a:sx n="117" d="100"/>
          <a:sy n="117" d="100"/>
        </p:scale>
        <p:origin x="432" y="96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4711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notesMaster" Target="notesMasters/notesMaster1.xml"/><Relationship Id="rId69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panose="020B0604020202020204" pitchFamily="34" charset="0"/>
              </a:defRPr>
            </a:lvl1pPr>
          </a:lstStyle>
          <a:p>
            <a:fld id="{91096A22-878C-44FD-A811-BAC384802EB8}" type="datetimeFigureOut">
              <a:rPr lang="en-US" smtClean="0"/>
              <a:pPr/>
              <a:t>10/1/2018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panose="020B0604020202020204" pitchFamily="34" charset="0"/>
              </a:defRPr>
            </a:lvl1pPr>
          </a:lstStyle>
          <a:p>
            <a:fld id="{3050A3C8-F9AF-495C-B259-C721909C4AD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61051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ront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263197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09600" y="2038350"/>
            <a:ext cx="7772400" cy="2514600"/>
          </a:xfrm>
        </p:spPr>
        <p:txBody>
          <a:bodyPr anchor="t"/>
          <a:lstStyle>
            <a:lvl1pPr>
              <a:lnSpc>
                <a:spcPct val="85000"/>
              </a:lnSpc>
              <a:defRPr sz="7200" b="1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Lesson Title Goes Here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371600" y="971550"/>
            <a:ext cx="6400800" cy="476250"/>
          </a:xfrm>
        </p:spPr>
        <p:txBody>
          <a:bodyPr anchor="b">
            <a:noAutofit/>
          </a:bodyPr>
          <a:lstStyle>
            <a:lvl1pPr marL="0" indent="0" algn="ctr">
              <a:buNone/>
              <a:defRPr sz="3600" b="0" spc="60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LESSON 1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ody Content Slide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361950"/>
            <a:ext cx="8229600" cy="1066800"/>
          </a:xfrm>
        </p:spPr>
        <p:txBody>
          <a:bodyPr/>
          <a:lstStyle>
            <a:lvl1pPr>
              <a:lnSpc>
                <a:spcPct val="90000"/>
              </a:lnSpc>
              <a:defRPr sz="450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Body Content Slide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1257300" y="1615678"/>
            <a:ext cx="6629400" cy="3318272"/>
          </a:xfrm>
        </p:spPr>
        <p:txBody>
          <a:bodyPr/>
          <a:lstStyle>
            <a:lvl1pPr>
              <a:spcBef>
                <a:spcPts val="180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dy Content Single Point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2038350"/>
            <a:ext cx="8229600" cy="1066800"/>
          </a:xfrm>
        </p:spPr>
        <p:txBody>
          <a:bodyPr/>
          <a:lstStyle>
            <a:lvl1pPr>
              <a:lnSpc>
                <a:spcPct val="90000"/>
              </a:lnSpc>
              <a:defRPr sz="450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Body Content Slide</a:t>
            </a:r>
          </a:p>
        </p:txBody>
      </p:sp>
    </p:spTree>
    <p:extLst>
      <p:ext uri="{BB962C8B-B14F-4D97-AF65-F5344CB8AC3E}">
        <p14:creationId xmlns:p14="http://schemas.microsoft.com/office/powerpoint/2010/main" val="2219993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cussion Slide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882643-8930-466E-9F44-41065714CCC5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1257300" y="514350"/>
            <a:ext cx="6629400" cy="4191000"/>
          </a:xfrm>
        </p:spPr>
        <p:txBody>
          <a:bodyPr anchor="ctr">
            <a:normAutofit/>
          </a:bodyPr>
          <a:lstStyle>
            <a:lvl1pPr marL="0" indent="0" algn="l">
              <a:lnSpc>
                <a:spcPts val="3500"/>
              </a:lnSpc>
              <a:spcBef>
                <a:spcPts val="0"/>
              </a:spcBef>
              <a:spcAft>
                <a:spcPts val="800"/>
              </a:spcAft>
              <a:buNone/>
              <a:defRPr sz="3600" b="0" baseline="0">
                <a:solidFill>
                  <a:srgbClr val="F6F1E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Discussion Question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d Break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8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14350"/>
            <a:ext cx="8229600" cy="6096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/>
              <a:t>Header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7300" y="1200150"/>
            <a:ext cx="6629400" cy="34706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First line of the slide</a:t>
            </a:r>
          </a:p>
          <a:p>
            <a:pPr lvl="1"/>
            <a:r>
              <a:rPr lang="en-US" dirty="0"/>
              <a:t>Second line of the slide</a:t>
            </a:r>
          </a:p>
          <a:p>
            <a:pPr lvl="2"/>
            <a:r>
              <a:rPr lang="en-US" dirty="0"/>
              <a:t>Third line of the slide</a:t>
            </a:r>
          </a:p>
          <a:p>
            <a:pPr lvl="3"/>
            <a:r>
              <a:rPr lang="en-US" dirty="0"/>
              <a:t>Fourth line of the slide</a:t>
            </a:r>
          </a:p>
          <a:p>
            <a:pPr lvl="4"/>
            <a:r>
              <a:rPr lang="en-US" dirty="0"/>
              <a:t>Fifth and lowest line of the slide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7" r:id="rId1"/>
    <p:sldLayoutId id="2147483649" r:id="rId2"/>
    <p:sldLayoutId id="2147483650" r:id="rId3"/>
    <p:sldLayoutId id="2147483658" r:id="rId4"/>
    <p:sldLayoutId id="2147483655" r:id="rId5"/>
    <p:sldLayoutId id="2147483656" r:id="rId6"/>
  </p:sldLayoutIdLst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xStyles>
    <p:titleStyle>
      <a:lvl1pPr algn="ctr" defTabSz="914400" rtl="0" eaLnBrk="1" latinLnBrk="0" hangingPunct="1">
        <a:lnSpc>
          <a:spcPct val="80000"/>
        </a:lnSpc>
        <a:spcBef>
          <a:spcPct val="0"/>
        </a:spcBef>
        <a:buNone/>
        <a:defRPr sz="4500" b="1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800" b="1" i="0" kern="1200" baseline="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58368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400" kern="1200" baseline="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896112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 baseline="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1800" b="1" i="0" kern="1200" baseline="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1371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800" kern="1200" baseline="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820453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5114CFC-055B-4872-B9AE-6CBE395F770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What do we let control us? </a:t>
            </a:r>
          </a:p>
          <a:p>
            <a:endParaRPr lang="en-US" dirty="0"/>
          </a:p>
          <a:p>
            <a:r>
              <a:rPr lang="en-US" dirty="0"/>
              <a:t>How can we be mastered by our hobbies, our pastimes, our entertainment? </a:t>
            </a:r>
          </a:p>
        </p:txBody>
      </p:sp>
    </p:spTree>
    <p:extLst>
      <p:ext uri="{BB962C8B-B14F-4D97-AF65-F5344CB8AC3E}">
        <p14:creationId xmlns:p14="http://schemas.microsoft.com/office/powerpoint/2010/main" val="35472779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5114CFC-055B-4872-B9AE-6CBE395F770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Is there a way to pursue godly leisure activities while still being controlled by the Spirit? </a:t>
            </a:r>
          </a:p>
          <a:p>
            <a:endParaRPr lang="en-US" dirty="0"/>
          </a:p>
          <a:p>
            <a:r>
              <a:rPr lang="en-US" dirty="0"/>
              <a:t>Did Christ ever relax? </a:t>
            </a:r>
          </a:p>
          <a:p>
            <a:endParaRPr lang="en-US" dirty="0"/>
          </a:p>
          <a:p>
            <a:r>
              <a:rPr lang="en-US" dirty="0"/>
              <a:t>How can what controls us affect our ministry?</a:t>
            </a:r>
          </a:p>
        </p:txBody>
      </p:sp>
    </p:spTree>
    <p:extLst>
      <p:ext uri="{BB962C8B-B14F-4D97-AF65-F5344CB8AC3E}">
        <p14:creationId xmlns:p14="http://schemas.microsoft.com/office/powerpoint/2010/main" val="14255441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2F16221-F8C6-4A31-BB62-2C8961A974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Qualifications 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1466539F-9702-416C-8A41-E39B1DE56A6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Full of Wisdom—Acts 6:3 </a:t>
            </a:r>
          </a:p>
        </p:txBody>
      </p:sp>
    </p:spTree>
    <p:extLst>
      <p:ext uri="{BB962C8B-B14F-4D97-AF65-F5344CB8AC3E}">
        <p14:creationId xmlns:p14="http://schemas.microsoft.com/office/powerpoint/2010/main" val="5351491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D6A356-6E51-4AB1-B296-0A8A232508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Ministry Job </a:t>
            </a:r>
          </a:p>
        </p:txBody>
      </p:sp>
    </p:spTree>
    <p:extLst>
      <p:ext uri="{BB962C8B-B14F-4D97-AF65-F5344CB8AC3E}">
        <p14:creationId xmlns:p14="http://schemas.microsoft.com/office/powerpoint/2010/main" val="34931585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D6A356-6E51-4AB1-B296-0A8A232508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Result </a:t>
            </a:r>
          </a:p>
        </p:txBody>
      </p:sp>
    </p:spTree>
    <p:extLst>
      <p:ext uri="{BB962C8B-B14F-4D97-AF65-F5344CB8AC3E}">
        <p14:creationId xmlns:p14="http://schemas.microsoft.com/office/powerpoint/2010/main" val="31349828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176457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054945-B47A-4B33-9512-AC4E1EA7944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Feed My Sheep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06C9DF2-AFD3-473C-AE0C-F96C1AA1E6E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Lesson 2</a:t>
            </a:r>
          </a:p>
        </p:txBody>
      </p:sp>
    </p:spTree>
    <p:extLst>
      <p:ext uri="{BB962C8B-B14F-4D97-AF65-F5344CB8AC3E}">
        <p14:creationId xmlns:p14="http://schemas.microsoft.com/office/powerpoint/2010/main" val="25397703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759CFE2-3169-4750-8BBA-86E1D64934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Failure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ED96ACA7-9816-4AF3-A31A-0B4583ECFAA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Luke 22:54–62 </a:t>
            </a:r>
          </a:p>
        </p:txBody>
      </p:sp>
    </p:spTree>
    <p:extLst>
      <p:ext uri="{BB962C8B-B14F-4D97-AF65-F5344CB8AC3E}">
        <p14:creationId xmlns:p14="http://schemas.microsoft.com/office/powerpoint/2010/main" val="9101105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5114CFC-055B-4872-B9AE-6CBE395F770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Peter failed Jesus by denying Him. What are the “small” ways we fail Him today? </a:t>
            </a:r>
          </a:p>
          <a:p>
            <a:endParaRPr lang="en-US" dirty="0"/>
          </a:p>
          <a:p>
            <a:r>
              <a:rPr lang="en-US" dirty="0"/>
              <a:t>What are the “big” ways we fail him—those mistakes we supposedly could never recover from? </a:t>
            </a:r>
          </a:p>
        </p:txBody>
      </p:sp>
    </p:spTree>
    <p:extLst>
      <p:ext uri="{BB962C8B-B14F-4D97-AF65-F5344CB8AC3E}">
        <p14:creationId xmlns:p14="http://schemas.microsoft.com/office/powerpoint/2010/main" val="26333830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5114CFC-055B-4872-B9AE-6CBE395F770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Is there really a difference? </a:t>
            </a:r>
          </a:p>
          <a:p>
            <a:endParaRPr lang="en-US" dirty="0"/>
          </a:p>
          <a:p>
            <a:r>
              <a:rPr lang="en-US" dirty="0"/>
              <a:t>Is God limited by our failures?</a:t>
            </a:r>
          </a:p>
          <a:p>
            <a:endParaRPr lang="en-US" dirty="0"/>
          </a:p>
          <a:p>
            <a:r>
              <a:rPr lang="en-US" dirty="0"/>
              <a:t>When we sin and fail Him, do we diminish His power? </a:t>
            </a:r>
          </a:p>
        </p:txBody>
      </p:sp>
    </p:spTree>
    <p:extLst>
      <p:ext uri="{BB962C8B-B14F-4D97-AF65-F5344CB8AC3E}">
        <p14:creationId xmlns:p14="http://schemas.microsoft.com/office/powerpoint/2010/main" val="1148499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19C2E0-E533-406F-AB6E-662B33469C6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Meal by Meal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00FD9EB-7781-492B-8D75-336B97B2328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Lesson 1</a:t>
            </a:r>
          </a:p>
        </p:txBody>
      </p:sp>
    </p:spTree>
    <p:extLst>
      <p:ext uri="{BB962C8B-B14F-4D97-AF65-F5344CB8AC3E}">
        <p14:creationId xmlns:p14="http://schemas.microsoft.com/office/powerpoint/2010/main" val="28775451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759CFE2-3169-4750-8BBA-86E1D64934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Restoration 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ED96ACA7-9816-4AF3-A31A-0B4583ECFAA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John 21:15–18 </a:t>
            </a:r>
          </a:p>
        </p:txBody>
      </p:sp>
    </p:spTree>
    <p:extLst>
      <p:ext uri="{BB962C8B-B14F-4D97-AF65-F5344CB8AC3E}">
        <p14:creationId xmlns:p14="http://schemas.microsoft.com/office/powerpoint/2010/main" val="9211882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759CFE2-3169-4750-8BBA-86E1D64934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Sermon 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ED96ACA7-9816-4AF3-A31A-0B4583ECFAA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Acts 2:1–40 </a:t>
            </a:r>
          </a:p>
        </p:txBody>
      </p:sp>
    </p:spTree>
    <p:extLst>
      <p:ext uri="{BB962C8B-B14F-4D97-AF65-F5344CB8AC3E}">
        <p14:creationId xmlns:p14="http://schemas.microsoft.com/office/powerpoint/2010/main" val="19291415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759CFE2-3169-4750-8BBA-86E1D64934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Our Hope 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ED96ACA7-9816-4AF3-A31A-0B4583ECFAA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God still loves us—John 21:15–18</a:t>
            </a:r>
          </a:p>
        </p:txBody>
      </p:sp>
    </p:spTree>
    <p:extLst>
      <p:ext uri="{BB962C8B-B14F-4D97-AF65-F5344CB8AC3E}">
        <p14:creationId xmlns:p14="http://schemas.microsoft.com/office/powerpoint/2010/main" val="20267040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5114CFC-055B-4872-B9AE-6CBE395F770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Do we sometimes convince ourselves that God loves us less after we sin? </a:t>
            </a:r>
          </a:p>
          <a:p>
            <a:endParaRPr lang="en-US" dirty="0"/>
          </a:p>
          <a:p>
            <a:r>
              <a:rPr lang="en-US" dirty="0"/>
              <a:t>Why do we think this way? </a:t>
            </a:r>
          </a:p>
        </p:txBody>
      </p:sp>
    </p:spTree>
    <p:extLst>
      <p:ext uri="{BB962C8B-B14F-4D97-AF65-F5344CB8AC3E}">
        <p14:creationId xmlns:p14="http://schemas.microsoft.com/office/powerpoint/2010/main" val="13153157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5114CFC-055B-4872-B9AE-6CBE395F770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How can we model God’s unchanging love in our relationships? </a:t>
            </a:r>
          </a:p>
        </p:txBody>
      </p:sp>
    </p:spTree>
    <p:extLst>
      <p:ext uri="{BB962C8B-B14F-4D97-AF65-F5344CB8AC3E}">
        <p14:creationId xmlns:p14="http://schemas.microsoft.com/office/powerpoint/2010/main" val="16330641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759CFE2-3169-4750-8BBA-86E1D64934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Our Hope 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ED96ACA7-9816-4AF3-A31A-0B4583ECFAA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God still loves us—John 21:15–18</a:t>
            </a:r>
          </a:p>
          <a:p>
            <a:r>
              <a:rPr lang="en-US" dirty="0"/>
              <a:t>We must still serve Him—Acts 2:14  </a:t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36036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5114CFC-055B-4872-B9AE-6CBE395F770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How has guilt kept you from serving in the past? </a:t>
            </a:r>
          </a:p>
          <a:p>
            <a:endParaRPr lang="en-US" dirty="0"/>
          </a:p>
          <a:p>
            <a:r>
              <a:rPr lang="en-US" dirty="0"/>
              <a:t>How can guilt be a symptom of pride?</a:t>
            </a:r>
          </a:p>
        </p:txBody>
      </p:sp>
    </p:spTree>
    <p:extLst>
      <p:ext uri="{BB962C8B-B14F-4D97-AF65-F5344CB8AC3E}">
        <p14:creationId xmlns:p14="http://schemas.microsoft.com/office/powerpoint/2010/main" val="40369884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5114CFC-055B-4872-B9AE-6CBE395F770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What is the difference between guilt and conviction? </a:t>
            </a:r>
          </a:p>
          <a:p>
            <a:endParaRPr lang="en-US" dirty="0"/>
          </a:p>
          <a:p>
            <a:r>
              <a:rPr lang="en-US" dirty="0"/>
              <a:t>How does faith in Christ’s work on the cross change our attitude toward service?</a:t>
            </a:r>
          </a:p>
        </p:txBody>
      </p:sp>
    </p:spTree>
    <p:extLst>
      <p:ext uri="{BB962C8B-B14F-4D97-AF65-F5344CB8AC3E}">
        <p14:creationId xmlns:p14="http://schemas.microsoft.com/office/powerpoint/2010/main" val="10773948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721924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054945-B47A-4B33-9512-AC4E1EA7944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Road to Rome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06C9DF2-AFD3-473C-AE0C-F96C1AA1E6E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Lesson 3</a:t>
            </a:r>
          </a:p>
        </p:txBody>
      </p:sp>
    </p:spTree>
    <p:extLst>
      <p:ext uri="{BB962C8B-B14F-4D97-AF65-F5344CB8AC3E}">
        <p14:creationId xmlns:p14="http://schemas.microsoft.com/office/powerpoint/2010/main" val="19092685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2F16221-F8C6-4A31-BB62-2C8961A974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Qualifications 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1466539F-9702-416C-8A41-E39B1DE56A6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Faithful—Acts 6:1 </a:t>
            </a:r>
          </a:p>
        </p:txBody>
      </p:sp>
    </p:spTree>
    <p:extLst>
      <p:ext uri="{BB962C8B-B14F-4D97-AF65-F5344CB8AC3E}">
        <p14:creationId xmlns:p14="http://schemas.microsoft.com/office/powerpoint/2010/main" val="5308052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DDF6783F-10BA-4501-9F4A-8E62A75389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Facing Injustice 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571F6F1F-A2E8-484B-8E26-91E57708E12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Acts 16:16–40 </a:t>
            </a:r>
          </a:p>
        </p:txBody>
      </p:sp>
    </p:spTree>
    <p:extLst>
      <p:ext uri="{BB962C8B-B14F-4D97-AF65-F5344CB8AC3E}">
        <p14:creationId xmlns:p14="http://schemas.microsoft.com/office/powerpoint/2010/main" val="19525672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5114CFC-055B-4872-B9AE-6CBE395F770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What “rights” do we have as Christians? </a:t>
            </a:r>
          </a:p>
          <a:p>
            <a:endParaRPr lang="en-US" dirty="0"/>
          </a:p>
          <a:p>
            <a:r>
              <a:rPr lang="en-US" dirty="0"/>
              <a:t>Can we expect fair treatment as we minister? </a:t>
            </a:r>
          </a:p>
          <a:p>
            <a:endParaRPr lang="en-US" dirty="0"/>
          </a:p>
          <a:p>
            <a:r>
              <a:rPr lang="en-US" dirty="0"/>
              <a:t>Does indignation serve any purpose? </a:t>
            </a:r>
          </a:p>
        </p:txBody>
      </p:sp>
    </p:spTree>
    <p:extLst>
      <p:ext uri="{BB962C8B-B14F-4D97-AF65-F5344CB8AC3E}">
        <p14:creationId xmlns:p14="http://schemas.microsoft.com/office/powerpoint/2010/main" val="20589796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5114CFC-055B-4872-B9AE-6CBE395F770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How has someone helped you even though they were facing difficult circumstances? </a:t>
            </a:r>
          </a:p>
          <a:p>
            <a:endParaRPr lang="en-US" dirty="0"/>
          </a:p>
          <a:p>
            <a:r>
              <a:rPr lang="en-US" dirty="0"/>
              <a:t>Do we still have a chance to minister even though we ourselves require the ministry of others? </a:t>
            </a:r>
          </a:p>
        </p:txBody>
      </p:sp>
    </p:spTree>
    <p:extLst>
      <p:ext uri="{BB962C8B-B14F-4D97-AF65-F5344CB8AC3E}">
        <p14:creationId xmlns:p14="http://schemas.microsoft.com/office/powerpoint/2010/main" val="5718947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5114CFC-055B-4872-B9AE-6CBE395F770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Must we wait to have our spiritual “act” completely together before serving? </a:t>
            </a:r>
          </a:p>
          <a:p>
            <a:endParaRPr lang="en-US" dirty="0"/>
          </a:p>
          <a:p>
            <a:r>
              <a:rPr lang="en-US" dirty="0"/>
              <a:t>What should cause us to pause before ministry? </a:t>
            </a:r>
          </a:p>
        </p:txBody>
      </p:sp>
    </p:spTree>
    <p:extLst>
      <p:ext uri="{BB962C8B-B14F-4D97-AF65-F5344CB8AC3E}">
        <p14:creationId xmlns:p14="http://schemas.microsoft.com/office/powerpoint/2010/main" val="10520916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DDF6783F-10BA-4501-9F4A-8E62A75389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Weathering the Storm 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571F6F1F-A2E8-484B-8E26-91E57708E12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Acts 27:9–28:10 </a:t>
            </a:r>
          </a:p>
        </p:txBody>
      </p:sp>
    </p:spTree>
    <p:extLst>
      <p:ext uri="{BB962C8B-B14F-4D97-AF65-F5344CB8AC3E}">
        <p14:creationId xmlns:p14="http://schemas.microsoft.com/office/powerpoint/2010/main" val="4963965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5114CFC-055B-4872-B9AE-6CBE395F770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Share a personal example of a hardship that allowed you to minister to others more effectively.</a:t>
            </a:r>
          </a:p>
        </p:txBody>
      </p:sp>
    </p:spTree>
    <p:extLst>
      <p:ext uri="{BB962C8B-B14F-4D97-AF65-F5344CB8AC3E}">
        <p14:creationId xmlns:p14="http://schemas.microsoft.com/office/powerpoint/2010/main" val="17715829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5114CFC-055B-4872-B9AE-6CBE395F770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If you struggled with accepting this difficulty, describe how you came to a better knowledge of God’s grace. </a:t>
            </a:r>
          </a:p>
          <a:p>
            <a:endParaRPr lang="en-US" dirty="0"/>
          </a:p>
          <a:p>
            <a:r>
              <a:rPr lang="en-US" dirty="0"/>
              <a:t>What did God teach you, and what did He teach others through your testimony? </a:t>
            </a:r>
          </a:p>
        </p:txBody>
      </p:sp>
    </p:spTree>
    <p:extLst>
      <p:ext uri="{BB962C8B-B14F-4D97-AF65-F5344CB8AC3E}">
        <p14:creationId xmlns:p14="http://schemas.microsoft.com/office/powerpoint/2010/main" val="14770667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E8F8C661-FD7F-49D9-81D4-6DBE6B03CC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Approaching the End 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9121A1C-B51C-43C7-8351-C68D799DC64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2 Timothy 4:5–22 </a:t>
            </a:r>
          </a:p>
        </p:txBody>
      </p:sp>
    </p:spTree>
    <p:extLst>
      <p:ext uri="{BB962C8B-B14F-4D97-AF65-F5344CB8AC3E}">
        <p14:creationId xmlns:p14="http://schemas.microsoft.com/office/powerpoint/2010/main" val="8053377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489150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054945-B47A-4B33-9512-AC4E1EA7944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True and Faithful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06C9DF2-AFD3-473C-AE0C-F96C1AA1E6E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Lesson 4</a:t>
            </a:r>
          </a:p>
        </p:txBody>
      </p:sp>
    </p:spTree>
    <p:extLst>
      <p:ext uri="{BB962C8B-B14F-4D97-AF65-F5344CB8AC3E}">
        <p14:creationId xmlns:p14="http://schemas.microsoft.com/office/powerpoint/2010/main" val="26416112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5114CFC-055B-4872-B9AE-6CBE395F770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What does Romans 12:3–5 say about the church? </a:t>
            </a:r>
          </a:p>
          <a:p>
            <a:endParaRPr lang="en-US" dirty="0"/>
          </a:p>
          <a:p>
            <a:r>
              <a:rPr lang="en-US" dirty="0"/>
              <a:t>Who is vital to the ministry?</a:t>
            </a:r>
          </a:p>
        </p:txBody>
      </p:sp>
    </p:spTree>
    <p:extLst>
      <p:ext uri="{BB962C8B-B14F-4D97-AF65-F5344CB8AC3E}">
        <p14:creationId xmlns:p14="http://schemas.microsoft.com/office/powerpoint/2010/main" val="39415793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57525647-4A65-4263-8120-F66B4E0479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Barnabas 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D6D9B75A-72DD-4811-B7FD-47AA1B28DA8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Acts 9:26, 27</a:t>
            </a:r>
          </a:p>
          <a:p>
            <a:r>
              <a:rPr lang="en-US" dirty="0"/>
              <a:t>Courageous  </a:t>
            </a:r>
          </a:p>
        </p:txBody>
      </p:sp>
    </p:spTree>
    <p:extLst>
      <p:ext uri="{BB962C8B-B14F-4D97-AF65-F5344CB8AC3E}">
        <p14:creationId xmlns:p14="http://schemas.microsoft.com/office/powerpoint/2010/main" val="25625131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5114CFC-055B-4872-B9AE-6CBE395F770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Which takes more courage: shooting off something snide and critical, or expressing genuine, sincere encouragement directly to another person? </a:t>
            </a:r>
          </a:p>
          <a:p>
            <a:endParaRPr lang="en-US" dirty="0"/>
          </a:p>
          <a:p>
            <a:r>
              <a:rPr lang="en-US" dirty="0"/>
              <a:t>Which is more profitable? </a:t>
            </a:r>
          </a:p>
        </p:txBody>
      </p:sp>
    </p:spTree>
    <p:extLst>
      <p:ext uri="{BB962C8B-B14F-4D97-AF65-F5344CB8AC3E}">
        <p14:creationId xmlns:p14="http://schemas.microsoft.com/office/powerpoint/2010/main" val="30568996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57525647-4A65-4263-8120-F66B4E0479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Barnabas 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D6D9B75A-72DD-4811-B7FD-47AA1B28DA8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Acts 9:26, 27</a:t>
            </a:r>
          </a:p>
          <a:p>
            <a:r>
              <a:rPr lang="en-US" dirty="0"/>
              <a:t>Courageous </a:t>
            </a:r>
          </a:p>
          <a:p>
            <a:r>
              <a:rPr lang="en-US" dirty="0"/>
              <a:t>Faithful </a:t>
            </a:r>
          </a:p>
        </p:txBody>
      </p:sp>
    </p:spTree>
    <p:extLst>
      <p:ext uri="{BB962C8B-B14F-4D97-AF65-F5344CB8AC3E}">
        <p14:creationId xmlns:p14="http://schemas.microsoft.com/office/powerpoint/2010/main" val="16681736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5114CFC-055B-4872-B9AE-6CBE395F770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Which is harder: encouraging someone who’s obviously doing well, or someone who has failed and needs help? </a:t>
            </a:r>
          </a:p>
          <a:p>
            <a:endParaRPr lang="en-US" dirty="0"/>
          </a:p>
          <a:p>
            <a:r>
              <a:rPr lang="en-US" dirty="0"/>
              <a:t>Do any of us really deserve encouragement? </a:t>
            </a:r>
          </a:p>
        </p:txBody>
      </p:sp>
    </p:spTree>
    <p:extLst>
      <p:ext uri="{BB962C8B-B14F-4D97-AF65-F5344CB8AC3E}">
        <p14:creationId xmlns:p14="http://schemas.microsoft.com/office/powerpoint/2010/main" val="17548543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5114CFC-055B-4872-B9AE-6CBE395F770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How does Christ’s example enable us to encourage those that have failed?</a:t>
            </a:r>
          </a:p>
        </p:txBody>
      </p:sp>
    </p:spTree>
    <p:extLst>
      <p:ext uri="{BB962C8B-B14F-4D97-AF65-F5344CB8AC3E}">
        <p14:creationId xmlns:p14="http://schemas.microsoft.com/office/powerpoint/2010/main" val="40947123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57525647-4A65-4263-8120-F66B4E0479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Lydia  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D6D9B75A-72DD-4811-B7FD-47AA1B28DA8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Acts 16:13–15, 40 </a:t>
            </a:r>
          </a:p>
        </p:txBody>
      </p:sp>
    </p:spTree>
    <p:extLst>
      <p:ext uri="{BB962C8B-B14F-4D97-AF65-F5344CB8AC3E}">
        <p14:creationId xmlns:p14="http://schemas.microsoft.com/office/powerpoint/2010/main" val="41891696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57525647-4A65-4263-8120-F66B4E0479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Priscilla and Aquila   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D6D9B75A-72DD-4811-B7FD-47AA1B28DA8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Acts 18:1–3, 18–21, 24–28 </a:t>
            </a:r>
          </a:p>
        </p:txBody>
      </p:sp>
    </p:spTree>
    <p:extLst>
      <p:ext uri="{BB962C8B-B14F-4D97-AF65-F5344CB8AC3E}">
        <p14:creationId xmlns:p14="http://schemas.microsoft.com/office/powerpoint/2010/main" val="36964516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5114CFC-055B-4872-B9AE-6CBE395F770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/>
              <a:t>How has your ministry been affected by the departure of a good friend or mentor? </a:t>
            </a:r>
          </a:p>
          <a:p>
            <a:endParaRPr lang="en-US" dirty="0"/>
          </a:p>
          <a:p>
            <a:r>
              <a:rPr lang="en-US" dirty="0"/>
              <a:t>Who must sustain us in ministry? </a:t>
            </a:r>
          </a:p>
          <a:p>
            <a:endParaRPr lang="en-US" dirty="0"/>
          </a:p>
          <a:p>
            <a:r>
              <a:rPr lang="en-US" dirty="0"/>
              <a:t>How does God use others to enhance our ministry? </a:t>
            </a:r>
          </a:p>
        </p:txBody>
      </p:sp>
    </p:spTree>
    <p:extLst>
      <p:ext uri="{BB962C8B-B14F-4D97-AF65-F5344CB8AC3E}">
        <p14:creationId xmlns:p14="http://schemas.microsoft.com/office/powerpoint/2010/main" val="38466312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5114CFC-055B-4872-B9AE-6CBE395F770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Does your ministry include encouragement, or are you content to serve on your own? </a:t>
            </a:r>
          </a:p>
          <a:p>
            <a:endParaRPr lang="en-US" dirty="0"/>
          </a:p>
          <a:p>
            <a:r>
              <a:rPr lang="en-US" dirty="0"/>
              <a:t>Does the way you help out in church encourage others without drawing praise for yourself? </a:t>
            </a:r>
          </a:p>
        </p:txBody>
      </p:sp>
    </p:spTree>
    <p:extLst>
      <p:ext uri="{BB962C8B-B14F-4D97-AF65-F5344CB8AC3E}">
        <p14:creationId xmlns:p14="http://schemas.microsoft.com/office/powerpoint/2010/main" val="4095414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5114CFC-055B-4872-B9AE-6CBE395F770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Are there ways to encourage without actually saying anything? </a:t>
            </a:r>
          </a:p>
        </p:txBody>
      </p:sp>
    </p:spTree>
    <p:extLst>
      <p:ext uri="{BB962C8B-B14F-4D97-AF65-F5344CB8AC3E}">
        <p14:creationId xmlns:p14="http://schemas.microsoft.com/office/powerpoint/2010/main" val="12320242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5114CFC-055B-4872-B9AE-6CBE395F770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How would our church suffer if we had no deacons? ushers? custodians? teachers? lay leaders? </a:t>
            </a:r>
          </a:p>
        </p:txBody>
      </p:sp>
    </p:spTree>
    <p:extLst>
      <p:ext uri="{BB962C8B-B14F-4D97-AF65-F5344CB8AC3E}">
        <p14:creationId xmlns:p14="http://schemas.microsoft.com/office/powerpoint/2010/main" val="20633405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741850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054945-B47A-4B33-9512-AC4E1EA7944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Matchless Grace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06C9DF2-AFD3-473C-AE0C-F96C1AA1E6E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Lesson 5</a:t>
            </a:r>
          </a:p>
        </p:txBody>
      </p:sp>
    </p:spTree>
    <p:extLst>
      <p:ext uri="{BB962C8B-B14F-4D97-AF65-F5344CB8AC3E}">
        <p14:creationId xmlns:p14="http://schemas.microsoft.com/office/powerpoint/2010/main" val="39508750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015A2BF-5508-48DC-9FFD-0ABFA15DBF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At a Wedding 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DE9F176F-5BC3-4356-B66D-41C4C9849BD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John 2:1–11 </a:t>
            </a:r>
          </a:p>
        </p:txBody>
      </p:sp>
    </p:spTree>
    <p:extLst>
      <p:ext uri="{BB962C8B-B14F-4D97-AF65-F5344CB8AC3E}">
        <p14:creationId xmlns:p14="http://schemas.microsoft.com/office/powerpoint/2010/main" val="29286891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015A2BF-5508-48DC-9FFD-0ABFA15DBF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 the House of Sinners 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DE9F176F-5BC3-4356-B66D-41C4C9849BD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Matthew 9:9–13 </a:t>
            </a:r>
          </a:p>
        </p:txBody>
      </p:sp>
    </p:spTree>
    <p:extLst>
      <p:ext uri="{BB962C8B-B14F-4D97-AF65-F5344CB8AC3E}">
        <p14:creationId xmlns:p14="http://schemas.microsoft.com/office/powerpoint/2010/main" val="30596426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015A2BF-5508-48DC-9FFD-0ABFA15DBF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On the Sabbath 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DE9F176F-5BC3-4356-B66D-41C4C9849BD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Mark 3:1–5 </a:t>
            </a:r>
          </a:p>
        </p:txBody>
      </p:sp>
    </p:spTree>
    <p:extLst>
      <p:ext uri="{BB962C8B-B14F-4D97-AF65-F5344CB8AC3E}">
        <p14:creationId xmlns:p14="http://schemas.microsoft.com/office/powerpoint/2010/main" val="23188538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015A2BF-5508-48DC-9FFD-0ABFA15DBF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 Spite of Ungratefulness 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DE9F176F-5BC3-4356-B66D-41C4C9849BD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Luke 17:11–19 </a:t>
            </a:r>
          </a:p>
        </p:txBody>
      </p:sp>
    </p:spTree>
    <p:extLst>
      <p:ext uri="{BB962C8B-B14F-4D97-AF65-F5344CB8AC3E}">
        <p14:creationId xmlns:p14="http://schemas.microsoft.com/office/powerpoint/2010/main" val="17501730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015A2BF-5508-48DC-9FFD-0ABFA15DBF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 the Temple 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DE9F176F-5BC3-4356-B66D-41C4C9849BD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Luke 19:45–48 </a:t>
            </a:r>
          </a:p>
        </p:txBody>
      </p:sp>
    </p:spTree>
    <p:extLst>
      <p:ext uri="{BB962C8B-B14F-4D97-AF65-F5344CB8AC3E}">
        <p14:creationId xmlns:p14="http://schemas.microsoft.com/office/powerpoint/2010/main" val="42743151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015A2BF-5508-48DC-9FFD-0ABFA15DBF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 Grief 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DE9F176F-5BC3-4356-B66D-41C4C9849BD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John 11:34–44 </a:t>
            </a:r>
          </a:p>
        </p:txBody>
      </p:sp>
    </p:spTree>
    <p:extLst>
      <p:ext uri="{BB962C8B-B14F-4D97-AF65-F5344CB8AC3E}">
        <p14:creationId xmlns:p14="http://schemas.microsoft.com/office/powerpoint/2010/main" val="25417605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015A2BF-5508-48DC-9FFD-0ABFA15DBF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 the Upper Room 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DE9F176F-5BC3-4356-B66D-41C4C9849BD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John 13:3–20 </a:t>
            </a:r>
          </a:p>
        </p:txBody>
      </p:sp>
    </p:spTree>
    <p:extLst>
      <p:ext uri="{BB962C8B-B14F-4D97-AF65-F5344CB8AC3E}">
        <p14:creationId xmlns:p14="http://schemas.microsoft.com/office/powerpoint/2010/main" val="1752760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015A2BF-5508-48DC-9FFD-0ABFA15DBF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 the Garden 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DE9F176F-5BC3-4356-B66D-41C4C9849BD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Luke 22:47–53 </a:t>
            </a:r>
          </a:p>
        </p:txBody>
      </p:sp>
    </p:spTree>
    <p:extLst>
      <p:ext uri="{BB962C8B-B14F-4D97-AF65-F5344CB8AC3E}">
        <p14:creationId xmlns:p14="http://schemas.microsoft.com/office/powerpoint/2010/main" val="22602161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2F16221-F8C6-4A31-BB62-2C8961A974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Qualifications 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1466539F-9702-416C-8A41-E39B1DE56A6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Faithful—Acts 6:1 </a:t>
            </a:r>
          </a:p>
          <a:p>
            <a:r>
              <a:rPr lang="en-US" dirty="0"/>
              <a:t>Reputable—Acts 6:3 </a:t>
            </a:r>
          </a:p>
        </p:txBody>
      </p:sp>
    </p:spTree>
    <p:extLst>
      <p:ext uri="{BB962C8B-B14F-4D97-AF65-F5344CB8AC3E}">
        <p14:creationId xmlns:p14="http://schemas.microsoft.com/office/powerpoint/2010/main" val="12595845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015A2BF-5508-48DC-9FFD-0ABFA15DBF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On the Cross 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DE9F176F-5BC3-4356-B66D-41C4C9849BD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Luke 23:39–43 </a:t>
            </a:r>
          </a:p>
        </p:txBody>
      </p:sp>
    </p:spTree>
    <p:extLst>
      <p:ext uri="{BB962C8B-B14F-4D97-AF65-F5344CB8AC3E}">
        <p14:creationId xmlns:p14="http://schemas.microsoft.com/office/powerpoint/2010/main" val="42448583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015A2BF-5508-48DC-9FFD-0ABFA15DBF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On the Shore 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DE9F176F-5BC3-4356-B66D-41C4C9849BD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John 21:15–18 </a:t>
            </a:r>
          </a:p>
        </p:txBody>
      </p:sp>
    </p:spTree>
    <p:extLst>
      <p:ext uri="{BB962C8B-B14F-4D97-AF65-F5344CB8AC3E}">
        <p14:creationId xmlns:p14="http://schemas.microsoft.com/office/powerpoint/2010/main" val="22466606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386098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5114CFC-055B-4872-B9AE-6CBE395F770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How can people disqualify themselves from certain positions of service? </a:t>
            </a:r>
          </a:p>
          <a:p>
            <a:endParaRPr lang="en-US" dirty="0"/>
          </a:p>
          <a:p>
            <a:r>
              <a:rPr lang="en-US" dirty="0"/>
              <a:t>How may they be restored? Are they never allowed to minister anywhere again?</a:t>
            </a:r>
          </a:p>
        </p:txBody>
      </p:sp>
    </p:spTree>
    <p:extLst>
      <p:ext uri="{BB962C8B-B14F-4D97-AF65-F5344CB8AC3E}">
        <p14:creationId xmlns:p14="http://schemas.microsoft.com/office/powerpoint/2010/main" val="1781819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5114CFC-055B-4872-B9AE-6CBE395F770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What examples does the Bible give of leaders that failed and were still used by God? </a:t>
            </a:r>
          </a:p>
          <a:p>
            <a:endParaRPr lang="en-US" dirty="0"/>
          </a:p>
          <a:p>
            <a:r>
              <a:rPr lang="en-US" dirty="0"/>
              <a:t>What about those who were removed from leadership?</a:t>
            </a:r>
          </a:p>
          <a:p>
            <a:endParaRPr lang="en-US" dirty="0"/>
          </a:p>
          <a:p>
            <a:r>
              <a:rPr lang="en-US" dirty="0"/>
              <a:t> What was the difference? </a:t>
            </a:r>
          </a:p>
        </p:txBody>
      </p:sp>
    </p:spTree>
    <p:extLst>
      <p:ext uri="{BB962C8B-B14F-4D97-AF65-F5344CB8AC3E}">
        <p14:creationId xmlns:p14="http://schemas.microsoft.com/office/powerpoint/2010/main" val="40278668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2F16221-F8C6-4A31-BB62-2C8961A974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Qualifications 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1466539F-9702-416C-8A41-E39B1DE56A6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Faithful—Acts 6:1 </a:t>
            </a:r>
          </a:p>
          <a:p>
            <a:r>
              <a:rPr lang="en-US" dirty="0"/>
              <a:t>Reputable—Acts 6:3 </a:t>
            </a:r>
          </a:p>
          <a:p>
            <a:r>
              <a:rPr lang="en-US" dirty="0"/>
              <a:t>Full of the Holy Spirit—Acts 6:3 </a:t>
            </a:r>
          </a:p>
        </p:txBody>
      </p:sp>
    </p:spTree>
    <p:extLst>
      <p:ext uri="{BB962C8B-B14F-4D97-AF65-F5344CB8AC3E}">
        <p14:creationId xmlns:p14="http://schemas.microsoft.com/office/powerpoint/2010/main" val="7663915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Basic Styles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765</Words>
  <Application>Microsoft Office PowerPoint</Application>
  <PresentationFormat>On-screen Show (16:9)</PresentationFormat>
  <Paragraphs>140</Paragraphs>
  <Slides>62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62</vt:i4>
      </vt:variant>
    </vt:vector>
  </HeadingPairs>
  <TitlesOfParts>
    <vt:vector size="64" baseType="lpstr">
      <vt:lpstr>Arial</vt:lpstr>
      <vt:lpstr>Basic Styles</vt:lpstr>
      <vt:lpstr>PowerPoint Presentation</vt:lpstr>
      <vt:lpstr>Meal by Meal </vt:lpstr>
      <vt:lpstr>Qualifications </vt:lpstr>
      <vt:lpstr>PowerPoint Presentation</vt:lpstr>
      <vt:lpstr>PowerPoint Presentation</vt:lpstr>
      <vt:lpstr>Qualifications </vt:lpstr>
      <vt:lpstr>PowerPoint Presentation</vt:lpstr>
      <vt:lpstr>PowerPoint Presentation</vt:lpstr>
      <vt:lpstr>Qualifications </vt:lpstr>
      <vt:lpstr>PowerPoint Presentation</vt:lpstr>
      <vt:lpstr>PowerPoint Presentation</vt:lpstr>
      <vt:lpstr>Qualifications </vt:lpstr>
      <vt:lpstr>The Ministry Job </vt:lpstr>
      <vt:lpstr>The Result </vt:lpstr>
      <vt:lpstr>PowerPoint Presentation</vt:lpstr>
      <vt:lpstr>Feed My Sheep </vt:lpstr>
      <vt:lpstr>The Failure</vt:lpstr>
      <vt:lpstr>PowerPoint Presentation</vt:lpstr>
      <vt:lpstr>PowerPoint Presentation</vt:lpstr>
      <vt:lpstr>The Restoration </vt:lpstr>
      <vt:lpstr>The Sermon </vt:lpstr>
      <vt:lpstr>Our Hope </vt:lpstr>
      <vt:lpstr>PowerPoint Presentation</vt:lpstr>
      <vt:lpstr>PowerPoint Presentation</vt:lpstr>
      <vt:lpstr>Our Hope </vt:lpstr>
      <vt:lpstr>PowerPoint Presentation</vt:lpstr>
      <vt:lpstr>PowerPoint Presentation</vt:lpstr>
      <vt:lpstr>PowerPoint Presentation</vt:lpstr>
      <vt:lpstr>Road to Rome </vt:lpstr>
      <vt:lpstr>Facing Injustice </vt:lpstr>
      <vt:lpstr>PowerPoint Presentation</vt:lpstr>
      <vt:lpstr>PowerPoint Presentation</vt:lpstr>
      <vt:lpstr>PowerPoint Presentation</vt:lpstr>
      <vt:lpstr>Weathering the Storm </vt:lpstr>
      <vt:lpstr>PowerPoint Presentation</vt:lpstr>
      <vt:lpstr>PowerPoint Presentation</vt:lpstr>
      <vt:lpstr>Approaching the End </vt:lpstr>
      <vt:lpstr>PowerPoint Presentation</vt:lpstr>
      <vt:lpstr>True and Faithful </vt:lpstr>
      <vt:lpstr>Barnabas </vt:lpstr>
      <vt:lpstr>PowerPoint Presentation</vt:lpstr>
      <vt:lpstr>Barnabas </vt:lpstr>
      <vt:lpstr>PowerPoint Presentation</vt:lpstr>
      <vt:lpstr>PowerPoint Presentation</vt:lpstr>
      <vt:lpstr>Lydia  </vt:lpstr>
      <vt:lpstr>Priscilla and Aquila   </vt:lpstr>
      <vt:lpstr>PowerPoint Presentation</vt:lpstr>
      <vt:lpstr>PowerPoint Presentation</vt:lpstr>
      <vt:lpstr>PowerPoint Presentation</vt:lpstr>
      <vt:lpstr>PowerPoint Presentation</vt:lpstr>
      <vt:lpstr>Matchless Grace </vt:lpstr>
      <vt:lpstr>At a Wedding </vt:lpstr>
      <vt:lpstr>In the House of Sinners </vt:lpstr>
      <vt:lpstr>On the Sabbath </vt:lpstr>
      <vt:lpstr>In Spite of Ungratefulness </vt:lpstr>
      <vt:lpstr>In the Temple </vt:lpstr>
      <vt:lpstr>In Grief </vt:lpstr>
      <vt:lpstr>In the Upper Room </vt:lpstr>
      <vt:lpstr>In the Garden </vt:lpstr>
      <vt:lpstr>On the Cross </vt:lpstr>
      <vt:lpstr>On the Shore 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Snapshots of Ministry Hot Shot Presentation</dc:title>
  <dc:creator/>
  <cp:keywords>Snapshots of Ministry, Bible Curriculum, Sunday School</cp:keywords>
  <cp:lastModifiedBy/>
  <cp:revision>1</cp:revision>
  <dcterms:created xsi:type="dcterms:W3CDTF">2016-09-06T17:21:08Z</dcterms:created>
  <dcterms:modified xsi:type="dcterms:W3CDTF">2018-10-01T19:41:03Z</dcterms:modified>
</cp:coreProperties>
</file>