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4"/>
  </p:notesMasterIdLst>
  <p:handoutMasterIdLst>
    <p:handoutMasterId r:id="rId185"/>
  </p:handoutMasterIdLst>
  <p:sldIdLst>
    <p:sldId id="265" r:id="rId2"/>
    <p:sldId id="260" r:id="rId3"/>
    <p:sldId id="450" r:id="rId4"/>
    <p:sldId id="261" r:id="rId5"/>
    <p:sldId id="457" r:id="rId6"/>
    <p:sldId id="266" r:id="rId7"/>
    <p:sldId id="262" r:id="rId8"/>
    <p:sldId id="458" r:id="rId9"/>
    <p:sldId id="267" r:id="rId10"/>
    <p:sldId id="459" r:id="rId11"/>
    <p:sldId id="263" r:id="rId12"/>
    <p:sldId id="268" r:id="rId13"/>
    <p:sldId id="264" r:id="rId14"/>
    <p:sldId id="451" r:id="rId15"/>
    <p:sldId id="269" r:id="rId16"/>
    <p:sldId id="460" r:id="rId17"/>
    <p:sldId id="270" r:id="rId18"/>
    <p:sldId id="271" r:id="rId19"/>
    <p:sldId id="272" r:id="rId20"/>
    <p:sldId id="273" r:id="rId21"/>
    <p:sldId id="274" r:id="rId22"/>
    <p:sldId id="258" r:id="rId23"/>
    <p:sldId id="275" r:id="rId24"/>
    <p:sldId id="277" r:id="rId25"/>
    <p:sldId id="278" r:id="rId26"/>
    <p:sldId id="311" r:id="rId27"/>
    <p:sldId id="312" r:id="rId28"/>
    <p:sldId id="303" r:id="rId29"/>
    <p:sldId id="313" r:id="rId30"/>
    <p:sldId id="314" r:id="rId31"/>
    <p:sldId id="304" r:id="rId32"/>
    <p:sldId id="305" r:id="rId33"/>
    <p:sldId id="452" r:id="rId34"/>
    <p:sldId id="306" r:id="rId35"/>
    <p:sldId id="307" r:id="rId36"/>
    <p:sldId id="308" r:id="rId37"/>
    <p:sldId id="309" r:id="rId38"/>
    <p:sldId id="310" r:id="rId39"/>
    <p:sldId id="315" r:id="rId40"/>
    <p:sldId id="321" r:id="rId41"/>
    <p:sldId id="324" r:id="rId42"/>
    <p:sldId id="322" r:id="rId43"/>
    <p:sldId id="325" r:id="rId44"/>
    <p:sldId id="276" r:id="rId45"/>
    <p:sldId id="279" r:id="rId46"/>
    <p:sldId id="280" r:id="rId47"/>
    <p:sldId id="281" r:id="rId48"/>
    <p:sldId id="367" r:id="rId49"/>
    <p:sldId id="326" r:id="rId50"/>
    <p:sldId id="337" r:id="rId51"/>
    <p:sldId id="461" r:id="rId52"/>
    <p:sldId id="338" r:id="rId53"/>
    <p:sldId id="327" r:id="rId54"/>
    <p:sldId id="339" r:id="rId55"/>
    <p:sldId id="340" r:id="rId56"/>
    <p:sldId id="328" r:id="rId57"/>
    <p:sldId id="462" r:id="rId58"/>
    <p:sldId id="341" r:id="rId59"/>
    <p:sldId id="453" r:id="rId60"/>
    <p:sldId id="342" r:id="rId61"/>
    <p:sldId id="348" r:id="rId62"/>
    <p:sldId id="343" r:id="rId63"/>
    <p:sldId id="329" r:id="rId64"/>
    <p:sldId id="330" r:id="rId65"/>
    <p:sldId id="356" r:id="rId66"/>
    <p:sldId id="349" r:id="rId67"/>
    <p:sldId id="350" r:id="rId68"/>
    <p:sldId id="351" r:id="rId69"/>
    <p:sldId id="352" r:id="rId70"/>
    <p:sldId id="463" r:id="rId71"/>
    <p:sldId id="354" r:id="rId72"/>
    <p:sldId id="357" r:id="rId73"/>
    <p:sldId id="358" r:id="rId74"/>
    <p:sldId id="359" r:id="rId75"/>
    <p:sldId id="360" r:id="rId76"/>
    <p:sldId id="282" r:id="rId77"/>
    <p:sldId id="283" r:id="rId78"/>
    <p:sldId id="284" r:id="rId79"/>
    <p:sldId id="285" r:id="rId80"/>
    <p:sldId id="361" r:id="rId81"/>
    <p:sldId id="454" r:id="rId82"/>
    <p:sldId id="455" r:id="rId83"/>
    <p:sldId id="368" r:id="rId84"/>
    <p:sldId id="369" r:id="rId85"/>
    <p:sldId id="362" r:id="rId86"/>
    <p:sldId id="363" r:id="rId87"/>
    <p:sldId id="370" r:id="rId88"/>
    <p:sldId id="371" r:id="rId89"/>
    <p:sldId id="364" r:id="rId90"/>
    <p:sldId id="365" r:id="rId91"/>
    <p:sldId id="375" r:id="rId92"/>
    <p:sldId id="464" r:id="rId93"/>
    <p:sldId id="376" r:id="rId94"/>
    <p:sldId id="377" r:id="rId95"/>
    <p:sldId id="366" r:id="rId96"/>
    <p:sldId id="372" r:id="rId97"/>
    <p:sldId id="373" r:id="rId98"/>
    <p:sldId id="465" r:id="rId99"/>
    <p:sldId id="374" r:id="rId100"/>
    <p:sldId id="378" r:id="rId101"/>
    <p:sldId id="379" r:id="rId102"/>
    <p:sldId id="286" r:id="rId103"/>
    <p:sldId id="287" r:id="rId104"/>
    <p:sldId id="288" r:id="rId105"/>
    <p:sldId id="289" r:id="rId106"/>
    <p:sldId id="380" r:id="rId107"/>
    <p:sldId id="381" r:id="rId108"/>
    <p:sldId id="382" r:id="rId109"/>
    <p:sldId id="383" r:id="rId110"/>
    <p:sldId id="385" r:id="rId111"/>
    <p:sldId id="386" r:id="rId112"/>
    <p:sldId id="387" r:id="rId113"/>
    <p:sldId id="456" r:id="rId114"/>
    <p:sldId id="384" r:id="rId115"/>
    <p:sldId id="388" r:id="rId116"/>
    <p:sldId id="392" r:id="rId117"/>
    <p:sldId id="389" r:id="rId118"/>
    <p:sldId id="466" r:id="rId119"/>
    <p:sldId id="390" r:id="rId120"/>
    <p:sldId id="393" r:id="rId121"/>
    <p:sldId id="394" r:id="rId122"/>
    <p:sldId id="290" r:id="rId123"/>
    <p:sldId id="291" r:id="rId124"/>
    <p:sldId id="292" r:id="rId125"/>
    <p:sldId id="293" r:id="rId126"/>
    <p:sldId id="395" r:id="rId127"/>
    <p:sldId id="400" r:id="rId128"/>
    <p:sldId id="396" r:id="rId129"/>
    <p:sldId id="401" r:id="rId130"/>
    <p:sldId id="397" r:id="rId131"/>
    <p:sldId id="398" r:id="rId132"/>
    <p:sldId id="402" r:id="rId133"/>
    <p:sldId id="403" r:id="rId134"/>
    <p:sldId id="404" r:id="rId135"/>
    <p:sldId id="406" r:id="rId136"/>
    <p:sldId id="407" r:id="rId137"/>
    <p:sldId id="408" r:id="rId138"/>
    <p:sldId id="294" r:id="rId139"/>
    <p:sldId id="295" r:id="rId140"/>
    <p:sldId id="296" r:id="rId141"/>
    <p:sldId id="297" r:id="rId142"/>
    <p:sldId id="409" r:id="rId143"/>
    <p:sldId id="410" r:id="rId144"/>
    <p:sldId id="417" r:id="rId145"/>
    <p:sldId id="412" r:id="rId146"/>
    <p:sldId id="413" r:id="rId147"/>
    <p:sldId id="414" r:id="rId148"/>
    <p:sldId id="415" r:id="rId149"/>
    <p:sldId id="416" r:id="rId150"/>
    <p:sldId id="411" r:id="rId151"/>
    <p:sldId id="418" r:id="rId152"/>
    <p:sldId id="424" r:id="rId153"/>
    <p:sldId id="425" r:id="rId154"/>
    <p:sldId id="419" r:id="rId155"/>
    <p:sldId id="426" r:id="rId156"/>
    <p:sldId id="420" r:id="rId157"/>
    <p:sldId id="421" r:id="rId158"/>
    <p:sldId id="422" r:id="rId159"/>
    <p:sldId id="429" r:id="rId160"/>
    <p:sldId id="298" r:id="rId161"/>
    <p:sldId id="299" r:id="rId162"/>
    <p:sldId id="300" r:id="rId163"/>
    <p:sldId id="301" r:id="rId164"/>
    <p:sldId id="430" r:id="rId165"/>
    <p:sldId id="432" r:id="rId166"/>
    <p:sldId id="431" r:id="rId167"/>
    <p:sldId id="433" r:id="rId168"/>
    <p:sldId id="434" r:id="rId169"/>
    <p:sldId id="435" r:id="rId170"/>
    <p:sldId id="439" r:id="rId171"/>
    <p:sldId id="436" r:id="rId172"/>
    <p:sldId id="440" r:id="rId173"/>
    <p:sldId id="437" r:id="rId174"/>
    <p:sldId id="445" r:id="rId175"/>
    <p:sldId id="438" r:id="rId176"/>
    <p:sldId id="441" r:id="rId177"/>
    <p:sldId id="446" r:id="rId178"/>
    <p:sldId id="442" r:id="rId179"/>
    <p:sldId id="447" r:id="rId180"/>
    <p:sldId id="443" r:id="rId181"/>
    <p:sldId id="449" r:id="rId182"/>
    <p:sldId id="302" r:id="rId183"/>
  </p:sldIdLst>
  <p:sldSz cx="9144000" cy="5143500" type="screen16x9"/>
  <p:notesSz cx="6858000" cy="9144000"/>
  <p:embeddedFontLst>
    <p:embeddedFont>
      <p:font typeface="Calibri" panose="020F0502020204030204" pitchFamily="34" charset="0"/>
      <p:regular r:id="rId186"/>
      <p:bold r:id="rId187"/>
      <p:italic r:id="rId188"/>
      <p:boldItalic r:id="rId189"/>
    </p:embeddedFont>
    <p:embeddedFont>
      <p:font typeface="Merriweather Sans" pitchFamily="2" charset="0"/>
      <p:regular r:id="rId190"/>
      <p:bold r:id="rId191"/>
      <p:italic r:id="rId192"/>
      <p:boldItalic r:id="rId193"/>
    </p:embeddedFont>
    <p:embeddedFont>
      <p:font typeface="Merriweather Sans Bold" pitchFamily="2" charset="0"/>
      <p:bold r:id="rId194"/>
    </p:embeddedFont>
    <p:embeddedFont>
      <p:font typeface="Merriweather Sans ExtraBold" pitchFamily="2" charset="0"/>
      <p:bold r:id="rId195"/>
      <p:boldItalic r:id="rId196"/>
    </p:embeddedFont>
    <p:embeddedFont>
      <p:font typeface="Merriweather Sans light" pitchFamily="2" charset="0"/>
      <p:regular r:id="rId197"/>
      <p:italic r:id="rId1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92A"/>
    <a:srgbClr val="F6F1E6"/>
    <a:srgbClr val="A3A3A3"/>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0929" autoAdjust="0"/>
  </p:normalViewPr>
  <p:slideViewPr>
    <p:cSldViewPr>
      <p:cViewPr varScale="1">
        <p:scale>
          <a:sx n="106" d="100"/>
          <a:sy n="106" d="100"/>
        </p:scale>
        <p:origin x="80" y="264"/>
      </p:cViewPr>
      <p:guideLst>
        <p:guide orient="horz" pos="1620"/>
        <p:guide pos="2880"/>
      </p:guideLst>
    </p:cSldViewPr>
  </p:slideViewPr>
  <p:outlineViewPr>
    <p:cViewPr>
      <p:scale>
        <a:sx n="33" d="100"/>
        <a:sy n="33" d="100"/>
      </p:scale>
      <p:origin x="0" y="-74388"/>
    </p:cViewPr>
  </p:outlineViewPr>
  <p:notesTextViewPr>
    <p:cViewPr>
      <p:scale>
        <a:sx n="100" d="100"/>
        <a:sy n="100" d="100"/>
      </p:scale>
      <p:origin x="0" y="0"/>
    </p:cViewPr>
  </p:notesTextViewPr>
  <p:notesViewPr>
    <p:cSldViewPr>
      <p:cViewPr varScale="1">
        <p:scale>
          <a:sx n="92" d="100"/>
          <a:sy n="92" d="100"/>
        </p:scale>
        <p:origin x="846"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6.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font" Target="fonts/font7.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font" Target="fonts/font8.fntdata"/><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9.fntdata"/><Relationship Id="rId199"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10.fntdata"/><Relationship Id="rId190" Type="http://schemas.openxmlformats.org/officeDocument/2006/relationships/font" Target="fonts/font5.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11.fntdata"/><Relationship Id="rId200"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font" Target="fonts/font1.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font" Target="fonts/font12.fntdata"/><Relationship Id="rId201"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font" Target="fonts/font2.fntdata"/><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3.fntdata"/><Relationship Id="rId202"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3.fntdata"/><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70188C-F3AF-034C-BF49-227D95D34432}" type="datetimeFigureOut">
              <a:rPr lang="en-US" smtClean="0"/>
              <a:t>7/12/2021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02A186-6F2D-E04C-A309-A1D9864F03A5}" type="slidenum">
              <a:rPr lang="en-US" smtClean="0"/>
              <a:t>‹#›</a:t>
            </a:fld>
            <a:endParaRPr lang="en-US"/>
          </a:p>
        </p:txBody>
      </p:sp>
    </p:spTree>
    <p:extLst>
      <p:ext uri="{BB962C8B-B14F-4D97-AF65-F5344CB8AC3E}">
        <p14:creationId xmlns:p14="http://schemas.microsoft.com/office/powerpoint/2010/main" val="4004962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96A22-878C-44FD-A811-BAC384802EB8}" type="datetimeFigureOut">
              <a:rPr lang="en-US" smtClean="0"/>
              <a:pPr/>
              <a:t>7/12/2021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0A3C8-F9AF-495C-B259-C721909C4ADA}" type="slidenum">
              <a:rPr lang="en-US" smtClean="0"/>
              <a:pPr/>
              <a:t>‹#›</a:t>
            </a:fld>
            <a:endParaRPr lang="en-US" dirty="0"/>
          </a:p>
        </p:txBody>
      </p:sp>
    </p:spTree>
    <p:extLst>
      <p:ext uri="{BB962C8B-B14F-4D97-AF65-F5344CB8AC3E}">
        <p14:creationId xmlns:p14="http://schemas.microsoft.com/office/powerpoint/2010/main" val="266610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50A3C8-F9AF-495C-B259-C721909C4ADA}" type="slidenum">
              <a:rPr lang="en-US" smtClean="0"/>
              <a:pPr/>
              <a:t>1</a:t>
            </a:fld>
            <a:endParaRPr lang="en-US" dirty="0"/>
          </a:p>
        </p:txBody>
      </p:sp>
    </p:spTree>
    <p:extLst>
      <p:ext uri="{BB962C8B-B14F-4D97-AF65-F5344CB8AC3E}">
        <p14:creationId xmlns:p14="http://schemas.microsoft.com/office/powerpoint/2010/main" val="621038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esson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276350"/>
            <a:ext cx="7772400" cy="2514600"/>
          </a:xfrm>
        </p:spPr>
        <p:txBody>
          <a:bodyPr/>
          <a:lstStyle>
            <a:lvl1pPr>
              <a:lnSpc>
                <a:spcPct val="85000"/>
              </a:lnSpc>
              <a:defRPr sz="7200" b="1" baseline="0">
                <a:solidFill>
                  <a:srgbClr val="F6F1E6"/>
                </a:solidFill>
                <a:latin typeface="Merriweather Sans ExtraBold" pitchFamily="2" charset="0"/>
              </a:defRPr>
            </a:lvl1pPr>
          </a:lstStyle>
          <a:p>
            <a:r>
              <a:rPr lang="en-US" dirty="0"/>
              <a:t>Lesson Title Goes Here</a:t>
            </a:r>
          </a:p>
        </p:txBody>
      </p:sp>
      <p:sp>
        <p:nvSpPr>
          <p:cNvPr id="3" name="Subtitle 2"/>
          <p:cNvSpPr>
            <a:spLocks noGrp="1"/>
          </p:cNvSpPr>
          <p:nvPr>
            <p:ph type="subTitle" idx="1" hasCustomPrompt="1"/>
          </p:nvPr>
        </p:nvSpPr>
        <p:spPr>
          <a:xfrm>
            <a:off x="1371600" y="876300"/>
            <a:ext cx="6400800" cy="476250"/>
          </a:xfrm>
        </p:spPr>
        <p:txBody>
          <a:bodyPr anchor="b">
            <a:normAutofit/>
          </a:bodyPr>
          <a:lstStyle>
            <a:lvl1pPr marL="0" indent="0" algn="ctr">
              <a:buNone/>
              <a:defRPr sz="2400" b="0" spc="600" baseline="0">
                <a:solidFill>
                  <a:srgbClr val="F6F1E6"/>
                </a:solidFill>
                <a:latin typeface="Merriweather Sans ligh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LESSON 13</a:t>
            </a:r>
          </a:p>
        </p:txBody>
      </p:sp>
    </p:spTree>
    <p:extLst>
      <p:ext uri="{BB962C8B-B14F-4D97-AF65-F5344CB8AC3E}">
        <p14:creationId xmlns:p14="http://schemas.microsoft.com/office/powerpoint/2010/main" val="396432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8229600" cy="1066800"/>
          </a:xfrm>
        </p:spPr>
        <p:txBody>
          <a:bodyPr/>
          <a:lstStyle>
            <a:lvl1pPr>
              <a:lnSpc>
                <a:spcPct val="90000"/>
              </a:lnSpc>
              <a:defRPr sz="4500" baseline="0">
                <a:solidFill>
                  <a:srgbClr val="42392A"/>
                </a:solidFill>
                <a:latin typeface="Merriweather Sans ExtraBold" pitchFamily="2" charset="0"/>
              </a:defRPr>
            </a:lvl1pPr>
          </a:lstStyle>
          <a:p>
            <a:r>
              <a:rPr lang="en-US" dirty="0"/>
              <a:t>Body Content Slide</a:t>
            </a:r>
          </a:p>
        </p:txBody>
      </p:sp>
      <p:sp>
        <p:nvSpPr>
          <p:cNvPr id="3" name="Content Placeholder 2"/>
          <p:cNvSpPr>
            <a:spLocks noGrp="1"/>
          </p:cNvSpPr>
          <p:nvPr>
            <p:ph idx="1" hasCustomPrompt="1"/>
          </p:nvPr>
        </p:nvSpPr>
        <p:spPr>
          <a:xfrm>
            <a:off x="1257300" y="1615678"/>
            <a:ext cx="6629400" cy="3318272"/>
          </a:xfrm>
        </p:spPr>
        <p:txBody>
          <a:bodyPr/>
          <a:lstStyle>
            <a:lvl1pPr>
              <a:spcBef>
                <a:spcPts val="1800"/>
              </a:spcBef>
              <a:spcAft>
                <a:spcPts val="0"/>
              </a:spcAft>
              <a:defRPr>
                <a:latin typeface="Merriweather Sans Bold" pitchFamily="2" charset="0"/>
              </a:defRPr>
            </a:lvl1pPr>
            <a:lvl5pPr>
              <a:buFont typeface="Arial" pitchFamily="34" charset="0"/>
              <a:buChar cha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8229600" cy="1066800"/>
          </a:xfrm>
        </p:spPr>
        <p:txBody>
          <a:bodyPr/>
          <a:lstStyle>
            <a:lvl1pPr>
              <a:lnSpc>
                <a:spcPct val="90000"/>
              </a:lnSpc>
              <a:defRPr sz="4500" baseline="0">
                <a:solidFill>
                  <a:srgbClr val="F6F1E6"/>
                </a:solidFill>
                <a:latin typeface="Merriweather Sans ExtraBold" pitchFamily="2" charset="0"/>
              </a:defRPr>
            </a:lvl1pPr>
          </a:lstStyle>
          <a:p>
            <a:r>
              <a:rPr lang="en-US" dirty="0"/>
              <a:t>Graphic Slide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1257300" y="514350"/>
            <a:ext cx="6629400" cy="3505200"/>
          </a:xfrm>
        </p:spPr>
        <p:txBody>
          <a:bodyPr anchor="ctr"/>
          <a:lstStyle>
            <a:lvl1pPr algn="ctr">
              <a:buNone/>
              <a:defRPr sz="2800" b="0" baseline="0">
                <a:solidFill>
                  <a:srgbClr val="F6F1E6"/>
                </a:solidFill>
                <a:latin typeface="Merriweather Sans ExtraBold" pitchFamily="2" charset="0"/>
              </a:defRPr>
            </a:lvl1pPr>
          </a:lstStyle>
          <a:p>
            <a:pPr lvl="0"/>
            <a:r>
              <a:rPr lang="en-US" dirty="0"/>
              <a:t>“And He said unto me, ‘My grace is sufficient for thee: for my strength is made perfect in weakness.’ Most gladly therefore will I rather glory in my infirmities, that the power of Christ may rest upon me.”</a:t>
            </a:r>
          </a:p>
        </p:txBody>
      </p:sp>
      <p:sp>
        <p:nvSpPr>
          <p:cNvPr id="4" name="Content Placeholder 2"/>
          <p:cNvSpPr>
            <a:spLocks noGrp="1"/>
          </p:cNvSpPr>
          <p:nvPr>
            <p:ph idx="10" hasCustomPrompt="1"/>
          </p:nvPr>
        </p:nvSpPr>
        <p:spPr>
          <a:xfrm>
            <a:off x="3276600" y="4019550"/>
            <a:ext cx="4953000" cy="685800"/>
          </a:xfrm>
        </p:spPr>
        <p:txBody>
          <a:bodyPr anchor="ctr"/>
          <a:lstStyle>
            <a:lvl1pPr algn="r">
              <a:buNone/>
              <a:defRPr sz="2800" b="1" i="1" baseline="0">
                <a:solidFill>
                  <a:srgbClr val="F6F1E6"/>
                </a:solidFill>
                <a:latin typeface="Merriweather Sans" pitchFamily="2" charset="0"/>
              </a:defRPr>
            </a:lvl1pPr>
          </a:lstStyle>
          <a:p>
            <a:pPr lvl="0"/>
            <a:r>
              <a:rPr lang="en-US" dirty="0"/>
              <a:t>2 Corinthians 12:9</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d Brea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4350"/>
            <a:ext cx="8229600" cy="609600"/>
          </a:xfrm>
          <a:prstGeom prst="rect">
            <a:avLst/>
          </a:prstGeom>
        </p:spPr>
        <p:txBody>
          <a:bodyPr vert="horz" lIns="91440" tIns="45720" rIns="91440" bIns="45720" rtlCol="0" anchor="ctr">
            <a:noAutofit/>
          </a:bodyPr>
          <a:lstStyle/>
          <a:p>
            <a:r>
              <a:rPr lang="en-US" dirty="0"/>
              <a:t>Header</a:t>
            </a:r>
          </a:p>
        </p:txBody>
      </p:sp>
      <p:sp>
        <p:nvSpPr>
          <p:cNvPr id="3" name="Text Placeholder 2"/>
          <p:cNvSpPr>
            <a:spLocks noGrp="1"/>
          </p:cNvSpPr>
          <p:nvPr>
            <p:ph type="body" idx="1"/>
          </p:nvPr>
        </p:nvSpPr>
        <p:spPr>
          <a:xfrm>
            <a:off x="1257300" y="1200150"/>
            <a:ext cx="6629400" cy="3470672"/>
          </a:xfrm>
          <a:prstGeom prst="rect">
            <a:avLst/>
          </a:prstGeom>
        </p:spPr>
        <p:txBody>
          <a:bodyPr vert="horz" lIns="91440" tIns="45720" rIns="91440" bIns="45720" rtlCol="0">
            <a:normAutofit/>
          </a:bodyPr>
          <a:lstStyle/>
          <a:p>
            <a:pPr lvl="0"/>
            <a:r>
              <a:rPr lang="en-US" dirty="0"/>
              <a:t>First line of the slide</a:t>
            </a:r>
          </a:p>
          <a:p>
            <a:pPr lvl="1"/>
            <a:r>
              <a:rPr lang="en-US" dirty="0"/>
              <a:t>Second line of the slide</a:t>
            </a:r>
          </a:p>
          <a:p>
            <a:pPr lvl="2"/>
            <a:r>
              <a:rPr lang="en-US" dirty="0"/>
              <a:t>Third line of the slide</a:t>
            </a:r>
          </a:p>
          <a:p>
            <a:pPr lvl="3"/>
            <a:r>
              <a:rPr lang="en-US" dirty="0"/>
              <a:t>Fourth line of the slide</a:t>
            </a:r>
          </a:p>
          <a:p>
            <a:pPr lvl="4"/>
            <a:r>
              <a:rPr lang="en-US" dirty="0"/>
              <a:t>Fifth and lowest line of the slide</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5" r:id="rId4"/>
    <p:sldLayoutId id="2147483654" r:id="rId5"/>
    <p:sldLayoutId id="2147483656" r:id="rId6"/>
  </p:sldLayoutIdLst>
  <p:txStyles>
    <p:titleStyle>
      <a:lvl1pPr algn="ctr" defTabSz="914400" rtl="0" eaLnBrk="1" latinLnBrk="0" hangingPunct="1">
        <a:lnSpc>
          <a:spcPct val="80000"/>
        </a:lnSpc>
        <a:spcBef>
          <a:spcPct val="0"/>
        </a:spcBef>
        <a:buNone/>
        <a:defRPr sz="4500" kern="1200">
          <a:solidFill>
            <a:srgbClr val="42392A"/>
          </a:solidFill>
          <a:latin typeface="Merriweather Sans ExtraBol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b="1" i="0" kern="1200" baseline="0">
          <a:solidFill>
            <a:srgbClr val="42392A"/>
          </a:solidFill>
          <a:latin typeface="Merriweather Sans Bold" pitchFamily="2" charset="0"/>
          <a:ea typeface="+mn-ea"/>
          <a:cs typeface="+mn-cs"/>
        </a:defRPr>
      </a:lvl1pPr>
      <a:lvl2pPr marL="658368" indent="-285750" algn="l" defTabSz="914400" rtl="0" eaLnBrk="1" latinLnBrk="0" hangingPunct="1">
        <a:spcBef>
          <a:spcPct val="20000"/>
        </a:spcBef>
        <a:buFont typeface="Arial" pitchFamily="34" charset="0"/>
        <a:buChar char="–"/>
        <a:defRPr sz="2400" kern="1200" baseline="0">
          <a:solidFill>
            <a:srgbClr val="42392A"/>
          </a:solidFill>
          <a:latin typeface="Merriweather Sans" pitchFamily="2" charset="0"/>
          <a:ea typeface="+mn-ea"/>
          <a:cs typeface="+mn-cs"/>
        </a:defRPr>
      </a:lvl2pPr>
      <a:lvl3pPr marL="896112" indent="-228600" algn="l" defTabSz="914400" rtl="0" eaLnBrk="1" latinLnBrk="0" hangingPunct="1">
        <a:spcBef>
          <a:spcPct val="20000"/>
        </a:spcBef>
        <a:buFont typeface="Arial" pitchFamily="34" charset="0"/>
        <a:buChar char="•"/>
        <a:defRPr sz="2000" kern="1200" baseline="0">
          <a:solidFill>
            <a:srgbClr val="42392A"/>
          </a:solidFill>
          <a:latin typeface="Merriweather Sans light" pitchFamily="2" charset="0"/>
          <a:ea typeface="+mn-ea"/>
          <a:cs typeface="+mn-cs"/>
        </a:defRPr>
      </a:lvl3pPr>
      <a:lvl4pPr marL="1143000" indent="-228600" algn="l" defTabSz="914400" rtl="0" eaLnBrk="1" latinLnBrk="0" hangingPunct="1">
        <a:spcBef>
          <a:spcPct val="20000"/>
        </a:spcBef>
        <a:buFont typeface="Arial" pitchFamily="34" charset="0"/>
        <a:buChar char="–"/>
        <a:defRPr sz="1800" b="1" i="0" kern="1200" baseline="0">
          <a:solidFill>
            <a:srgbClr val="42392A"/>
          </a:solidFill>
          <a:latin typeface="Merriweather Sans" pitchFamily="2" charset="0"/>
          <a:ea typeface="+mn-ea"/>
          <a:cs typeface="+mn-cs"/>
        </a:defRPr>
      </a:lvl4pPr>
      <a:lvl5pPr marL="1371600" indent="-228600" algn="l" defTabSz="914400" rtl="0" eaLnBrk="1" latinLnBrk="0" hangingPunct="1">
        <a:spcBef>
          <a:spcPct val="20000"/>
        </a:spcBef>
        <a:buFont typeface="Arial" pitchFamily="34" charset="0"/>
        <a:buChar char="•"/>
        <a:defRPr sz="1800" kern="1200" baseline="0">
          <a:solidFill>
            <a:srgbClr val="42392A"/>
          </a:solidFill>
          <a:latin typeface="Merriweather Sans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40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From Our </a:t>
            </a:r>
            <a:r>
              <a:rPr lang="en-US" b="1" u="sng" dirty="0"/>
              <a:t>Hearts</a:t>
            </a:r>
            <a:endParaRPr lang="en-US" b="1" dirty="0"/>
          </a:p>
        </p:txBody>
      </p:sp>
      <p:sp>
        <p:nvSpPr>
          <p:cNvPr id="3" name="Content Placeholder 2"/>
          <p:cNvSpPr>
            <a:spLocks noGrp="1"/>
          </p:cNvSpPr>
          <p:nvPr>
            <p:ph idx="1"/>
          </p:nvPr>
        </p:nvSpPr>
        <p:spPr/>
        <p:txBody>
          <a:bodyPr>
            <a:normAutofit/>
          </a:bodyPr>
          <a:lstStyle/>
          <a:p>
            <a:r>
              <a:rPr lang="en-US" dirty="0"/>
              <a:t>Think About It</a:t>
            </a:r>
          </a:p>
          <a:p>
            <a:pPr lvl="1"/>
            <a:r>
              <a:rPr lang="en-US" dirty="0"/>
              <a:t>How can we make our language in prayer sound natural and less formal? </a:t>
            </a:r>
          </a:p>
          <a:p>
            <a:pPr lvl="1"/>
            <a:r>
              <a:rPr lang="en-US" dirty="0"/>
              <a:t>What about “filler phrases” that we use in our prayers? </a:t>
            </a:r>
          </a:p>
        </p:txBody>
      </p:sp>
    </p:spTree>
    <p:extLst>
      <p:ext uri="{BB962C8B-B14F-4D97-AF65-F5344CB8AC3E}">
        <p14:creationId xmlns:p14="http://schemas.microsoft.com/office/powerpoint/2010/main" val="26153906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Read through these passages and create a list of attributes of God to encourage and inspire your prayers. </a:t>
            </a:r>
          </a:p>
          <a:p>
            <a:pPr lvl="1"/>
            <a:r>
              <a:rPr lang="en-US" dirty="0"/>
              <a:t>Matthew 7:7-11</a:t>
            </a:r>
          </a:p>
          <a:p>
            <a:pPr lvl="1"/>
            <a:r>
              <a:rPr lang="en-US" dirty="0"/>
              <a:t>Philippians 4:19</a:t>
            </a:r>
          </a:p>
          <a:p>
            <a:pPr lvl="1"/>
            <a:r>
              <a:rPr lang="en-US" dirty="0"/>
              <a:t>Romans 8:15-27 </a:t>
            </a:r>
          </a:p>
        </p:txBody>
      </p:sp>
    </p:spTree>
    <p:extLst>
      <p:ext uri="{BB962C8B-B14F-4D97-AF65-F5344CB8AC3E}">
        <p14:creationId xmlns:p14="http://schemas.microsoft.com/office/powerpoint/2010/main" val="38379918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r>
              <a:rPr lang="en-US" dirty="0"/>
              <a:t>Take time to pray these passages back to God, thanking Him for His character and asking Him to help you trust Him.</a:t>
            </a:r>
          </a:p>
          <a:p>
            <a:pPr marL="0" indent="0">
              <a:buNone/>
            </a:pPr>
            <a:endParaRPr lang="en-US" dirty="0"/>
          </a:p>
        </p:txBody>
      </p:sp>
    </p:spTree>
    <p:extLst>
      <p:ext uri="{BB962C8B-B14F-4D97-AF65-F5344CB8AC3E}">
        <p14:creationId xmlns:p14="http://schemas.microsoft.com/office/powerpoint/2010/main" val="38379918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471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997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Prayer Does</a:t>
            </a:r>
          </a:p>
        </p:txBody>
      </p:sp>
      <p:sp>
        <p:nvSpPr>
          <p:cNvPr id="3" name="Subtitle 2"/>
          <p:cNvSpPr>
            <a:spLocks noGrp="1"/>
          </p:cNvSpPr>
          <p:nvPr>
            <p:ph type="subTitle" idx="1"/>
          </p:nvPr>
        </p:nvSpPr>
        <p:spPr/>
        <p:txBody>
          <a:bodyPr/>
          <a:lstStyle/>
          <a:p>
            <a:r>
              <a:rPr lang="en-US" dirty="0"/>
              <a:t>LESSON 5</a:t>
            </a:r>
          </a:p>
        </p:txBody>
      </p:sp>
    </p:spTree>
    <p:extLst>
      <p:ext uri="{BB962C8B-B14F-4D97-AF65-F5344CB8AC3E}">
        <p14:creationId xmlns:p14="http://schemas.microsoft.com/office/powerpoint/2010/main" val="9974322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Prayer Changes God’s </a:t>
            </a:r>
            <a:r>
              <a:rPr lang="en-US" b="1" u="sng" dirty="0"/>
              <a:t>Actions</a:t>
            </a:r>
            <a:endParaRPr lang="en-US" dirty="0"/>
          </a:p>
        </p:txBody>
      </p:sp>
      <p:sp>
        <p:nvSpPr>
          <p:cNvPr id="5" name="Content Placeholder 4"/>
          <p:cNvSpPr>
            <a:spLocks noGrp="1"/>
          </p:cNvSpPr>
          <p:nvPr>
            <p:ph idx="1"/>
          </p:nvPr>
        </p:nvSpPr>
        <p:spPr/>
        <p:txBody>
          <a:bodyPr>
            <a:normAutofit/>
          </a:bodyPr>
          <a:lstStyle/>
          <a:p>
            <a:r>
              <a:rPr lang="en-US" dirty="0"/>
              <a:t>Think About It</a:t>
            </a:r>
          </a:p>
          <a:p>
            <a:pPr lvl="1"/>
            <a:r>
              <a:rPr lang="en-US" dirty="0"/>
              <a:t>If God’s will is settled, why do we make requests in prayer? Does that mean we can change God’s will?</a:t>
            </a:r>
          </a:p>
          <a:p>
            <a:r>
              <a:rPr lang="en-US" dirty="0"/>
              <a:t>Moses petitioned for the Israelites, and God showed mercy to them (</a:t>
            </a:r>
            <a:r>
              <a:rPr lang="en-US" dirty="0" err="1"/>
              <a:t>Exo</a:t>
            </a:r>
            <a:r>
              <a:rPr lang="en-US" dirty="0"/>
              <a:t>. 32:9–10). </a:t>
            </a:r>
          </a:p>
        </p:txBody>
      </p:sp>
    </p:spTree>
    <p:extLst>
      <p:ext uri="{BB962C8B-B14F-4D97-AF65-F5344CB8AC3E}">
        <p14:creationId xmlns:p14="http://schemas.microsoft.com/office/powerpoint/2010/main" val="3240099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Prayer Changes God’s </a:t>
            </a:r>
            <a:r>
              <a:rPr lang="en-US" b="1" u="sng" dirty="0"/>
              <a:t>Actions</a:t>
            </a:r>
            <a:endParaRPr lang="en-US" dirty="0"/>
          </a:p>
        </p:txBody>
      </p:sp>
      <p:sp>
        <p:nvSpPr>
          <p:cNvPr id="5" name="Content Placeholder 4"/>
          <p:cNvSpPr>
            <a:spLocks noGrp="1"/>
          </p:cNvSpPr>
          <p:nvPr>
            <p:ph idx="1"/>
          </p:nvPr>
        </p:nvSpPr>
        <p:spPr/>
        <p:txBody>
          <a:bodyPr/>
          <a:lstStyle/>
          <a:p>
            <a:r>
              <a:rPr lang="en-US" dirty="0"/>
              <a:t>The </a:t>
            </a:r>
            <a:r>
              <a:rPr lang="en-US" dirty="0" err="1"/>
              <a:t>Ninevites</a:t>
            </a:r>
            <a:r>
              <a:rPr lang="en-US" dirty="0"/>
              <a:t> repented, so God withheld destruction (Jon. 3:10).</a:t>
            </a:r>
          </a:p>
          <a:p>
            <a:r>
              <a:rPr lang="en-US" dirty="0"/>
              <a:t>God healed King Hezekiah in answer to his prayer </a:t>
            </a:r>
            <a:br>
              <a:rPr lang="en-US" dirty="0"/>
            </a:br>
            <a:r>
              <a:rPr lang="en-US" dirty="0"/>
              <a:t>(2 Kings 20).</a:t>
            </a:r>
          </a:p>
        </p:txBody>
      </p:sp>
    </p:spTree>
    <p:extLst>
      <p:ext uri="{BB962C8B-B14F-4D97-AF65-F5344CB8AC3E}">
        <p14:creationId xmlns:p14="http://schemas.microsoft.com/office/powerpoint/2010/main" val="10539801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Prayer Changes God’s </a:t>
            </a:r>
            <a:r>
              <a:rPr lang="en-US" b="1" u="sng" dirty="0"/>
              <a:t>Actions</a:t>
            </a:r>
            <a:endParaRPr lang="en-US" dirty="0"/>
          </a:p>
        </p:txBody>
      </p:sp>
      <p:sp>
        <p:nvSpPr>
          <p:cNvPr id="5" name="Content Placeholder 4"/>
          <p:cNvSpPr>
            <a:spLocks noGrp="1"/>
          </p:cNvSpPr>
          <p:nvPr>
            <p:ph idx="1"/>
          </p:nvPr>
        </p:nvSpPr>
        <p:spPr/>
        <p:txBody>
          <a:bodyPr/>
          <a:lstStyle/>
          <a:p>
            <a:r>
              <a:rPr lang="en-US" dirty="0"/>
              <a:t>Prayer is one of several ways that God has created to </a:t>
            </a:r>
            <a:r>
              <a:rPr lang="en-US" u="sng" dirty="0"/>
              <a:t>accomplish</a:t>
            </a:r>
            <a:r>
              <a:rPr lang="en-US" dirty="0"/>
              <a:t> His will, just as prayer is part of His will.</a:t>
            </a:r>
          </a:p>
        </p:txBody>
      </p:sp>
    </p:spTree>
    <p:extLst>
      <p:ext uri="{BB962C8B-B14F-4D97-AF65-F5344CB8AC3E}">
        <p14:creationId xmlns:p14="http://schemas.microsoft.com/office/powerpoint/2010/main" val="10539801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“[My prayers] have not advised or changed God's mind—that is, His over-all purpose. But that purpose will be realized in different ways according to the actions, including the prayers, of His creatures.” </a:t>
            </a:r>
          </a:p>
        </p:txBody>
      </p:sp>
      <p:sp>
        <p:nvSpPr>
          <p:cNvPr id="3" name="Content Placeholder 2"/>
          <p:cNvSpPr>
            <a:spLocks noGrp="1"/>
          </p:cNvSpPr>
          <p:nvPr>
            <p:ph idx="10"/>
          </p:nvPr>
        </p:nvSpPr>
        <p:spPr/>
        <p:txBody>
          <a:bodyPr/>
          <a:lstStyle/>
          <a:p>
            <a:r>
              <a:rPr lang="en-US" dirty="0"/>
              <a:t>—C. S. Lewis </a:t>
            </a:r>
          </a:p>
        </p:txBody>
      </p:sp>
    </p:spTree>
    <p:extLst>
      <p:ext uri="{BB962C8B-B14F-4D97-AF65-F5344CB8AC3E}">
        <p14:creationId xmlns:p14="http://schemas.microsoft.com/office/powerpoint/2010/main" val="10539801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Prayer Changes God’s </a:t>
            </a:r>
            <a:r>
              <a:rPr lang="en-US" b="1" u="sng" dirty="0"/>
              <a:t>Actions</a:t>
            </a:r>
            <a:endParaRPr lang="en-US" dirty="0"/>
          </a:p>
        </p:txBody>
      </p:sp>
      <p:sp>
        <p:nvSpPr>
          <p:cNvPr id="5" name="Content Placeholder 4"/>
          <p:cNvSpPr>
            <a:spLocks noGrp="1"/>
          </p:cNvSpPr>
          <p:nvPr>
            <p:ph idx="1"/>
          </p:nvPr>
        </p:nvSpPr>
        <p:spPr/>
        <p:txBody>
          <a:bodyPr/>
          <a:lstStyle/>
          <a:p>
            <a:r>
              <a:rPr lang="en-US" dirty="0"/>
              <a:t>God commands us to pray </a:t>
            </a:r>
            <a:br>
              <a:rPr lang="en-US" dirty="0"/>
            </a:br>
            <a:r>
              <a:rPr lang="en-US" dirty="0"/>
              <a:t>(2 Chron. 7:14; 1 John 1:9), that by faith we meet His conditions.</a:t>
            </a:r>
          </a:p>
        </p:txBody>
      </p:sp>
    </p:spTree>
    <p:extLst>
      <p:ext uri="{BB962C8B-B14F-4D97-AF65-F5344CB8AC3E}">
        <p14:creationId xmlns:p14="http://schemas.microsoft.com/office/powerpoint/2010/main" val="105398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Our </a:t>
            </a:r>
            <a:r>
              <a:rPr lang="en-US" b="1" u="sng" dirty="0"/>
              <a:t>Needs</a:t>
            </a:r>
            <a:endParaRPr lang="en-US" b="1" dirty="0"/>
          </a:p>
        </p:txBody>
      </p:sp>
      <p:sp>
        <p:nvSpPr>
          <p:cNvPr id="3" name="Content Placeholder 2"/>
          <p:cNvSpPr>
            <a:spLocks noGrp="1"/>
          </p:cNvSpPr>
          <p:nvPr>
            <p:ph idx="1"/>
          </p:nvPr>
        </p:nvSpPr>
        <p:spPr/>
        <p:txBody>
          <a:bodyPr/>
          <a:lstStyle/>
          <a:p>
            <a:r>
              <a:rPr lang="en-US" dirty="0"/>
              <a:t>God promises to give us all </a:t>
            </a:r>
            <a:r>
              <a:rPr lang="en-US" u="sng" dirty="0"/>
              <a:t>good</a:t>
            </a:r>
            <a:r>
              <a:rPr lang="en-US" dirty="0"/>
              <a:t> things (Ps. 84:11).</a:t>
            </a:r>
          </a:p>
          <a:p>
            <a:r>
              <a:rPr lang="en-US" dirty="0"/>
              <a:t>God promises to </a:t>
            </a:r>
            <a:r>
              <a:rPr lang="en-US" u="sng" dirty="0"/>
              <a:t>provide</a:t>
            </a:r>
            <a:r>
              <a:rPr lang="en-US" dirty="0"/>
              <a:t> for us (Matt 6:25–33). </a:t>
            </a:r>
          </a:p>
        </p:txBody>
      </p:sp>
    </p:spTree>
    <p:extLst>
      <p:ext uri="{BB962C8B-B14F-4D97-AF65-F5344CB8AC3E}">
        <p14:creationId xmlns:p14="http://schemas.microsoft.com/office/powerpoint/2010/main" val="38128180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Answers Are </a:t>
            </a:r>
            <a:r>
              <a:rPr lang="en-US" b="1" u="sng" dirty="0"/>
              <a:t>Conditional</a:t>
            </a:r>
            <a:endParaRPr lang="en-US" dirty="0"/>
          </a:p>
        </p:txBody>
      </p:sp>
      <p:sp>
        <p:nvSpPr>
          <p:cNvPr id="5" name="Content Placeholder 4"/>
          <p:cNvSpPr>
            <a:spLocks noGrp="1"/>
          </p:cNvSpPr>
          <p:nvPr>
            <p:ph idx="1"/>
          </p:nvPr>
        </p:nvSpPr>
        <p:spPr/>
        <p:txBody>
          <a:bodyPr>
            <a:normAutofit fontScale="92500" lnSpcReduction="10000"/>
          </a:bodyPr>
          <a:lstStyle/>
          <a:p>
            <a:r>
              <a:rPr lang="en-US" dirty="0"/>
              <a:t>We must ask in </a:t>
            </a:r>
            <a:r>
              <a:rPr lang="en-US" u="sng" dirty="0"/>
              <a:t>faith</a:t>
            </a:r>
            <a:r>
              <a:rPr lang="en-US" dirty="0"/>
              <a:t> (Luke 11:9–10; James 4:2).</a:t>
            </a:r>
          </a:p>
          <a:p>
            <a:r>
              <a:rPr lang="en-US" dirty="0"/>
              <a:t>We must be </a:t>
            </a:r>
            <a:r>
              <a:rPr lang="en-US" u="sng" dirty="0"/>
              <a:t>persistent</a:t>
            </a:r>
            <a:r>
              <a:rPr lang="en-US" dirty="0"/>
              <a:t> </a:t>
            </a:r>
            <a:br>
              <a:rPr lang="en-US" dirty="0"/>
            </a:br>
            <a:r>
              <a:rPr lang="en-US" dirty="0"/>
              <a:t>(Luke 18:1–7).</a:t>
            </a:r>
          </a:p>
          <a:p>
            <a:pPr lvl="1"/>
            <a:r>
              <a:rPr lang="en-US" dirty="0"/>
              <a:t>Paul requested three times for a specific torment to be removed (2 Cor. 12:7–9).</a:t>
            </a:r>
          </a:p>
          <a:p>
            <a:pPr lvl="1"/>
            <a:r>
              <a:rPr lang="en-US" dirty="0"/>
              <a:t>Instead of taking away Paul’s trial, God gave him the grace to endure it.</a:t>
            </a:r>
          </a:p>
        </p:txBody>
      </p:sp>
    </p:spTree>
    <p:extLst>
      <p:ext uri="{BB962C8B-B14F-4D97-AF65-F5344CB8AC3E}">
        <p14:creationId xmlns:p14="http://schemas.microsoft.com/office/powerpoint/2010/main" val="33595726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Prayer Advances God’s </a:t>
            </a:r>
            <a:r>
              <a:rPr lang="en-US" b="1" u="sng" dirty="0"/>
              <a:t>Kingdom</a:t>
            </a:r>
            <a:endParaRPr lang="en-US" dirty="0"/>
          </a:p>
        </p:txBody>
      </p:sp>
      <p:sp>
        <p:nvSpPr>
          <p:cNvPr id="5" name="Content Placeholder 4"/>
          <p:cNvSpPr>
            <a:spLocks noGrp="1"/>
          </p:cNvSpPr>
          <p:nvPr>
            <p:ph idx="1"/>
          </p:nvPr>
        </p:nvSpPr>
        <p:spPr/>
        <p:txBody>
          <a:bodyPr/>
          <a:lstStyle/>
          <a:p>
            <a:r>
              <a:rPr lang="en-US" dirty="0"/>
              <a:t>The early church (Acts 1:14; 4:29–31), Paul (Phil. 1:3–11; </a:t>
            </a:r>
            <a:br>
              <a:rPr lang="en-US" dirty="0"/>
            </a:br>
            <a:r>
              <a:rPr lang="en-US" dirty="0"/>
              <a:t>Eph. 3:14–21), and Christ </a:t>
            </a:r>
            <a:br>
              <a:rPr lang="en-US" dirty="0"/>
            </a:br>
            <a:r>
              <a:rPr lang="en-US" dirty="0"/>
              <a:t>(Matt. 6:10) all prayed for God’s Kingdom to advance.</a:t>
            </a:r>
          </a:p>
        </p:txBody>
      </p:sp>
    </p:spTree>
    <p:extLst>
      <p:ext uri="{BB962C8B-B14F-4D97-AF65-F5344CB8AC3E}">
        <p14:creationId xmlns:p14="http://schemas.microsoft.com/office/powerpoint/2010/main" val="33595726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God Will Do</a:t>
            </a:r>
            <a:endParaRPr lang="en-US" dirty="0"/>
          </a:p>
        </p:txBody>
      </p:sp>
      <p:sp>
        <p:nvSpPr>
          <p:cNvPr id="5" name="Content Placeholder 4"/>
          <p:cNvSpPr>
            <a:spLocks noGrp="1"/>
          </p:cNvSpPr>
          <p:nvPr>
            <p:ph idx="1"/>
          </p:nvPr>
        </p:nvSpPr>
        <p:spPr/>
        <p:txBody>
          <a:bodyPr>
            <a:normAutofit/>
          </a:bodyPr>
          <a:lstStyle/>
          <a:p>
            <a:r>
              <a:rPr lang="en-US" dirty="0"/>
              <a:t>He gives </a:t>
            </a:r>
            <a:r>
              <a:rPr lang="en-US" u="sng" dirty="0"/>
              <a:t>grace</a:t>
            </a:r>
            <a:r>
              <a:rPr lang="en-US" dirty="0"/>
              <a:t> (Heb. 4:16).</a:t>
            </a:r>
          </a:p>
          <a:p>
            <a:pPr lvl="1"/>
            <a:r>
              <a:rPr lang="en-US" dirty="0"/>
              <a:t>To resist sin</a:t>
            </a:r>
          </a:p>
          <a:p>
            <a:pPr lvl="1"/>
            <a:r>
              <a:rPr lang="en-US" dirty="0"/>
              <a:t>To obey Him</a:t>
            </a:r>
          </a:p>
          <a:p>
            <a:r>
              <a:rPr lang="en-US" dirty="0"/>
              <a:t>He provides </a:t>
            </a:r>
            <a:r>
              <a:rPr lang="en-US" u="sng" dirty="0"/>
              <a:t>encouragement</a:t>
            </a:r>
            <a:r>
              <a:rPr lang="en-US" dirty="0"/>
              <a:t> </a:t>
            </a:r>
            <a:br>
              <a:rPr lang="en-US" dirty="0"/>
            </a:br>
            <a:r>
              <a:rPr lang="en-US" dirty="0"/>
              <a:t>(Ps. 55:22; Isa. 26:3).</a:t>
            </a:r>
          </a:p>
        </p:txBody>
      </p:sp>
    </p:spTree>
    <p:extLst>
      <p:ext uri="{BB962C8B-B14F-4D97-AF65-F5344CB8AC3E}">
        <p14:creationId xmlns:p14="http://schemas.microsoft.com/office/powerpoint/2010/main" val="33595726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 God Will Do</a:t>
            </a:r>
            <a:endParaRPr lang="en-US" dirty="0"/>
          </a:p>
        </p:txBody>
      </p:sp>
      <p:sp>
        <p:nvSpPr>
          <p:cNvPr id="5" name="Content Placeholder 4"/>
          <p:cNvSpPr>
            <a:spLocks noGrp="1"/>
          </p:cNvSpPr>
          <p:nvPr>
            <p:ph idx="1"/>
          </p:nvPr>
        </p:nvSpPr>
        <p:spPr/>
        <p:txBody>
          <a:bodyPr>
            <a:normAutofit/>
          </a:bodyPr>
          <a:lstStyle/>
          <a:p>
            <a:r>
              <a:rPr lang="en-US" dirty="0"/>
              <a:t>He </a:t>
            </a:r>
            <a:r>
              <a:rPr lang="en-US" u="sng" dirty="0"/>
              <a:t>heals</a:t>
            </a:r>
            <a:r>
              <a:rPr lang="en-US" dirty="0"/>
              <a:t> (James 4:15).</a:t>
            </a:r>
          </a:p>
          <a:p>
            <a:r>
              <a:rPr lang="en-US" dirty="0"/>
              <a:t>He </a:t>
            </a:r>
            <a:r>
              <a:rPr lang="en-US" u="sng" dirty="0"/>
              <a:t>forgives</a:t>
            </a:r>
            <a:r>
              <a:rPr lang="en-US" dirty="0"/>
              <a:t> sin (1 John 1:9).</a:t>
            </a:r>
          </a:p>
          <a:p>
            <a:r>
              <a:rPr lang="en-US" dirty="0"/>
              <a:t>He sends gospel </a:t>
            </a:r>
            <a:r>
              <a:rPr lang="en-US" u="sng" dirty="0"/>
              <a:t>workers</a:t>
            </a:r>
            <a:r>
              <a:rPr lang="en-US" dirty="0"/>
              <a:t> </a:t>
            </a:r>
            <a:br>
              <a:rPr lang="en-US" dirty="0"/>
            </a:br>
            <a:r>
              <a:rPr lang="en-US" dirty="0"/>
              <a:t>(Matt. 9:36–38). </a:t>
            </a:r>
          </a:p>
        </p:txBody>
      </p:sp>
    </p:spTree>
    <p:extLst>
      <p:ext uri="{BB962C8B-B14F-4D97-AF65-F5344CB8AC3E}">
        <p14:creationId xmlns:p14="http://schemas.microsoft.com/office/powerpoint/2010/main" val="32163523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Prayer Affects Believers</a:t>
            </a:r>
            <a:endParaRPr lang="en-US" dirty="0"/>
          </a:p>
        </p:txBody>
      </p:sp>
      <p:sp>
        <p:nvSpPr>
          <p:cNvPr id="5" name="Content Placeholder 4"/>
          <p:cNvSpPr>
            <a:spLocks noGrp="1"/>
          </p:cNvSpPr>
          <p:nvPr>
            <p:ph idx="1"/>
          </p:nvPr>
        </p:nvSpPr>
        <p:spPr/>
        <p:txBody>
          <a:bodyPr>
            <a:normAutofit lnSpcReduction="10000"/>
          </a:bodyPr>
          <a:lstStyle/>
          <a:p>
            <a:r>
              <a:rPr lang="en-US" dirty="0"/>
              <a:t>Prayer brings joy. </a:t>
            </a:r>
          </a:p>
          <a:p>
            <a:r>
              <a:rPr lang="en-US" dirty="0"/>
              <a:t>Prayer provides fellowship with God.</a:t>
            </a:r>
          </a:p>
          <a:p>
            <a:r>
              <a:rPr lang="en-US" dirty="0"/>
              <a:t>Prayer increases trust.</a:t>
            </a:r>
          </a:p>
          <a:p>
            <a:r>
              <a:rPr lang="en-US" dirty="0"/>
              <a:t>Prayer realigns our focus. </a:t>
            </a:r>
          </a:p>
          <a:p>
            <a:r>
              <a:rPr lang="en-US" dirty="0"/>
              <a:t>Prayer glorifies God.</a:t>
            </a:r>
          </a:p>
        </p:txBody>
      </p:sp>
    </p:spTree>
    <p:extLst>
      <p:ext uri="{BB962C8B-B14F-4D97-AF65-F5344CB8AC3E}">
        <p14:creationId xmlns:p14="http://schemas.microsoft.com/office/powerpoint/2010/main" val="10539801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with Others</a:t>
            </a:r>
            <a:endParaRPr lang="en-US" dirty="0"/>
          </a:p>
        </p:txBody>
      </p:sp>
      <p:sp>
        <p:nvSpPr>
          <p:cNvPr id="5" name="Content Placeholder 4"/>
          <p:cNvSpPr>
            <a:spLocks noGrp="1"/>
          </p:cNvSpPr>
          <p:nvPr>
            <p:ph idx="1"/>
          </p:nvPr>
        </p:nvSpPr>
        <p:spPr/>
        <p:txBody>
          <a:bodyPr/>
          <a:lstStyle/>
          <a:p>
            <a:r>
              <a:rPr lang="en-US" dirty="0"/>
              <a:t>Prayer at Church </a:t>
            </a:r>
          </a:p>
          <a:p>
            <a:pPr lvl="1"/>
            <a:r>
              <a:rPr lang="en-US" dirty="0"/>
              <a:t>Prayer builds unity among believers, allowing us to share burdens and praise God together. </a:t>
            </a:r>
          </a:p>
        </p:txBody>
      </p:sp>
    </p:spTree>
    <p:extLst>
      <p:ext uri="{BB962C8B-B14F-4D97-AF65-F5344CB8AC3E}">
        <p14:creationId xmlns:p14="http://schemas.microsoft.com/office/powerpoint/2010/main" val="30999238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with Others</a:t>
            </a:r>
            <a:endParaRPr lang="en-US" dirty="0"/>
          </a:p>
        </p:txBody>
      </p:sp>
      <p:sp>
        <p:nvSpPr>
          <p:cNvPr id="5" name="Content Placeholder 4"/>
          <p:cNvSpPr>
            <a:spLocks noGrp="1"/>
          </p:cNvSpPr>
          <p:nvPr>
            <p:ph idx="1"/>
          </p:nvPr>
        </p:nvSpPr>
        <p:spPr/>
        <p:txBody>
          <a:bodyPr>
            <a:normAutofit/>
          </a:bodyPr>
          <a:lstStyle/>
          <a:p>
            <a:r>
              <a:rPr lang="en-US" dirty="0"/>
              <a:t>Prayer with Family</a:t>
            </a:r>
          </a:p>
          <a:p>
            <a:pPr lvl="1"/>
            <a:r>
              <a:rPr lang="en-US" dirty="0"/>
              <a:t>Parents show their dependence on God when they pray for both large and small things. </a:t>
            </a:r>
          </a:p>
          <a:p>
            <a:pPr lvl="1"/>
            <a:r>
              <a:rPr lang="en-US" dirty="0"/>
              <a:t>Parents can also ask their kids to pray for them, teaching them to be concerned about the needs of others.</a:t>
            </a:r>
          </a:p>
        </p:txBody>
      </p:sp>
    </p:spTree>
    <p:extLst>
      <p:ext uri="{BB962C8B-B14F-4D97-AF65-F5344CB8AC3E}">
        <p14:creationId xmlns:p14="http://schemas.microsoft.com/office/powerpoint/2010/main" val="18717794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Do you believe that prayer works? What part of your prayer life demonstrates this belief?</a:t>
            </a:r>
          </a:p>
        </p:txBody>
      </p:sp>
    </p:spTree>
    <p:extLst>
      <p:ext uri="{BB962C8B-B14F-4D97-AF65-F5344CB8AC3E}">
        <p14:creationId xmlns:p14="http://schemas.microsoft.com/office/powerpoint/2010/main" val="30999238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What does it look like to ask in faith? Do your requests demonstrate faith? </a:t>
            </a:r>
          </a:p>
          <a:p>
            <a:pPr lvl="1"/>
            <a:r>
              <a:rPr lang="en-US" dirty="0"/>
              <a:t>Read Luke 22:31–34. Who prayed for Peter’s faith?</a:t>
            </a:r>
          </a:p>
          <a:p>
            <a:pPr lvl="1"/>
            <a:r>
              <a:rPr lang="en-US" dirty="0"/>
              <a:t>What can you learn about Jesus from this account?</a:t>
            </a:r>
          </a:p>
          <a:p>
            <a:endParaRPr lang="en-US" dirty="0"/>
          </a:p>
        </p:txBody>
      </p:sp>
    </p:spTree>
    <p:extLst>
      <p:ext uri="{BB962C8B-B14F-4D97-AF65-F5344CB8AC3E}">
        <p14:creationId xmlns:p14="http://schemas.microsoft.com/office/powerpoint/2010/main" val="38565813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r>
              <a:rPr lang="en-US" dirty="0"/>
              <a:t>How do you need to rearrange the way you pray so that it feels more like joyful fellowship? </a:t>
            </a:r>
          </a:p>
          <a:p>
            <a:pPr lvl="1"/>
            <a:r>
              <a:rPr lang="en-US" dirty="0"/>
              <a:t>Spend time praying intentionally joyful and relational prayers this week.</a:t>
            </a:r>
          </a:p>
        </p:txBody>
      </p:sp>
    </p:spTree>
    <p:extLst>
      <p:ext uri="{BB962C8B-B14F-4D97-AF65-F5344CB8AC3E}">
        <p14:creationId xmlns:p14="http://schemas.microsoft.com/office/powerpoint/2010/main" val="309992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Our </a:t>
            </a:r>
            <a:r>
              <a:rPr lang="en-US" b="1" u="sng" dirty="0"/>
              <a:t>Needs</a:t>
            </a:r>
            <a:endParaRPr lang="en-US" b="1" dirty="0"/>
          </a:p>
        </p:txBody>
      </p:sp>
      <p:sp>
        <p:nvSpPr>
          <p:cNvPr id="3" name="Content Placeholder 2"/>
          <p:cNvSpPr>
            <a:spLocks noGrp="1"/>
          </p:cNvSpPr>
          <p:nvPr>
            <p:ph idx="1"/>
          </p:nvPr>
        </p:nvSpPr>
        <p:spPr/>
        <p:txBody>
          <a:bodyPr/>
          <a:lstStyle/>
          <a:p>
            <a:r>
              <a:rPr lang="en-US" dirty="0"/>
              <a:t>Think About It</a:t>
            </a:r>
          </a:p>
          <a:p>
            <a:pPr lvl="1"/>
            <a:r>
              <a:rPr lang="en-US" dirty="0"/>
              <a:t>What are some spiritual needs we have? </a:t>
            </a:r>
          </a:p>
          <a:p>
            <a:pPr lvl="1"/>
            <a:r>
              <a:rPr lang="en-US" dirty="0"/>
              <a:t>How does God provide for those needs? </a:t>
            </a:r>
          </a:p>
        </p:txBody>
      </p:sp>
    </p:spTree>
    <p:extLst>
      <p:ext uri="{BB962C8B-B14F-4D97-AF65-F5344CB8AC3E}">
        <p14:creationId xmlns:p14="http://schemas.microsoft.com/office/powerpoint/2010/main" val="8435063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Spend time thinking about the ways that God has answered your prayers. </a:t>
            </a:r>
          </a:p>
          <a:p>
            <a:pPr lvl="1"/>
            <a:r>
              <a:rPr lang="en-US" dirty="0"/>
              <a:t>What character qualities of God do you learn from His answers? </a:t>
            </a:r>
          </a:p>
          <a:p>
            <a:pPr lvl="1"/>
            <a:r>
              <a:rPr lang="en-US" dirty="0"/>
              <a:t>How does reviewing these answers to prayer grow your trust? </a:t>
            </a:r>
          </a:p>
        </p:txBody>
      </p:sp>
    </p:spTree>
    <p:extLst>
      <p:ext uri="{BB962C8B-B14F-4D97-AF65-F5344CB8AC3E}">
        <p14:creationId xmlns:p14="http://schemas.microsoft.com/office/powerpoint/2010/main" val="12711167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pPr lvl="1"/>
            <a:r>
              <a:rPr lang="en-US" dirty="0"/>
              <a:t>Spend time thanking God and praising Him for answering your prayers. </a:t>
            </a:r>
          </a:p>
          <a:p>
            <a:pPr lvl="1"/>
            <a:r>
              <a:rPr lang="en-US" dirty="0"/>
              <a:t>Record God’s answers to prayers. How can you do this?</a:t>
            </a:r>
          </a:p>
        </p:txBody>
      </p:sp>
    </p:spTree>
    <p:extLst>
      <p:ext uri="{BB962C8B-B14F-4D97-AF65-F5344CB8AC3E}">
        <p14:creationId xmlns:p14="http://schemas.microsoft.com/office/powerpoint/2010/main" val="12711167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4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9976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33550"/>
            <a:ext cx="7772400" cy="2514600"/>
          </a:xfrm>
        </p:spPr>
        <p:txBody>
          <a:bodyPr/>
          <a:lstStyle/>
          <a:p>
            <a:r>
              <a:rPr lang="en-US" dirty="0"/>
              <a:t>Christ’s Instructions on Prayer </a:t>
            </a:r>
          </a:p>
        </p:txBody>
      </p:sp>
      <p:sp>
        <p:nvSpPr>
          <p:cNvPr id="3" name="Subtitle 2"/>
          <p:cNvSpPr>
            <a:spLocks noGrp="1"/>
          </p:cNvSpPr>
          <p:nvPr>
            <p:ph type="subTitle" idx="1"/>
          </p:nvPr>
        </p:nvSpPr>
        <p:spPr/>
        <p:txBody>
          <a:bodyPr/>
          <a:lstStyle/>
          <a:p>
            <a:r>
              <a:rPr lang="en-US" dirty="0"/>
              <a:t>LESSON 6</a:t>
            </a:r>
          </a:p>
        </p:txBody>
      </p:sp>
    </p:spTree>
    <p:extLst>
      <p:ext uri="{BB962C8B-B14F-4D97-AF65-F5344CB8AC3E}">
        <p14:creationId xmlns:p14="http://schemas.microsoft.com/office/powerpoint/2010/main" val="9974322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Wrong Motives in Prayer</a:t>
            </a:r>
            <a:endParaRPr lang="en-US" dirty="0"/>
          </a:p>
        </p:txBody>
      </p:sp>
      <p:sp>
        <p:nvSpPr>
          <p:cNvPr id="5" name="Content Placeholder 4"/>
          <p:cNvSpPr>
            <a:spLocks noGrp="1"/>
          </p:cNvSpPr>
          <p:nvPr>
            <p:ph idx="1"/>
          </p:nvPr>
        </p:nvSpPr>
        <p:spPr/>
        <p:txBody>
          <a:bodyPr>
            <a:normAutofit/>
          </a:bodyPr>
          <a:lstStyle/>
          <a:p>
            <a:r>
              <a:rPr lang="en-US" dirty="0"/>
              <a:t>Impressing </a:t>
            </a:r>
            <a:r>
              <a:rPr lang="en-US" u="sng" dirty="0"/>
              <a:t>Others</a:t>
            </a:r>
            <a:r>
              <a:rPr lang="en-US" dirty="0"/>
              <a:t> (Matt. 6:1–4)</a:t>
            </a:r>
          </a:p>
          <a:p>
            <a:pPr lvl="1"/>
            <a:r>
              <a:rPr lang="en-US" dirty="0"/>
              <a:t>The Pharisee and the Tax Collector (Luke 18:9–14)</a:t>
            </a:r>
          </a:p>
          <a:p>
            <a:r>
              <a:rPr lang="en-US" u="sng" dirty="0"/>
              <a:t>Pride</a:t>
            </a:r>
            <a:r>
              <a:rPr lang="en-US" dirty="0"/>
              <a:t> (Matt. 6:5–6)</a:t>
            </a:r>
          </a:p>
          <a:p>
            <a:r>
              <a:rPr lang="en-US" u="sng" dirty="0"/>
              <a:t>Manipulation</a:t>
            </a:r>
            <a:r>
              <a:rPr lang="en-US" dirty="0"/>
              <a:t> through ritual (Matt. 6:7–8)</a:t>
            </a:r>
          </a:p>
        </p:txBody>
      </p:sp>
    </p:spTree>
    <p:extLst>
      <p:ext uri="{BB962C8B-B14F-4D97-AF65-F5344CB8AC3E}">
        <p14:creationId xmlns:p14="http://schemas.microsoft.com/office/powerpoint/2010/main" val="324009977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Addressing God Our Father (Matt. 6:9)</a:t>
            </a:r>
            <a:endParaRPr lang="en-US" dirty="0"/>
          </a:p>
        </p:txBody>
      </p:sp>
      <p:sp>
        <p:nvSpPr>
          <p:cNvPr id="5" name="Content Placeholder 4"/>
          <p:cNvSpPr>
            <a:spLocks noGrp="1"/>
          </p:cNvSpPr>
          <p:nvPr>
            <p:ph idx="1"/>
          </p:nvPr>
        </p:nvSpPr>
        <p:spPr/>
        <p:txBody>
          <a:bodyPr>
            <a:normAutofit/>
          </a:bodyPr>
          <a:lstStyle/>
          <a:p>
            <a:r>
              <a:rPr lang="en-US" dirty="0"/>
              <a:t>God </a:t>
            </a:r>
            <a:r>
              <a:rPr lang="en-US" u="sng" dirty="0"/>
              <a:t>adopted</a:t>
            </a:r>
            <a:r>
              <a:rPr lang="en-US" dirty="0"/>
              <a:t> us into His family (Rom. 8:15; Gal. 4:4–5).</a:t>
            </a:r>
          </a:p>
          <a:p>
            <a:pPr lvl="1"/>
            <a:r>
              <a:rPr lang="en-US" dirty="0"/>
              <a:t>Think About It</a:t>
            </a:r>
          </a:p>
          <a:p>
            <a:pPr lvl="2"/>
            <a:r>
              <a:rPr lang="en-US" dirty="0"/>
              <a:t>What does it mean to be adopted?</a:t>
            </a:r>
          </a:p>
          <a:p>
            <a:r>
              <a:rPr lang="en-US" dirty="0"/>
              <a:t>A change of </a:t>
            </a:r>
            <a:r>
              <a:rPr lang="en-US" u="sng" dirty="0"/>
              <a:t>identity</a:t>
            </a:r>
            <a:endParaRPr lang="en-US" dirty="0"/>
          </a:p>
          <a:p>
            <a:endParaRPr lang="en-US" dirty="0"/>
          </a:p>
        </p:txBody>
      </p:sp>
    </p:spTree>
    <p:extLst>
      <p:ext uri="{BB962C8B-B14F-4D97-AF65-F5344CB8AC3E}">
        <p14:creationId xmlns:p14="http://schemas.microsoft.com/office/powerpoint/2010/main" val="34189071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Addressing God Our Father (Matt. 6:9)</a:t>
            </a:r>
            <a:endParaRPr lang="en-US" dirty="0"/>
          </a:p>
        </p:txBody>
      </p:sp>
      <p:sp>
        <p:nvSpPr>
          <p:cNvPr id="5" name="Content Placeholder 4"/>
          <p:cNvSpPr>
            <a:spLocks noGrp="1"/>
          </p:cNvSpPr>
          <p:nvPr>
            <p:ph idx="1"/>
          </p:nvPr>
        </p:nvSpPr>
        <p:spPr/>
        <p:txBody>
          <a:bodyPr>
            <a:normAutofit/>
          </a:bodyPr>
          <a:lstStyle/>
          <a:p>
            <a:r>
              <a:rPr lang="en-US" u="sng" dirty="0"/>
              <a:t>Access</a:t>
            </a:r>
            <a:r>
              <a:rPr lang="en-US" dirty="0"/>
              <a:t> to God</a:t>
            </a:r>
          </a:p>
          <a:p>
            <a:r>
              <a:rPr lang="en-US" dirty="0"/>
              <a:t>A relationship with God</a:t>
            </a:r>
          </a:p>
          <a:p>
            <a:r>
              <a:rPr lang="en-US" dirty="0"/>
              <a:t>Being </a:t>
            </a:r>
            <a:r>
              <a:rPr lang="en-US" u="sng" dirty="0"/>
              <a:t>heirs</a:t>
            </a:r>
            <a:r>
              <a:rPr lang="en-US" dirty="0"/>
              <a:t> with Christ </a:t>
            </a:r>
            <a:br>
              <a:rPr lang="en-US" dirty="0"/>
            </a:br>
            <a:r>
              <a:rPr lang="en-US" dirty="0"/>
              <a:t>(Rom. 8:12–17)</a:t>
            </a:r>
          </a:p>
        </p:txBody>
      </p:sp>
    </p:spTree>
    <p:extLst>
      <p:ext uri="{BB962C8B-B14F-4D97-AF65-F5344CB8AC3E}">
        <p14:creationId xmlns:p14="http://schemas.microsoft.com/office/powerpoint/2010/main" val="13052890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as Our Father</a:t>
            </a:r>
            <a:endParaRPr lang="en-US" dirty="0"/>
          </a:p>
        </p:txBody>
      </p:sp>
      <p:sp>
        <p:nvSpPr>
          <p:cNvPr id="5" name="Content Placeholder 4"/>
          <p:cNvSpPr>
            <a:spLocks noGrp="1"/>
          </p:cNvSpPr>
          <p:nvPr>
            <p:ph idx="1"/>
          </p:nvPr>
        </p:nvSpPr>
        <p:spPr/>
        <p:txBody>
          <a:bodyPr/>
          <a:lstStyle/>
          <a:p>
            <a:r>
              <a:rPr lang="en-US" dirty="0"/>
              <a:t>Think About It</a:t>
            </a:r>
          </a:p>
          <a:p>
            <a:pPr lvl="1"/>
            <a:r>
              <a:rPr lang="en-US" dirty="0"/>
              <a:t>What should a father do for his children?</a:t>
            </a:r>
          </a:p>
          <a:p>
            <a:endParaRPr lang="en-US" dirty="0"/>
          </a:p>
        </p:txBody>
      </p:sp>
    </p:spTree>
    <p:extLst>
      <p:ext uri="{BB962C8B-B14F-4D97-AF65-F5344CB8AC3E}">
        <p14:creationId xmlns:p14="http://schemas.microsoft.com/office/powerpoint/2010/main" val="34189071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as Our Father</a:t>
            </a:r>
            <a:endParaRPr lang="en-US" dirty="0"/>
          </a:p>
        </p:txBody>
      </p:sp>
      <p:sp>
        <p:nvSpPr>
          <p:cNvPr id="5" name="Content Placeholder 4"/>
          <p:cNvSpPr>
            <a:spLocks noGrp="1"/>
          </p:cNvSpPr>
          <p:nvPr>
            <p:ph idx="1"/>
          </p:nvPr>
        </p:nvSpPr>
        <p:spPr/>
        <p:txBody>
          <a:bodyPr/>
          <a:lstStyle/>
          <a:p>
            <a:r>
              <a:rPr lang="en-US" dirty="0"/>
              <a:t>God cares for us (1 Pet. 5:7).</a:t>
            </a:r>
          </a:p>
          <a:p>
            <a:r>
              <a:rPr lang="en-US" dirty="0"/>
              <a:t>God loves us (1 John 4:7–8).</a:t>
            </a:r>
          </a:p>
          <a:p>
            <a:r>
              <a:rPr lang="en-US" dirty="0"/>
              <a:t>God provides for us (Phil. 4:19).</a:t>
            </a:r>
          </a:p>
          <a:p>
            <a:r>
              <a:rPr lang="en-US" dirty="0"/>
              <a:t>God protects us </a:t>
            </a:r>
            <a:br>
              <a:rPr lang="en-US" dirty="0"/>
            </a:br>
            <a:r>
              <a:rPr lang="en-US" dirty="0"/>
              <a:t>(John 10:29; Ps. 91:4).</a:t>
            </a:r>
          </a:p>
        </p:txBody>
      </p:sp>
    </p:spTree>
    <p:extLst>
      <p:ext uri="{BB962C8B-B14F-4D97-AF65-F5344CB8AC3E}">
        <p14:creationId xmlns:p14="http://schemas.microsoft.com/office/powerpoint/2010/main" val="2688257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His </a:t>
            </a:r>
            <a:r>
              <a:rPr lang="en-US" b="1" u="sng" dirty="0"/>
              <a:t>Praise</a:t>
            </a:r>
            <a:endParaRPr lang="en-US" b="1" dirty="0"/>
          </a:p>
        </p:txBody>
      </p:sp>
      <p:sp>
        <p:nvSpPr>
          <p:cNvPr id="3" name="Content Placeholder 2"/>
          <p:cNvSpPr>
            <a:spLocks noGrp="1"/>
          </p:cNvSpPr>
          <p:nvPr>
            <p:ph idx="1"/>
          </p:nvPr>
        </p:nvSpPr>
        <p:spPr/>
        <p:txBody>
          <a:bodyPr/>
          <a:lstStyle/>
          <a:p>
            <a:r>
              <a:rPr lang="en-US" dirty="0"/>
              <a:t>Express thanks to God for His </a:t>
            </a:r>
            <a:r>
              <a:rPr lang="en-US" u="sng" dirty="0"/>
              <a:t>actions</a:t>
            </a:r>
            <a:r>
              <a:rPr lang="en-US" dirty="0"/>
              <a:t> and </a:t>
            </a:r>
            <a:r>
              <a:rPr lang="en-US" u="sng" dirty="0"/>
              <a:t>character.</a:t>
            </a:r>
            <a:endParaRPr lang="en-US" dirty="0"/>
          </a:p>
          <a:p>
            <a:r>
              <a:rPr lang="en-US" dirty="0"/>
              <a:t>God deserves praise because He is the </a:t>
            </a:r>
            <a:r>
              <a:rPr lang="en-US" u="sng" dirty="0"/>
              <a:t>greatest.</a:t>
            </a:r>
            <a:endParaRPr lang="en-US" dirty="0"/>
          </a:p>
        </p:txBody>
      </p:sp>
    </p:spTree>
    <p:extLst>
      <p:ext uri="{BB962C8B-B14F-4D97-AF65-F5344CB8AC3E}">
        <p14:creationId xmlns:p14="http://schemas.microsoft.com/office/powerpoint/2010/main" val="38128180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Fatherhood Gives Us</a:t>
            </a:r>
            <a:endParaRPr lang="en-US" dirty="0"/>
          </a:p>
        </p:txBody>
      </p:sp>
      <p:sp>
        <p:nvSpPr>
          <p:cNvPr id="5" name="Content Placeholder 4"/>
          <p:cNvSpPr>
            <a:spLocks noGrp="1"/>
          </p:cNvSpPr>
          <p:nvPr>
            <p:ph idx="1"/>
          </p:nvPr>
        </p:nvSpPr>
        <p:spPr/>
        <p:txBody>
          <a:bodyPr/>
          <a:lstStyle/>
          <a:p>
            <a:r>
              <a:rPr lang="en-US" dirty="0"/>
              <a:t>Comfort (John 14:27; 15:26)</a:t>
            </a:r>
          </a:p>
          <a:p>
            <a:r>
              <a:rPr lang="en-US" dirty="0"/>
              <a:t>Assurance (John 10:29)</a:t>
            </a:r>
          </a:p>
          <a:p>
            <a:r>
              <a:rPr lang="en-US" dirty="0"/>
              <a:t>Confidence (Heb. 4:16) </a:t>
            </a:r>
          </a:p>
        </p:txBody>
      </p:sp>
    </p:spTree>
    <p:extLst>
      <p:ext uri="{BB962C8B-B14F-4D97-AF65-F5344CB8AC3E}">
        <p14:creationId xmlns:p14="http://schemas.microsoft.com/office/powerpoint/2010/main" val="34189071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4800" dirty="0"/>
              <a:t>“God's fatherhood gives shape, value, and confidence to all our praying.” </a:t>
            </a:r>
          </a:p>
        </p:txBody>
      </p:sp>
      <p:sp>
        <p:nvSpPr>
          <p:cNvPr id="3" name="Content Placeholder 2"/>
          <p:cNvSpPr>
            <a:spLocks noGrp="1"/>
          </p:cNvSpPr>
          <p:nvPr>
            <p:ph idx="10"/>
          </p:nvPr>
        </p:nvSpPr>
        <p:spPr/>
        <p:txBody>
          <a:bodyPr/>
          <a:lstStyle/>
          <a:p>
            <a:r>
              <a:rPr lang="en-US" dirty="0"/>
              <a:t>—E. M. Bounds </a:t>
            </a:r>
          </a:p>
        </p:txBody>
      </p:sp>
    </p:spTree>
    <p:extLst>
      <p:ext uri="{BB962C8B-B14F-4D97-AF65-F5344CB8AC3E}">
        <p14:creationId xmlns:p14="http://schemas.microsoft.com/office/powerpoint/2010/main" val="34189071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 Heaven (Matt. 6:9)</a:t>
            </a:r>
            <a:endParaRPr lang="en-US" dirty="0"/>
          </a:p>
        </p:txBody>
      </p:sp>
      <p:sp>
        <p:nvSpPr>
          <p:cNvPr id="5" name="Content Placeholder 4"/>
          <p:cNvSpPr>
            <a:spLocks noGrp="1"/>
          </p:cNvSpPr>
          <p:nvPr>
            <p:ph idx="1"/>
          </p:nvPr>
        </p:nvSpPr>
        <p:spPr/>
        <p:txBody>
          <a:bodyPr/>
          <a:lstStyle/>
          <a:p>
            <a:r>
              <a:rPr lang="en-US" dirty="0"/>
              <a:t>Think About It</a:t>
            </a:r>
          </a:p>
          <a:p>
            <a:pPr lvl="1"/>
            <a:r>
              <a:rPr lang="en-US" dirty="0"/>
              <a:t>Why do you think Jesus included the phrase, “in heaven”?</a:t>
            </a:r>
          </a:p>
          <a:p>
            <a:endParaRPr lang="en-US" dirty="0"/>
          </a:p>
        </p:txBody>
      </p:sp>
    </p:spTree>
    <p:extLst>
      <p:ext uri="{BB962C8B-B14F-4D97-AF65-F5344CB8AC3E}">
        <p14:creationId xmlns:p14="http://schemas.microsoft.com/office/powerpoint/2010/main" val="38842899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 Heaven (Matt. 6:9)</a:t>
            </a:r>
            <a:endParaRPr lang="en-US" dirty="0"/>
          </a:p>
        </p:txBody>
      </p:sp>
      <p:sp>
        <p:nvSpPr>
          <p:cNvPr id="5" name="Content Placeholder 4"/>
          <p:cNvSpPr>
            <a:spLocks noGrp="1"/>
          </p:cNvSpPr>
          <p:nvPr>
            <p:ph idx="1"/>
          </p:nvPr>
        </p:nvSpPr>
        <p:spPr/>
        <p:txBody>
          <a:bodyPr/>
          <a:lstStyle/>
          <a:p>
            <a:r>
              <a:rPr lang="en-US" dirty="0"/>
              <a:t>By frequently using this phrase, Matthew draws attention to God’s high </a:t>
            </a:r>
            <a:r>
              <a:rPr lang="en-US" u="sng" dirty="0"/>
              <a:t>status</a:t>
            </a:r>
            <a:r>
              <a:rPr lang="en-US" dirty="0"/>
              <a:t> and superiority.</a:t>
            </a:r>
          </a:p>
          <a:p>
            <a:r>
              <a:rPr lang="en-US" dirty="0"/>
              <a:t>God is the supreme King.</a:t>
            </a:r>
          </a:p>
        </p:txBody>
      </p:sp>
    </p:spTree>
    <p:extLst>
      <p:ext uri="{BB962C8B-B14F-4D97-AF65-F5344CB8AC3E}">
        <p14:creationId xmlns:p14="http://schemas.microsoft.com/office/powerpoint/2010/main" val="38842899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Evaluate your heart attitudes in prayer. </a:t>
            </a:r>
          </a:p>
          <a:p>
            <a:pPr lvl="1"/>
            <a:r>
              <a:rPr lang="en-US" dirty="0"/>
              <a:t>When you pray, do you attempt to show others how spiritual you are? </a:t>
            </a:r>
          </a:p>
          <a:p>
            <a:pPr lvl="1"/>
            <a:r>
              <a:rPr lang="en-US" dirty="0"/>
              <a:t>Take time to repent if you need to, and remove phrases or words that you use simply to impress others.</a:t>
            </a:r>
          </a:p>
        </p:txBody>
      </p:sp>
    </p:spTree>
    <p:extLst>
      <p:ext uri="{BB962C8B-B14F-4D97-AF65-F5344CB8AC3E}">
        <p14:creationId xmlns:p14="http://schemas.microsoft.com/office/powerpoint/2010/main" val="38842899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List the ways that God’s fatherhood impacts you personally. </a:t>
            </a:r>
          </a:p>
          <a:p>
            <a:pPr lvl="1"/>
            <a:r>
              <a:rPr lang="en-US" dirty="0"/>
              <a:t>Take time to praise Him in prayer for these truths. </a:t>
            </a:r>
          </a:p>
          <a:p>
            <a:pPr lvl="1"/>
            <a:r>
              <a:rPr lang="en-US" dirty="0"/>
              <a:t>Write them down in a place where you can review them later.</a:t>
            </a:r>
          </a:p>
          <a:p>
            <a:endParaRPr lang="en-US" dirty="0"/>
          </a:p>
        </p:txBody>
      </p:sp>
    </p:spTree>
    <p:extLst>
      <p:ext uri="{BB962C8B-B14F-4D97-AF65-F5344CB8AC3E}">
        <p14:creationId xmlns:p14="http://schemas.microsoft.com/office/powerpoint/2010/main" val="11001744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r>
              <a:rPr lang="en-US" dirty="0"/>
              <a:t>Research Scripture stories that emphasize God as the Supreme Ruler over all.</a:t>
            </a:r>
          </a:p>
          <a:p>
            <a:pPr lvl="1"/>
            <a:r>
              <a:rPr lang="en-US" dirty="0"/>
              <a:t>Hint:  Look at 1 Samuel 17, or look up the name, “Lord of Hosts,” in the Old Testament. </a:t>
            </a:r>
          </a:p>
        </p:txBody>
      </p:sp>
    </p:spTree>
    <p:extLst>
      <p:ext uri="{BB962C8B-B14F-4D97-AF65-F5344CB8AC3E}">
        <p14:creationId xmlns:p14="http://schemas.microsoft.com/office/powerpoint/2010/main" val="11001744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fontScale="92500" lnSpcReduction="10000"/>
          </a:bodyPr>
          <a:lstStyle/>
          <a:p>
            <a:r>
              <a:rPr lang="en-US" dirty="0"/>
              <a:t>What truth do you find about God in these accounts? How should that impact the way you pray?</a:t>
            </a:r>
          </a:p>
          <a:p>
            <a:r>
              <a:rPr lang="en-US" dirty="0"/>
              <a:t>Share some of your findings with a friend, parent, or spiritual mentor. </a:t>
            </a:r>
          </a:p>
          <a:p>
            <a:r>
              <a:rPr lang="en-US" dirty="0"/>
              <a:t>Take time to pray and praise God for being our Father in heaven.</a:t>
            </a:r>
          </a:p>
        </p:txBody>
      </p:sp>
    </p:spTree>
    <p:extLst>
      <p:ext uri="{BB962C8B-B14F-4D97-AF65-F5344CB8AC3E}">
        <p14:creationId xmlns:p14="http://schemas.microsoft.com/office/powerpoint/2010/main" val="11001744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4717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9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His </a:t>
            </a:r>
            <a:r>
              <a:rPr lang="en-US" b="1" u="sng" dirty="0"/>
              <a:t>Praise</a:t>
            </a:r>
            <a:endParaRPr lang="en-US" b="1" dirty="0"/>
          </a:p>
        </p:txBody>
      </p:sp>
      <p:sp>
        <p:nvSpPr>
          <p:cNvPr id="3" name="Content Placeholder 2"/>
          <p:cNvSpPr>
            <a:spLocks noGrp="1"/>
          </p:cNvSpPr>
          <p:nvPr>
            <p:ph idx="1"/>
          </p:nvPr>
        </p:nvSpPr>
        <p:spPr/>
        <p:txBody>
          <a:bodyPr/>
          <a:lstStyle/>
          <a:p>
            <a:r>
              <a:rPr lang="en-US" dirty="0"/>
              <a:t>Think About It</a:t>
            </a:r>
          </a:p>
          <a:p>
            <a:pPr lvl="1"/>
            <a:r>
              <a:rPr lang="en-US" dirty="0"/>
              <a:t>Besides prayer, what are other ways we can praise God? </a:t>
            </a:r>
          </a:p>
          <a:p>
            <a:pPr lvl="1"/>
            <a:r>
              <a:rPr lang="en-US" dirty="0"/>
              <a:t>How do we get to know what God is like so that we can praise Him? </a:t>
            </a:r>
          </a:p>
        </p:txBody>
      </p:sp>
    </p:spTree>
    <p:extLst>
      <p:ext uri="{BB962C8B-B14F-4D97-AF65-F5344CB8AC3E}">
        <p14:creationId xmlns:p14="http://schemas.microsoft.com/office/powerpoint/2010/main" val="38929348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Aligning the Heart in Prayer</a:t>
            </a:r>
          </a:p>
        </p:txBody>
      </p:sp>
      <p:sp>
        <p:nvSpPr>
          <p:cNvPr id="3" name="Subtitle 2"/>
          <p:cNvSpPr>
            <a:spLocks noGrp="1"/>
          </p:cNvSpPr>
          <p:nvPr>
            <p:ph type="subTitle" idx="1"/>
          </p:nvPr>
        </p:nvSpPr>
        <p:spPr/>
        <p:txBody>
          <a:bodyPr/>
          <a:lstStyle/>
          <a:p>
            <a:r>
              <a:rPr lang="en-US" dirty="0"/>
              <a:t>LESSON 7</a:t>
            </a:r>
          </a:p>
        </p:txBody>
      </p:sp>
    </p:spTree>
    <p:extLst>
      <p:ext uri="{BB962C8B-B14F-4D97-AF65-F5344CB8AC3E}">
        <p14:creationId xmlns:p14="http://schemas.microsoft.com/office/powerpoint/2010/main" val="9974322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Hallowing God’s Name (Matt. 6:9)</a:t>
            </a:r>
            <a:endParaRPr lang="en-US" dirty="0"/>
          </a:p>
        </p:txBody>
      </p:sp>
      <p:sp>
        <p:nvSpPr>
          <p:cNvPr id="5" name="Content Placeholder 4"/>
          <p:cNvSpPr>
            <a:spLocks noGrp="1"/>
          </p:cNvSpPr>
          <p:nvPr>
            <p:ph idx="1"/>
          </p:nvPr>
        </p:nvSpPr>
        <p:spPr/>
        <p:txBody>
          <a:bodyPr/>
          <a:lstStyle/>
          <a:p>
            <a:r>
              <a:rPr lang="en-US" dirty="0"/>
              <a:t>Think About It</a:t>
            </a:r>
          </a:p>
          <a:p>
            <a:pPr lvl="1"/>
            <a:r>
              <a:rPr lang="en-US" dirty="0"/>
              <a:t>What does it mean to “hallow” something?</a:t>
            </a:r>
          </a:p>
        </p:txBody>
      </p:sp>
    </p:spTree>
    <p:extLst>
      <p:ext uri="{BB962C8B-B14F-4D97-AF65-F5344CB8AC3E}">
        <p14:creationId xmlns:p14="http://schemas.microsoft.com/office/powerpoint/2010/main" val="32400997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Hallowing God’s Name (Matt. 6:9)</a:t>
            </a:r>
            <a:endParaRPr lang="en-US" dirty="0"/>
          </a:p>
        </p:txBody>
      </p:sp>
      <p:sp>
        <p:nvSpPr>
          <p:cNvPr id="5" name="Content Placeholder 4"/>
          <p:cNvSpPr>
            <a:spLocks noGrp="1"/>
          </p:cNvSpPr>
          <p:nvPr>
            <p:ph idx="1"/>
          </p:nvPr>
        </p:nvSpPr>
        <p:spPr/>
        <p:txBody>
          <a:bodyPr/>
          <a:lstStyle/>
          <a:p>
            <a:r>
              <a:rPr lang="en-US" dirty="0"/>
              <a:t>This is a request of </a:t>
            </a:r>
            <a:r>
              <a:rPr lang="en-US" u="sng" dirty="0"/>
              <a:t>worship</a:t>
            </a:r>
            <a:r>
              <a:rPr lang="en-US" dirty="0"/>
              <a:t> for God’s character.</a:t>
            </a:r>
          </a:p>
          <a:p>
            <a:pPr lvl="1"/>
            <a:r>
              <a:rPr lang="en-US" dirty="0"/>
              <a:t>For all people to recognize God’s glory and worship Him for it</a:t>
            </a:r>
          </a:p>
          <a:p>
            <a:pPr lvl="1"/>
            <a:r>
              <a:rPr lang="en-US" dirty="0"/>
              <a:t>For God to uphold His reputation and to act in accordance to His attributes</a:t>
            </a:r>
          </a:p>
        </p:txBody>
      </p:sp>
    </p:spTree>
    <p:extLst>
      <p:ext uri="{BB962C8B-B14F-4D97-AF65-F5344CB8AC3E}">
        <p14:creationId xmlns:p14="http://schemas.microsoft.com/office/powerpoint/2010/main" val="427687499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Holiness</a:t>
            </a:r>
            <a:endParaRPr lang="en-US" dirty="0"/>
          </a:p>
        </p:txBody>
      </p:sp>
      <p:sp>
        <p:nvSpPr>
          <p:cNvPr id="5" name="Content Placeholder 4"/>
          <p:cNvSpPr>
            <a:spLocks noGrp="1"/>
          </p:cNvSpPr>
          <p:nvPr>
            <p:ph idx="1"/>
          </p:nvPr>
        </p:nvSpPr>
        <p:spPr/>
        <p:txBody>
          <a:bodyPr>
            <a:normAutofit/>
          </a:bodyPr>
          <a:lstStyle/>
          <a:p>
            <a:r>
              <a:rPr lang="en-US" dirty="0"/>
              <a:t>Holiness describes God’s perfection and uprightness—that He is </a:t>
            </a:r>
            <a:r>
              <a:rPr lang="en-US" u="sng" dirty="0"/>
              <a:t>separate</a:t>
            </a:r>
            <a:r>
              <a:rPr lang="en-US" dirty="0"/>
              <a:t> from sin.</a:t>
            </a:r>
          </a:p>
          <a:p>
            <a:pPr lvl="1"/>
            <a:r>
              <a:rPr lang="en-US" dirty="0"/>
              <a:t>God desires us to be more like Him in holiness (1 Pet. 1:14–16).</a:t>
            </a:r>
          </a:p>
          <a:p>
            <a:pPr lvl="1"/>
            <a:r>
              <a:rPr lang="en-US" dirty="0"/>
              <a:t>We become holy by exposing ourselves to Him continually. </a:t>
            </a:r>
          </a:p>
        </p:txBody>
      </p:sp>
    </p:spTree>
    <p:extLst>
      <p:ext uri="{BB962C8B-B14F-4D97-AF65-F5344CB8AC3E}">
        <p14:creationId xmlns:p14="http://schemas.microsoft.com/office/powerpoint/2010/main" val="42768749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Holiness</a:t>
            </a:r>
            <a:endParaRPr lang="en-US" dirty="0"/>
          </a:p>
        </p:txBody>
      </p:sp>
      <p:sp>
        <p:nvSpPr>
          <p:cNvPr id="5" name="Content Placeholder 4"/>
          <p:cNvSpPr>
            <a:spLocks noGrp="1"/>
          </p:cNvSpPr>
          <p:nvPr>
            <p:ph idx="1"/>
          </p:nvPr>
        </p:nvSpPr>
        <p:spPr/>
        <p:txBody>
          <a:bodyPr>
            <a:normAutofit/>
          </a:bodyPr>
          <a:lstStyle/>
          <a:p>
            <a:r>
              <a:rPr lang="en-US" dirty="0"/>
              <a:t>God’s holiness also describes His distinctiveness.</a:t>
            </a:r>
          </a:p>
          <a:p>
            <a:pPr lvl="1"/>
            <a:r>
              <a:rPr lang="en-US" dirty="0"/>
              <a:t>He is the only one who can answer our prayers. </a:t>
            </a:r>
          </a:p>
        </p:txBody>
      </p:sp>
    </p:spTree>
    <p:extLst>
      <p:ext uri="{BB962C8B-B14F-4D97-AF65-F5344CB8AC3E}">
        <p14:creationId xmlns:p14="http://schemas.microsoft.com/office/powerpoint/2010/main" val="17624742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Glory</a:t>
            </a:r>
            <a:endParaRPr lang="en-US" dirty="0"/>
          </a:p>
        </p:txBody>
      </p:sp>
      <p:sp>
        <p:nvSpPr>
          <p:cNvPr id="5" name="Content Placeholder 4"/>
          <p:cNvSpPr>
            <a:spLocks noGrp="1"/>
          </p:cNvSpPr>
          <p:nvPr>
            <p:ph idx="1"/>
          </p:nvPr>
        </p:nvSpPr>
        <p:spPr/>
        <p:txBody>
          <a:bodyPr>
            <a:normAutofit/>
          </a:bodyPr>
          <a:lstStyle/>
          <a:p>
            <a:r>
              <a:rPr lang="en-US" dirty="0"/>
              <a:t>God works to do everything for His own glory and promotes His goodness.</a:t>
            </a:r>
          </a:p>
          <a:p>
            <a:pPr lvl="1"/>
            <a:r>
              <a:rPr lang="en-US" dirty="0"/>
              <a:t>He deserves glory by His nature and by right of ownership.</a:t>
            </a:r>
          </a:p>
          <a:p>
            <a:pPr lvl="1"/>
            <a:r>
              <a:rPr lang="en-US" dirty="0"/>
              <a:t>Jesus prayed many times for God to be glorified (John 12:28, 13:32, 17:1).</a:t>
            </a:r>
          </a:p>
        </p:txBody>
      </p:sp>
    </p:spTree>
    <p:extLst>
      <p:ext uri="{BB962C8B-B14F-4D97-AF65-F5344CB8AC3E}">
        <p14:creationId xmlns:p14="http://schemas.microsoft.com/office/powerpoint/2010/main" val="33830850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Glory</a:t>
            </a:r>
            <a:endParaRPr lang="en-US" dirty="0"/>
          </a:p>
        </p:txBody>
      </p:sp>
      <p:sp>
        <p:nvSpPr>
          <p:cNvPr id="5" name="Content Placeholder 4"/>
          <p:cNvSpPr>
            <a:spLocks noGrp="1"/>
          </p:cNvSpPr>
          <p:nvPr>
            <p:ph idx="1"/>
          </p:nvPr>
        </p:nvSpPr>
        <p:spPr/>
        <p:txBody>
          <a:bodyPr/>
          <a:lstStyle/>
          <a:p>
            <a:r>
              <a:rPr lang="en-US" dirty="0"/>
              <a:t>Glory means honor, worship, praise, and recognizing God’s </a:t>
            </a:r>
            <a:r>
              <a:rPr lang="en-US" u="sng" dirty="0"/>
              <a:t>greatness</a:t>
            </a:r>
            <a:r>
              <a:rPr lang="en-US" dirty="0"/>
              <a:t>.</a:t>
            </a:r>
          </a:p>
          <a:p>
            <a:pPr lvl="1"/>
            <a:r>
              <a:rPr lang="en-US" dirty="0"/>
              <a:t>The way we live should direct people’s attention to God, not to us.</a:t>
            </a:r>
          </a:p>
        </p:txBody>
      </p:sp>
    </p:spTree>
    <p:extLst>
      <p:ext uri="{BB962C8B-B14F-4D97-AF65-F5344CB8AC3E}">
        <p14:creationId xmlns:p14="http://schemas.microsoft.com/office/powerpoint/2010/main" val="33830850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sooner we learn to forget ourselves so that He may be glorified, the richer our own blessing in prayer will be. No one ever loses anything by sacrificing for the Father.” </a:t>
            </a:r>
          </a:p>
        </p:txBody>
      </p:sp>
      <p:sp>
        <p:nvSpPr>
          <p:cNvPr id="3" name="Content Placeholder 2"/>
          <p:cNvSpPr>
            <a:spLocks noGrp="1"/>
          </p:cNvSpPr>
          <p:nvPr>
            <p:ph idx="10"/>
          </p:nvPr>
        </p:nvSpPr>
        <p:spPr/>
        <p:txBody>
          <a:bodyPr/>
          <a:lstStyle/>
          <a:p>
            <a:r>
              <a:rPr lang="en-US" dirty="0"/>
              <a:t>― Andrew Murray </a:t>
            </a:r>
          </a:p>
        </p:txBody>
      </p:sp>
    </p:spTree>
    <p:extLst>
      <p:ext uri="{BB962C8B-B14F-4D97-AF65-F5344CB8AC3E}">
        <p14:creationId xmlns:p14="http://schemas.microsoft.com/office/powerpoint/2010/main" val="33830850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Coming of God’s Kingdom (Matt. 6:10)</a:t>
            </a:r>
            <a:endParaRPr lang="en-US" dirty="0"/>
          </a:p>
        </p:txBody>
      </p:sp>
      <p:sp>
        <p:nvSpPr>
          <p:cNvPr id="5" name="Content Placeholder 4"/>
          <p:cNvSpPr>
            <a:spLocks noGrp="1"/>
          </p:cNvSpPr>
          <p:nvPr>
            <p:ph idx="1"/>
          </p:nvPr>
        </p:nvSpPr>
        <p:spPr/>
        <p:txBody>
          <a:bodyPr/>
          <a:lstStyle/>
          <a:p>
            <a:r>
              <a:rPr lang="en-US" dirty="0"/>
              <a:t>God’s kingdom is generally defined as the universal </a:t>
            </a:r>
            <a:r>
              <a:rPr lang="en-US" u="sng" dirty="0"/>
              <a:t>reign</a:t>
            </a:r>
            <a:r>
              <a:rPr lang="en-US" dirty="0"/>
              <a:t> of God.</a:t>
            </a:r>
          </a:p>
          <a:p>
            <a:pPr lvl="1"/>
            <a:r>
              <a:rPr lang="en-US" dirty="0"/>
              <a:t>God rules the </a:t>
            </a:r>
            <a:r>
              <a:rPr lang="en-US" u="sng" dirty="0"/>
              <a:t>hearts</a:t>
            </a:r>
            <a:r>
              <a:rPr lang="en-US" dirty="0"/>
              <a:t> of believers.</a:t>
            </a:r>
          </a:p>
          <a:p>
            <a:pPr lvl="1"/>
            <a:r>
              <a:rPr lang="en-US" dirty="0"/>
              <a:t>God rules over the physical and spiritual realms.</a:t>
            </a:r>
          </a:p>
        </p:txBody>
      </p:sp>
    </p:spTree>
    <p:extLst>
      <p:ext uri="{BB962C8B-B14F-4D97-AF65-F5344CB8AC3E}">
        <p14:creationId xmlns:p14="http://schemas.microsoft.com/office/powerpoint/2010/main" val="33830850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Present Kingdom</a:t>
            </a:r>
            <a:endParaRPr lang="en-US" dirty="0"/>
          </a:p>
        </p:txBody>
      </p:sp>
      <p:sp>
        <p:nvSpPr>
          <p:cNvPr id="5" name="Content Placeholder 4"/>
          <p:cNvSpPr>
            <a:spLocks noGrp="1"/>
          </p:cNvSpPr>
          <p:nvPr>
            <p:ph idx="1"/>
          </p:nvPr>
        </p:nvSpPr>
        <p:spPr/>
        <p:txBody>
          <a:bodyPr>
            <a:normAutofit lnSpcReduction="10000"/>
          </a:bodyPr>
          <a:lstStyle/>
          <a:p>
            <a:r>
              <a:rPr lang="en-US" dirty="0"/>
              <a:t>We enter it at </a:t>
            </a:r>
            <a:r>
              <a:rPr lang="en-US" u="sng" dirty="0"/>
              <a:t>salvation</a:t>
            </a:r>
            <a:r>
              <a:rPr lang="en-US" dirty="0"/>
              <a:t> </a:t>
            </a:r>
            <a:br>
              <a:rPr lang="en-US" dirty="0"/>
            </a:br>
            <a:r>
              <a:rPr lang="en-US" dirty="0"/>
              <a:t>(Matt. 18:3; Col. 1:3).</a:t>
            </a:r>
          </a:p>
          <a:p>
            <a:r>
              <a:rPr lang="en-US" dirty="0"/>
              <a:t>We must have attitudes of repentance, humility, and faith to allow God’s rule in our hearts.</a:t>
            </a:r>
          </a:p>
          <a:p>
            <a:r>
              <a:rPr lang="en-US" dirty="0"/>
              <a:t>Entering God’s kingdom brings blessing (Matt. 6:33).</a:t>
            </a:r>
          </a:p>
        </p:txBody>
      </p:sp>
    </p:spTree>
    <p:extLst>
      <p:ext uri="{BB962C8B-B14F-4D97-AF65-F5344CB8AC3E}">
        <p14:creationId xmlns:p14="http://schemas.microsoft.com/office/powerpoint/2010/main" val="338308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Through </a:t>
            </a:r>
            <a:r>
              <a:rPr lang="en-US" b="1" u="sng" dirty="0"/>
              <a:t>Christ</a:t>
            </a:r>
            <a:endParaRPr lang="en-US" dirty="0"/>
          </a:p>
        </p:txBody>
      </p:sp>
      <p:sp>
        <p:nvSpPr>
          <p:cNvPr id="3" name="Content Placeholder 2"/>
          <p:cNvSpPr>
            <a:spLocks noGrp="1"/>
          </p:cNvSpPr>
          <p:nvPr>
            <p:ph idx="1"/>
          </p:nvPr>
        </p:nvSpPr>
        <p:spPr/>
        <p:txBody>
          <a:bodyPr>
            <a:normAutofit/>
          </a:bodyPr>
          <a:lstStyle/>
          <a:p>
            <a:r>
              <a:rPr lang="en-US" dirty="0"/>
              <a:t>We have access to God through Christ’s sacrificial </a:t>
            </a:r>
            <a:r>
              <a:rPr lang="en-US" u="sng" dirty="0"/>
              <a:t>death</a:t>
            </a:r>
            <a:r>
              <a:rPr lang="en-US" dirty="0"/>
              <a:t> </a:t>
            </a:r>
            <a:br>
              <a:rPr lang="en-US" dirty="0"/>
            </a:br>
            <a:r>
              <a:rPr lang="en-US" dirty="0"/>
              <a:t>(1 Tim. 2:3–6) and by His </a:t>
            </a:r>
            <a:r>
              <a:rPr lang="en-US" u="sng" dirty="0"/>
              <a:t>intercession</a:t>
            </a:r>
            <a:r>
              <a:rPr lang="en-US" dirty="0"/>
              <a:t> for us </a:t>
            </a:r>
            <a:br>
              <a:rPr lang="en-US" dirty="0"/>
            </a:br>
            <a:r>
              <a:rPr lang="en-US" dirty="0"/>
              <a:t>(1 John 2:1).</a:t>
            </a:r>
          </a:p>
        </p:txBody>
      </p:sp>
    </p:spTree>
    <p:extLst>
      <p:ext uri="{BB962C8B-B14F-4D97-AF65-F5344CB8AC3E}">
        <p14:creationId xmlns:p14="http://schemas.microsoft.com/office/powerpoint/2010/main" val="12313022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Present Kingdom Living</a:t>
            </a:r>
            <a:endParaRPr lang="en-US" dirty="0"/>
          </a:p>
        </p:txBody>
      </p:sp>
      <p:sp>
        <p:nvSpPr>
          <p:cNvPr id="5" name="Content Placeholder 4"/>
          <p:cNvSpPr>
            <a:spLocks noGrp="1"/>
          </p:cNvSpPr>
          <p:nvPr>
            <p:ph idx="1"/>
          </p:nvPr>
        </p:nvSpPr>
        <p:spPr/>
        <p:txBody>
          <a:bodyPr/>
          <a:lstStyle/>
          <a:p>
            <a:r>
              <a:rPr lang="en-US" dirty="0"/>
              <a:t>People must hear the gospel in order to accept salvation and enter God’s kingdom </a:t>
            </a:r>
            <a:br>
              <a:rPr lang="en-US" dirty="0"/>
            </a:br>
            <a:r>
              <a:rPr lang="en-US" dirty="0"/>
              <a:t>(Matt. 24:14, 10:7).</a:t>
            </a:r>
          </a:p>
          <a:p>
            <a:r>
              <a:rPr lang="en-US" dirty="0"/>
              <a:t>Living in the kingdom requires sacrifice (Luke 18:29).</a:t>
            </a:r>
          </a:p>
        </p:txBody>
      </p:sp>
    </p:spTree>
    <p:extLst>
      <p:ext uri="{BB962C8B-B14F-4D97-AF65-F5344CB8AC3E}">
        <p14:creationId xmlns:p14="http://schemas.microsoft.com/office/powerpoint/2010/main" val="42768749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Future Kingdom</a:t>
            </a:r>
            <a:endParaRPr lang="en-US" dirty="0"/>
          </a:p>
        </p:txBody>
      </p:sp>
      <p:sp>
        <p:nvSpPr>
          <p:cNvPr id="5" name="Content Placeholder 4"/>
          <p:cNvSpPr>
            <a:spLocks noGrp="1"/>
          </p:cNvSpPr>
          <p:nvPr>
            <p:ph idx="1"/>
          </p:nvPr>
        </p:nvSpPr>
        <p:spPr/>
        <p:txBody>
          <a:bodyPr>
            <a:normAutofit/>
          </a:bodyPr>
          <a:lstStyle/>
          <a:p>
            <a:r>
              <a:rPr lang="en-US" dirty="0"/>
              <a:t>The present kingdom of God will exist into the future.</a:t>
            </a:r>
          </a:p>
          <a:p>
            <a:r>
              <a:rPr lang="en-US" dirty="0"/>
              <a:t>Pictures of the kingdom</a:t>
            </a:r>
          </a:p>
          <a:p>
            <a:pPr lvl="1"/>
            <a:r>
              <a:rPr lang="en-US" dirty="0"/>
              <a:t>Plants (Matt. 13:24–30, 13:31)</a:t>
            </a:r>
          </a:p>
          <a:p>
            <a:pPr lvl="1"/>
            <a:r>
              <a:rPr lang="en-US" dirty="0"/>
              <a:t>Leaven, or yeast (Matt. 13:33)</a:t>
            </a:r>
          </a:p>
          <a:p>
            <a:pPr lvl="1"/>
            <a:r>
              <a:rPr lang="en-US" dirty="0"/>
              <a:t>A traveling nobleman (Luke 19:11–27)</a:t>
            </a:r>
          </a:p>
          <a:p>
            <a:endParaRPr lang="en-US" dirty="0"/>
          </a:p>
        </p:txBody>
      </p:sp>
    </p:spTree>
    <p:extLst>
      <p:ext uri="{BB962C8B-B14F-4D97-AF65-F5344CB8AC3E}">
        <p14:creationId xmlns:p14="http://schemas.microsoft.com/office/powerpoint/2010/main" val="36572617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Future Kingdom</a:t>
            </a:r>
            <a:endParaRPr lang="en-US" dirty="0"/>
          </a:p>
        </p:txBody>
      </p:sp>
      <p:sp>
        <p:nvSpPr>
          <p:cNvPr id="5" name="Content Placeholder 4"/>
          <p:cNvSpPr>
            <a:spLocks noGrp="1"/>
          </p:cNvSpPr>
          <p:nvPr>
            <p:ph idx="1"/>
          </p:nvPr>
        </p:nvSpPr>
        <p:spPr/>
        <p:txBody>
          <a:bodyPr>
            <a:normAutofit/>
          </a:bodyPr>
          <a:lstStyle/>
          <a:p>
            <a:r>
              <a:rPr lang="en-US" dirty="0"/>
              <a:t>Think About It</a:t>
            </a:r>
          </a:p>
          <a:p>
            <a:pPr lvl="1"/>
            <a:r>
              <a:rPr lang="en-US" dirty="0"/>
              <a:t>What do these pictures have in common?</a:t>
            </a:r>
          </a:p>
        </p:txBody>
      </p:sp>
    </p:spTree>
    <p:extLst>
      <p:ext uri="{BB962C8B-B14F-4D97-AF65-F5344CB8AC3E}">
        <p14:creationId xmlns:p14="http://schemas.microsoft.com/office/powerpoint/2010/main" val="1940137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Future Kingdom</a:t>
            </a:r>
            <a:endParaRPr lang="en-US" dirty="0"/>
          </a:p>
        </p:txBody>
      </p:sp>
      <p:sp>
        <p:nvSpPr>
          <p:cNvPr id="5" name="Content Placeholder 4"/>
          <p:cNvSpPr>
            <a:spLocks noGrp="1"/>
          </p:cNvSpPr>
          <p:nvPr>
            <p:ph idx="1"/>
          </p:nvPr>
        </p:nvSpPr>
        <p:spPr/>
        <p:txBody>
          <a:bodyPr>
            <a:normAutofit fontScale="92500"/>
          </a:bodyPr>
          <a:lstStyle/>
          <a:p>
            <a:r>
              <a:rPr lang="en-US" dirty="0"/>
              <a:t>Jesus taught that while the kingdom exists in believers’ hearts right now, it will continue to </a:t>
            </a:r>
            <a:r>
              <a:rPr lang="en-US" u="sng" dirty="0"/>
              <a:t>grow</a:t>
            </a:r>
            <a:r>
              <a:rPr lang="en-US" dirty="0"/>
              <a:t> until it becomes </a:t>
            </a:r>
            <a:r>
              <a:rPr lang="en-US" u="sng" dirty="0"/>
              <a:t>supreme</a:t>
            </a:r>
            <a:r>
              <a:rPr lang="en-US" dirty="0"/>
              <a:t> over all.</a:t>
            </a:r>
          </a:p>
          <a:p>
            <a:r>
              <a:rPr lang="en-US" dirty="0"/>
              <a:t>God will also establish a literal kingdom in the future when Christ returns. </a:t>
            </a:r>
          </a:p>
        </p:txBody>
      </p:sp>
    </p:spTree>
    <p:extLst>
      <p:ext uri="{BB962C8B-B14F-4D97-AF65-F5344CB8AC3E}">
        <p14:creationId xmlns:p14="http://schemas.microsoft.com/office/powerpoint/2010/main" val="20067360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for God’s Kingdom</a:t>
            </a:r>
            <a:endParaRPr lang="en-US" dirty="0"/>
          </a:p>
        </p:txBody>
      </p:sp>
      <p:sp>
        <p:nvSpPr>
          <p:cNvPr id="5" name="Content Placeholder 4"/>
          <p:cNvSpPr>
            <a:spLocks noGrp="1"/>
          </p:cNvSpPr>
          <p:nvPr>
            <p:ph idx="1"/>
          </p:nvPr>
        </p:nvSpPr>
        <p:spPr/>
        <p:txBody>
          <a:bodyPr>
            <a:normAutofit/>
          </a:bodyPr>
          <a:lstStyle/>
          <a:p>
            <a:r>
              <a:rPr lang="en-US" dirty="0"/>
              <a:t>Praying “Your kingdom come” is a prayer for the future, absolute </a:t>
            </a:r>
            <a:r>
              <a:rPr lang="en-US" u="sng" dirty="0"/>
              <a:t>reign</a:t>
            </a:r>
            <a:r>
              <a:rPr lang="en-US" dirty="0"/>
              <a:t> of Christ to come quickly.</a:t>
            </a:r>
          </a:p>
          <a:p>
            <a:r>
              <a:rPr lang="en-US" dirty="0"/>
              <a:t>It expresses a desire for the time to come when everyone will </a:t>
            </a:r>
            <a:r>
              <a:rPr lang="en-US" u="sng" dirty="0"/>
              <a:t>submit</a:t>
            </a:r>
            <a:r>
              <a:rPr lang="en-US" dirty="0"/>
              <a:t> to Christ, and there will be peace and joy (Rom. 14:17).</a:t>
            </a:r>
          </a:p>
        </p:txBody>
      </p:sp>
    </p:spTree>
    <p:extLst>
      <p:ext uri="{BB962C8B-B14F-4D97-AF65-F5344CB8AC3E}">
        <p14:creationId xmlns:p14="http://schemas.microsoft.com/office/powerpoint/2010/main" val="36572617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for God’s Kingdom</a:t>
            </a:r>
            <a:endParaRPr lang="en-US" dirty="0"/>
          </a:p>
        </p:txBody>
      </p:sp>
      <p:sp>
        <p:nvSpPr>
          <p:cNvPr id="5" name="Content Placeholder 4"/>
          <p:cNvSpPr>
            <a:spLocks noGrp="1"/>
          </p:cNvSpPr>
          <p:nvPr>
            <p:ph idx="1"/>
          </p:nvPr>
        </p:nvSpPr>
        <p:spPr/>
        <p:txBody>
          <a:bodyPr>
            <a:normAutofit/>
          </a:bodyPr>
          <a:lstStyle/>
          <a:p>
            <a:r>
              <a:rPr lang="en-US" dirty="0"/>
              <a:t>We are praying that Christ will reign in our hearts </a:t>
            </a:r>
            <a:r>
              <a:rPr lang="en-US" u="sng" dirty="0"/>
              <a:t>personally</a:t>
            </a:r>
            <a:r>
              <a:rPr lang="en-US" dirty="0"/>
              <a:t>.</a:t>
            </a:r>
          </a:p>
        </p:txBody>
      </p:sp>
    </p:spTree>
    <p:extLst>
      <p:ext uri="{BB962C8B-B14F-4D97-AF65-F5344CB8AC3E}">
        <p14:creationId xmlns:p14="http://schemas.microsoft.com/office/powerpoint/2010/main" val="2821923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God’s Will (Matt. 6:10)</a:t>
            </a:r>
            <a:endParaRPr lang="en-US" dirty="0"/>
          </a:p>
        </p:txBody>
      </p:sp>
      <p:sp>
        <p:nvSpPr>
          <p:cNvPr id="5" name="Content Placeholder 4"/>
          <p:cNvSpPr>
            <a:spLocks noGrp="1"/>
          </p:cNvSpPr>
          <p:nvPr>
            <p:ph idx="1"/>
          </p:nvPr>
        </p:nvSpPr>
        <p:spPr/>
        <p:txBody>
          <a:bodyPr/>
          <a:lstStyle/>
          <a:p>
            <a:r>
              <a:rPr lang="en-US" dirty="0"/>
              <a:t>When God’s kingdom has come, then His will comes to pass on Earth unhindered, just like it currently does in heaven.</a:t>
            </a:r>
          </a:p>
          <a:p>
            <a:r>
              <a:rPr lang="en-US" dirty="0"/>
              <a:t>We also pray that God will make us submissive to Him, so He can work in us.</a:t>
            </a:r>
          </a:p>
        </p:txBody>
      </p:sp>
    </p:spTree>
    <p:extLst>
      <p:ext uri="{BB962C8B-B14F-4D97-AF65-F5344CB8AC3E}">
        <p14:creationId xmlns:p14="http://schemas.microsoft.com/office/powerpoint/2010/main" val="36572617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Review the following Psalms and identify how God’s actions are consistent with His name.</a:t>
            </a:r>
          </a:p>
          <a:p>
            <a:pPr lvl="1"/>
            <a:r>
              <a:rPr lang="en-US" dirty="0"/>
              <a:t>Ps. 8:9</a:t>
            </a:r>
          </a:p>
          <a:p>
            <a:pPr lvl="1"/>
            <a:r>
              <a:rPr lang="en-US" dirty="0"/>
              <a:t>Ps. 25:11</a:t>
            </a:r>
          </a:p>
          <a:p>
            <a:pPr lvl="1"/>
            <a:r>
              <a:rPr lang="en-US" dirty="0"/>
              <a:t>Ps. 106:47</a:t>
            </a:r>
          </a:p>
          <a:p>
            <a:pPr lvl="1"/>
            <a:r>
              <a:rPr lang="en-US" dirty="0"/>
              <a:t>Ps. 91:14</a:t>
            </a:r>
          </a:p>
        </p:txBody>
      </p:sp>
    </p:spTree>
    <p:extLst>
      <p:ext uri="{BB962C8B-B14F-4D97-AF65-F5344CB8AC3E}">
        <p14:creationId xmlns:p14="http://schemas.microsoft.com/office/powerpoint/2010/main" val="36572617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Find additional passages that reveal God’s character through His actions. </a:t>
            </a:r>
          </a:p>
          <a:p>
            <a:r>
              <a:rPr lang="en-US" dirty="0"/>
              <a:t>Spend time praying that God would hallow His name in these ways.</a:t>
            </a:r>
          </a:p>
        </p:txBody>
      </p:sp>
    </p:spTree>
    <p:extLst>
      <p:ext uri="{BB962C8B-B14F-4D97-AF65-F5344CB8AC3E}">
        <p14:creationId xmlns:p14="http://schemas.microsoft.com/office/powerpoint/2010/main" val="365726178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Praying for God’s kingdom leads us to submission to God as King. Spend time praying that you would be submissive to Christ as King and be obedient to His will.</a:t>
            </a:r>
          </a:p>
        </p:txBody>
      </p:sp>
    </p:spTree>
    <p:extLst>
      <p:ext uri="{BB962C8B-B14F-4D97-AF65-F5344CB8AC3E}">
        <p14:creationId xmlns:p14="http://schemas.microsoft.com/office/powerpoint/2010/main" val="123760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Through </a:t>
            </a:r>
            <a:r>
              <a:rPr lang="en-US" b="1" u="sng" dirty="0"/>
              <a:t>Christ</a:t>
            </a:r>
            <a:endParaRPr lang="en-US" dirty="0"/>
          </a:p>
        </p:txBody>
      </p:sp>
      <p:sp>
        <p:nvSpPr>
          <p:cNvPr id="3" name="Content Placeholder 2"/>
          <p:cNvSpPr>
            <a:spLocks noGrp="1"/>
          </p:cNvSpPr>
          <p:nvPr>
            <p:ph idx="1"/>
          </p:nvPr>
        </p:nvSpPr>
        <p:spPr/>
        <p:txBody>
          <a:bodyPr>
            <a:normAutofit/>
          </a:bodyPr>
          <a:lstStyle/>
          <a:p>
            <a:r>
              <a:rPr lang="en-US" dirty="0"/>
              <a:t>Christ’s work gives us </a:t>
            </a:r>
            <a:r>
              <a:rPr lang="en-US" u="sng" dirty="0"/>
              <a:t>confidence</a:t>
            </a:r>
            <a:r>
              <a:rPr lang="en-US" dirty="0"/>
              <a:t> when we come to God.</a:t>
            </a:r>
          </a:p>
          <a:p>
            <a:endParaRPr lang="en-US" dirty="0"/>
          </a:p>
        </p:txBody>
      </p:sp>
    </p:spTree>
    <p:extLst>
      <p:ext uri="{BB962C8B-B14F-4D97-AF65-F5344CB8AC3E}">
        <p14:creationId xmlns:p14="http://schemas.microsoft.com/office/powerpoint/2010/main" val="7345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4717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997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Requests</a:t>
            </a:r>
          </a:p>
        </p:txBody>
      </p:sp>
      <p:sp>
        <p:nvSpPr>
          <p:cNvPr id="3" name="Subtitle 2"/>
          <p:cNvSpPr>
            <a:spLocks noGrp="1"/>
          </p:cNvSpPr>
          <p:nvPr>
            <p:ph type="subTitle" idx="1"/>
          </p:nvPr>
        </p:nvSpPr>
        <p:spPr/>
        <p:txBody>
          <a:bodyPr/>
          <a:lstStyle/>
          <a:p>
            <a:r>
              <a:rPr lang="en-US" dirty="0"/>
              <a:t>LESSON 8</a:t>
            </a:r>
          </a:p>
        </p:txBody>
      </p:sp>
    </p:spTree>
    <p:extLst>
      <p:ext uri="{BB962C8B-B14F-4D97-AF65-F5344CB8AC3E}">
        <p14:creationId xmlns:p14="http://schemas.microsoft.com/office/powerpoint/2010/main" val="9974322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Requests for Physical Needs</a:t>
            </a:r>
            <a:endParaRPr lang="en-US" dirty="0"/>
          </a:p>
        </p:txBody>
      </p:sp>
      <p:sp>
        <p:nvSpPr>
          <p:cNvPr id="5" name="Content Placeholder 4"/>
          <p:cNvSpPr>
            <a:spLocks noGrp="1"/>
          </p:cNvSpPr>
          <p:nvPr>
            <p:ph idx="1"/>
          </p:nvPr>
        </p:nvSpPr>
        <p:spPr/>
        <p:txBody>
          <a:bodyPr/>
          <a:lstStyle/>
          <a:p>
            <a:r>
              <a:rPr lang="en-US" dirty="0"/>
              <a:t>God tells us to ask Him for our physical needs.</a:t>
            </a:r>
          </a:p>
          <a:p>
            <a:r>
              <a:rPr lang="en-US" dirty="0"/>
              <a:t>But such requests shouldn’t make up the majority of our prayers.</a:t>
            </a:r>
          </a:p>
        </p:txBody>
      </p:sp>
    </p:spTree>
    <p:extLst>
      <p:ext uri="{BB962C8B-B14F-4D97-AF65-F5344CB8AC3E}">
        <p14:creationId xmlns:p14="http://schemas.microsoft.com/office/powerpoint/2010/main" val="32400997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Daily Bread </a:t>
            </a:r>
            <a:br>
              <a:rPr lang="en-US" b="1" dirty="0"/>
            </a:br>
            <a:r>
              <a:rPr lang="en-US" b="1" dirty="0"/>
              <a:t>(Matt. 6:11)</a:t>
            </a:r>
            <a:endParaRPr lang="en-US" dirty="0"/>
          </a:p>
        </p:txBody>
      </p:sp>
      <p:sp>
        <p:nvSpPr>
          <p:cNvPr id="3" name="Content Placeholder 2"/>
          <p:cNvSpPr>
            <a:spLocks noGrp="1"/>
          </p:cNvSpPr>
          <p:nvPr>
            <p:ph idx="1"/>
          </p:nvPr>
        </p:nvSpPr>
        <p:spPr/>
        <p:txBody>
          <a:bodyPr>
            <a:normAutofit/>
          </a:bodyPr>
          <a:lstStyle/>
          <a:p>
            <a:r>
              <a:rPr lang="en-US" dirty="0"/>
              <a:t>Asking God for our daily needs—not just for the “big” things—demonstrates a </a:t>
            </a:r>
            <a:r>
              <a:rPr lang="en-US" u="sng" dirty="0"/>
              <a:t>dependent</a:t>
            </a:r>
            <a:r>
              <a:rPr lang="en-US" dirty="0"/>
              <a:t> attitude.</a:t>
            </a:r>
          </a:p>
        </p:txBody>
      </p:sp>
    </p:spTree>
    <p:extLst>
      <p:ext uri="{BB962C8B-B14F-4D97-AF65-F5344CB8AC3E}">
        <p14:creationId xmlns:p14="http://schemas.microsoft.com/office/powerpoint/2010/main" val="60252995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Daily Bread </a:t>
            </a:r>
            <a:br>
              <a:rPr lang="en-US" b="1" dirty="0"/>
            </a:br>
            <a:r>
              <a:rPr lang="en-US" b="1" dirty="0"/>
              <a:t>(Matt. 6:11)</a:t>
            </a:r>
            <a:endParaRPr lang="en-US" dirty="0"/>
          </a:p>
        </p:txBody>
      </p:sp>
      <p:sp>
        <p:nvSpPr>
          <p:cNvPr id="3" name="Content Placeholder 2"/>
          <p:cNvSpPr>
            <a:spLocks noGrp="1"/>
          </p:cNvSpPr>
          <p:nvPr>
            <p:ph idx="1"/>
          </p:nvPr>
        </p:nvSpPr>
        <p:spPr/>
        <p:txBody>
          <a:bodyPr>
            <a:normAutofit/>
          </a:bodyPr>
          <a:lstStyle/>
          <a:p>
            <a:r>
              <a:rPr lang="en-US" dirty="0"/>
              <a:t>God gives good things even to those who reject Him </a:t>
            </a:r>
            <a:br>
              <a:rPr lang="en-US" dirty="0"/>
            </a:br>
            <a:r>
              <a:rPr lang="en-US" dirty="0"/>
              <a:t>(Matt. 5:45).</a:t>
            </a:r>
          </a:p>
          <a:p>
            <a:r>
              <a:rPr lang="en-US" dirty="0"/>
              <a:t>God supplies the things we need to live for Him.</a:t>
            </a:r>
          </a:p>
        </p:txBody>
      </p:sp>
    </p:spTree>
    <p:extLst>
      <p:ext uri="{BB962C8B-B14F-4D97-AF65-F5344CB8AC3E}">
        <p14:creationId xmlns:p14="http://schemas.microsoft.com/office/powerpoint/2010/main" val="14215650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Our Daily Bread </a:t>
            </a:r>
            <a:br>
              <a:rPr lang="en-US" b="1" dirty="0"/>
            </a:br>
            <a:r>
              <a:rPr lang="en-US" b="1" dirty="0"/>
              <a:t>(Matt. 6:11)</a:t>
            </a:r>
            <a:endParaRPr lang="en-US" dirty="0"/>
          </a:p>
        </p:txBody>
      </p:sp>
      <p:sp>
        <p:nvSpPr>
          <p:cNvPr id="3" name="Content Placeholder 2"/>
          <p:cNvSpPr>
            <a:spLocks noGrp="1"/>
          </p:cNvSpPr>
          <p:nvPr>
            <p:ph idx="1"/>
          </p:nvPr>
        </p:nvSpPr>
        <p:spPr/>
        <p:txBody>
          <a:bodyPr/>
          <a:lstStyle/>
          <a:p>
            <a:r>
              <a:rPr lang="en-US" dirty="0"/>
              <a:t>Think About It</a:t>
            </a:r>
          </a:p>
          <a:p>
            <a:pPr lvl="1"/>
            <a:r>
              <a:rPr lang="en-US" dirty="0"/>
              <a:t>Is this true when it seems like God is not providing for our needs? What about persecuted Christians who endure homelessness, pain, and starvation around the world?</a:t>
            </a:r>
          </a:p>
        </p:txBody>
      </p:sp>
    </p:spTree>
    <p:extLst>
      <p:ext uri="{BB962C8B-B14F-4D97-AF65-F5344CB8AC3E}">
        <p14:creationId xmlns:p14="http://schemas.microsoft.com/office/powerpoint/2010/main" val="4073421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Asking for Desires</a:t>
            </a:r>
            <a:endParaRPr lang="en-US" dirty="0"/>
          </a:p>
        </p:txBody>
      </p:sp>
      <p:sp>
        <p:nvSpPr>
          <p:cNvPr id="3" name="Content Placeholder 2"/>
          <p:cNvSpPr>
            <a:spLocks noGrp="1"/>
          </p:cNvSpPr>
          <p:nvPr>
            <p:ph idx="1"/>
          </p:nvPr>
        </p:nvSpPr>
        <p:spPr/>
        <p:txBody>
          <a:bodyPr/>
          <a:lstStyle/>
          <a:p>
            <a:r>
              <a:rPr lang="en-US" dirty="0"/>
              <a:t>Think About It</a:t>
            </a:r>
          </a:p>
          <a:p>
            <a:pPr lvl="1"/>
            <a:r>
              <a:rPr lang="en-US" dirty="0"/>
              <a:t>Is it wrong to ask God for things you want?</a:t>
            </a:r>
          </a:p>
          <a:p>
            <a:r>
              <a:rPr lang="en-US" dirty="0"/>
              <a:t>Whenever we approach God with a request, we should think about </a:t>
            </a:r>
            <a:r>
              <a:rPr lang="en-US" u="sng" dirty="0"/>
              <a:t>why</a:t>
            </a:r>
            <a:r>
              <a:rPr lang="en-US" dirty="0"/>
              <a:t> we want our request to be answered. </a:t>
            </a:r>
          </a:p>
        </p:txBody>
      </p:sp>
    </p:spTree>
    <p:extLst>
      <p:ext uri="{BB962C8B-B14F-4D97-AF65-F5344CB8AC3E}">
        <p14:creationId xmlns:p14="http://schemas.microsoft.com/office/powerpoint/2010/main" val="41024677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Asking for Desires</a:t>
            </a:r>
            <a:endParaRPr lang="en-US" dirty="0"/>
          </a:p>
        </p:txBody>
      </p:sp>
      <p:sp>
        <p:nvSpPr>
          <p:cNvPr id="3" name="Content Placeholder 2"/>
          <p:cNvSpPr>
            <a:spLocks noGrp="1"/>
          </p:cNvSpPr>
          <p:nvPr>
            <p:ph idx="1"/>
          </p:nvPr>
        </p:nvSpPr>
        <p:spPr/>
        <p:txBody>
          <a:bodyPr>
            <a:normAutofit/>
          </a:bodyPr>
          <a:lstStyle/>
          <a:p>
            <a:r>
              <a:rPr lang="en-US" dirty="0"/>
              <a:t>What’s our motive?</a:t>
            </a:r>
          </a:p>
          <a:p>
            <a:pPr lvl="1"/>
            <a:r>
              <a:rPr lang="en-US" dirty="0"/>
              <a:t>Selfishness?</a:t>
            </a:r>
          </a:p>
          <a:p>
            <a:pPr lvl="1"/>
            <a:r>
              <a:rPr lang="en-US" dirty="0"/>
              <a:t>Seeking happiness or fulfillment?</a:t>
            </a:r>
          </a:p>
          <a:p>
            <a:pPr lvl="1"/>
            <a:r>
              <a:rPr lang="en-US" dirty="0"/>
              <a:t>Trying to make life easier to avoid God’s work in my heart?</a:t>
            </a:r>
          </a:p>
          <a:p>
            <a:pPr lvl="1"/>
            <a:r>
              <a:rPr lang="en-US" dirty="0"/>
              <a:t>Or do we truly want to glorify God?</a:t>
            </a:r>
          </a:p>
        </p:txBody>
      </p:sp>
    </p:spTree>
    <p:extLst>
      <p:ext uri="{BB962C8B-B14F-4D97-AF65-F5344CB8AC3E}">
        <p14:creationId xmlns:p14="http://schemas.microsoft.com/office/powerpoint/2010/main" val="410246771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Asking for Desires</a:t>
            </a:r>
            <a:endParaRPr lang="en-US" dirty="0"/>
          </a:p>
        </p:txBody>
      </p:sp>
      <p:sp>
        <p:nvSpPr>
          <p:cNvPr id="3" name="Content Placeholder 2"/>
          <p:cNvSpPr>
            <a:spLocks noGrp="1"/>
          </p:cNvSpPr>
          <p:nvPr>
            <p:ph idx="1"/>
          </p:nvPr>
        </p:nvSpPr>
        <p:spPr/>
        <p:txBody>
          <a:bodyPr>
            <a:normAutofit/>
          </a:bodyPr>
          <a:lstStyle/>
          <a:p>
            <a:r>
              <a:rPr lang="en-US" dirty="0"/>
              <a:t>Making requests with wrong motives</a:t>
            </a:r>
          </a:p>
          <a:p>
            <a:pPr lvl="1"/>
            <a:r>
              <a:rPr lang="en-US" dirty="0"/>
              <a:t>James and John desired honor to glorify themselves (Matt. 20:20–28).</a:t>
            </a:r>
          </a:p>
        </p:txBody>
      </p:sp>
    </p:spTree>
    <p:extLst>
      <p:ext uri="{BB962C8B-B14F-4D97-AF65-F5344CB8AC3E}">
        <p14:creationId xmlns:p14="http://schemas.microsoft.com/office/powerpoint/2010/main" val="410246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According to God’s </a:t>
            </a:r>
            <a:r>
              <a:rPr lang="en-US" b="1" u="sng" dirty="0"/>
              <a:t>Will</a:t>
            </a:r>
            <a:endParaRPr lang="en-US" b="1" dirty="0"/>
          </a:p>
        </p:txBody>
      </p:sp>
      <p:sp>
        <p:nvSpPr>
          <p:cNvPr id="3" name="Content Placeholder 2"/>
          <p:cNvSpPr>
            <a:spLocks noGrp="1"/>
          </p:cNvSpPr>
          <p:nvPr>
            <p:ph idx="1"/>
          </p:nvPr>
        </p:nvSpPr>
        <p:spPr/>
        <p:txBody>
          <a:bodyPr>
            <a:normAutofit/>
          </a:bodyPr>
          <a:lstStyle/>
          <a:p>
            <a:r>
              <a:rPr lang="en-US" dirty="0"/>
              <a:t>God’s will is His macro-level, omniscient </a:t>
            </a:r>
            <a:r>
              <a:rPr lang="en-US" u="sng" dirty="0"/>
              <a:t>plan</a:t>
            </a:r>
            <a:r>
              <a:rPr lang="en-US" dirty="0"/>
              <a:t> for His </a:t>
            </a:r>
            <a:r>
              <a:rPr lang="en-US" u="sng" dirty="0"/>
              <a:t>glory</a:t>
            </a:r>
            <a:r>
              <a:rPr lang="en-US" dirty="0"/>
              <a:t> and our </a:t>
            </a:r>
            <a:r>
              <a:rPr lang="en-US" u="sng" dirty="0"/>
              <a:t>good</a:t>
            </a:r>
            <a:r>
              <a:rPr lang="en-US" dirty="0"/>
              <a:t>.</a:t>
            </a:r>
          </a:p>
          <a:p>
            <a:r>
              <a:rPr lang="en-US" dirty="0"/>
              <a:t>To pray for God’s will to be done requires us to have an attitude of humble </a:t>
            </a:r>
            <a:r>
              <a:rPr lang="en-US" u="sng" dirty="0"/>
              <a:t>submission</a:t>
            </a:r>
            <a:r>
              <a:rPr lang="en-US" dirty="0"/>
              <a:t>. </a:t>
            </a:r>
          </a:p>
        </p:txBody>
      </p:sp>
    </p:spTree>
    <p:extLst>
      <p:ext uri="{BB962C8B-B14F-4D97-AF65-F5344CB8AC3E}">
        <p14:creationId xmlns:p14="http://schemas.microsoft.com/office/powerpoint/2010/main" val="30475098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Asking for Desires</a:t>
            </a:r>
            <a:endParaRPr lang="en-US" dirty="0"/>
          </a:p>
        </p:txBody>
      </p:sp>
      <p:sp>
        <p:nvSpPr>
          <p:cNvPr id="3" name="Content Placeholder 2"/>
          <p:cNvSpPr>
            <a:spLocks noGrp="1"/>
          </p:cNvSpPr>
          <p:nvPr>
            <p:ph idx="1"/>
          </p:nvPr>
        </p:nvSpPr>
        <p:spPr/>
        <p:txBody>
          <a:bodyPr>
            <a:normAutofit/>
          </a:bodyPr>
          <a:lstStyle/>
          <a:p>
            <a:pPr lvl="1"/>
            <a:r>
              <a:rPr lang="en-US" dirty="0"/>
              <a:t>The religious leaders asked for a divine sign to prove Jesus’ claims about Himself (Matt. 16:1–4), but they refused to believe the evidence they already had. </a:t>
            </a:r>
          </a:p>
        </p:txBody>
      </p:sp>
    </p:spTree>
    <p:extLst>
      <p:ext uri="{BB962C8B-B14F-4D97-AF65-F5344CB8AC3E}">
        <p14:creationId xmlns:p14="http://schemas.microsoft.com/office/powerpoint/2010/main" val="369512895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8350"/>
            <a:ext cx="8229600" cy="1066800"/>
          </a:xfrm>
        </p:spPr>
        <p:txBody>
          <a:bodyPr/>
          <a:lstStyle/>
          <a:p>
            <a:r>
              <a:rPr lang="en-US" b="1" dirty="0"/>
              <a:t>Requests for Spiritual Needs</a:t>
            </a:r>
            <a:endParaRPr lang="en-US" dirty="0"/>
          </a:p>
        </p:txBody>
      </p:sp>
    </p:spTree>
    <p:extLst>
      <p:ext uri="{BB962C8B-B14F-4D97-AF65-F5344CB8AC3E}">
        <p14:creationId xmlns:p14="http://schemas.microsoft.com/office/powerpoint/2010/main" val="410246771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“Praying and sinning will never live together in the same heart. Prayer will consume sin, or sin will choke prayer.” </a:t>
            </a:r>
          </a:p>
        </p:txBody>
      </p:sp>
      <p:sp>
        <p:nvSpPr>
          <p:cNvPr id="5" name="Content Placeholder 4"/>
          <p:cNvSpPr>
            <a:spLocks noGrp="1"/>
          </p:cNvSpPr>
          <p:nvPr>
            <p:ph idx="10"/>
          </p:nvPr>
        </p:nvSpPr>
        <p:spPr/>
        <p:txBody>
          <a:bodyPr/>
          <a:lstStyle/>
          <a:p>
            <a:r>
              <a:rPr lang="en-US" dirty="0"/>
              <a:t>― J.C. Ryle </a:t>
            </a:r>
          </a:p>
        </p:txBody>
      </p:sp>
    </p:spTree>
    <p:extLst>
      <p:ext uri="{BB962C8B-B14F-4D97-AF65-F5344CB8AC3E}">
        <p14:creationId xmlns:p14="http://schemas.microsoft.com/office/powerpoint/2010/main" val="13953320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Forgive Our Debts </a:t>
            </a:r>
            <a:br>
              <a:rPr lang="en-US" b="1" dirty="0"/>
            </a:br>
            <a:r>
              <a:rPr lang="en-US" b="1" dirty="0"/>
              <a:t>(Matt. 6:12)</a:t>
            </a:r>
            <a:endParaRPr lang="en-US" dirty="0"/>
          </a:p>
        </p:txBody>
      </p:sp>
      <p:sp>
        <p:nvSpPr>
          <p:cNvPr id="3" name="Content Placeholder 2"/>
          <p:cNvSpPr>
            <a:spLocks noGrp="1"/>
          </p:cNvSpPr>
          <p:nvPr>
            <p:ph idx="1"/>
          </p:nvPr>
        </p:nvSpPr>
        <p:spPr/>
        <p:txBody>
          <a:bodyPr>
            <a:normAutofit/>
          </a:bodyPr>
          <a:lstStyle/>
          <a:p>
            <a:r>
              <a:rPr lang="en-US" dirty="0"/>
              <a:t>God’s forgiveness to us is proportional to our forgiveness of </a:t>
            </a:r>
            <a:r>
              <a:rPr lang="en-US" u="sng" dirty="0"/>
              <a:t>others</a:t>
            </a:r>
            <a:r>
              <a:rPr lang="en-US" dirty="0"/>
              <a:t> (Luke 11:2–4).</a:t>
            </a:r>
          </a:p>
          <a:p>
            <a:r>
              <a:rPr lang="en-US" dirty="0"/>
              <a:t>A Christian cannot grow spiritually if he or she resents someone.</a:t>
            </a:r>
          </a:p>
        </p:txBody>
      </p:sp>
    </p:spTree>
    <p:extLst>
      <p:ext uri="{BB962C8B-B14F-4D97-AF65-F5344CB8AC3E}">
        <p14:creationId xmlns:p14="http://schemas.microsoft.com/office/powerpoint/2010/main" val="410246771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Forgive Our Debts </a:t>
            </a:r>
            <a:br>
              <a:rPr lang="en-US" b="1" dirty="0"/>
            </a:br>
            <a:r>
              <a:rPr lang="en-US" b="1" dirty="0"/>
              <a:t>(Matt. 6:12)</a:t>
            </a:r>
            <a:endParaRPr lang="en-US" dirty="0"/>
          </a:p>
        </p:txBody>
      </p:sp>
      <p:sp>
        <p:nvSpPr>
          <p:cNvPr id="3" name="Content Placeholder 2"/>
          <p:cNvSpPr>
            <a:spLocks noGrp="1"/>
          </p:cNvSpPr>
          <p:nvPr>
            <p:ph idx="1"/>
          </p:nvPr>
        </p:nvSpPr>
        <p:spPr/>
        <p:txBody>
          <a:bodyPr>
            <a:normAutofit/>
          </a:bodyPr>
          <a:lstStyle/>
          <a:p>
            <a:r>
              <a:rPr lang="en-US" dirty="0"/>
              <a:t>We can’t have a right relationship with God when there is sin in our hearts.</a:t>
            </a:r>
          </a:p>
          <a:p>
            <a:r>
              <a:rPr lang="en-US" dirty="0"/>
              <a:t>When we don’t forgive others, God does not even want us to worship Him (Matt. 5:23–24). </a:t>
            </a:r>
          </a:p>
        </p:txBody>
      </p:sp>
    </p:spTree>
    <p:extLst>
      <p:ext uri="{BB962C8B-B14F-4D97-AF65-F5344CB8AC3E}">
        <p14:creationId xmlns:p14="http://schemas.microsoft.com/office/powerpoint/2010/main" val="8247983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6950"/>
            <a:ext cx="8229600" cy="1066800"/>
          </a:xfrm>
        </p:spPr>
        <p:txBody>
          <a:bodyPr/>
          <a:lstStyle/>
          <a:p>
            <a:r>
              <a:rPr lang="en-US" b="1" dirty="0"/>
              <a:t>Don’t Lead Us into Temptation, but Deliver Us from Evil (Matt. 6:13)</a:t>
            </a:r>
            <a:br>
              <a:rPr lang="en-US" dirty="0"/>
            </a:br>
            <a:endParaRPr lang="en-US" dirty="0"/>
          </a:p>
        </p:txBody>
      </p:sp>
    </p:spTree>
    <p:extLst>
      <p:ext uri="{BB962C8B-B14F-4D97-AF65-F5344CB8AC3E}">
        <p14:creationId xmlns:p14="http://schemas.microsoft.com/office/powerpoint/2010/main" val="41024677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Deliver Us (Matt. 6:13)</a:t>
            </a:r>
            <a:endParaRPr lang="en-US" dirty="0"/>
          </a:p>
        </p:txBody>
      </p:sp>
      <p:sp>
        <p:nvSpPr>
          <p:cNvPr id="3" name="Content Placeholder 2"/>
          <p:cNvSpPr>
            <a:spLocks noGrp="1"/>
          </p:cNvSpPr>
          <p:nvPr>
            <p:ph idx="1"/>
          </p:nvPr>
        </p:nvSpPr>
        <p:spPr/>
        <p:txBody>
          <a:bodyPr/>
          <a:lstStyle/>
          <a:p>
            <a:r>
              <a:rPr lang="en-US" dirty="0"/>
              <a:t>God is holy, and He doesn’t tempt us with sin (James 1:13). However, He does test us.</a:t>
            </a:r>
          </a:p>
          <a:p>
            <a:r>
              <a:rPr lang="en-US" dirty="0"/>
              <a:t>This phrase means that we’re asking God to shepherd us away from those things that will make it </a:t>
            </a:r>
            <a:r>
              <a:rPr lang="en-US" u="sng" dirty="0"/>
              <a:t>easy</a:t>
            </a:r>
            <a:r>
              <a:rPr lang="en-US" dirty="0"/>
              <a:t> for us to sin.</a:t>
            </a:r>
          </a:p>
        </p:txBody>
      </p:sp>
    </p:spTree>
    <p:extLst>
      <p:ext uri="{BB962C8B-B14F-4D97-AF65-F5344CB8AC3E}">
        <p14:creationId xmlns:p14="http://schemas.microsoft.com/office/powerpoint/2010/main" val="386770496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Deliver Us (Matt. 6:13)</a:t>
            </a:r>
            <a:endParaRPr lang="en-US" dirty="0"/>
          </a:p>
        </p:txBody>
      </p:sp>
      <p:sp>
        <p:nvSpPr>
          <p:cNvPr id="3" name="Content Placeholder 2"/>
          <p:cNvSpPr>
            <a:spLocks noGrp="1"/>
          </p:cNvSpPr>
          <p:nvPr>
            <p:ph idx="1"/>
          </p:nvPr>
        </p:nvSpPr>
        <p:spPr/>
        <p:txBody>
          <a:bodyPr/>
          <a:lstStyle/>
          <a:p>
            <a:r>
              <a:rPr lang="en-US" dirty="0"/>
              <a:t>God allows us to go through trials in order to test our </a:t>
            </a:r>
            <a:r>
              <a:rPr lang="en-US" u="sng" dirty="0"/>
              <a:t>faith</a:t>
            </a:r>
            <a:r>
              <a:rPr lang="en-US" dirty="0"/>
              <a:t> (James 1:2).</a:t>
            </a:r>
          </a:p>
          <a:p>
            <a:r>
              <a:rPr lang="en-US" dirty="0"/>
              <a:t>But God promises to give us </a:t>
            </a:r>
            <a:r>
              <a:rPr lang="en-US" u="sng" dirty="0"/>
              <a:t>wisdom</a:t>
            </a:r>
            <a:r>
              <a:rPr lang="en-US" dirty="0"/>
              <a:t> to help us </a:t>
            </a:r>
            <a:br>
              <a:rPr lang="en-US" dirty="0"/>
            </a:br>
            <a:r>
              <a:rPr lang="en-US" dirty="0"/>
              <a:t>(James 1: 5–6).</a:t>
            </a:r>
          </a:p>
        </p:txBody>
      </p:sp>
    </p:spTree>
    <p:extLst>
      <p:ext uri="{BB962C8B-B14F-4D97-AF65-F5344CB8AC3E}">
        <p14:creationId xmlns:p14="http://schemas.microsoft.com/office/powerpoint/2010/main" val="39686104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endParaRPr lang="en-US" dirty="0"/>
          </a:p>
        </p:txBody>
      </p:sp>
      <p:sp>
        <p:nvSpPr>
          <p:cNvPr id="3" name="Content Placeholder 2"/>
          <p:cNvSpPr>
            <a:spLocks noGrp="1"/>
          </p:cNvSpPr>
          <p:nvPr>
            <p:ph idx="1"/>
          </p:nvPr>
        </p:nvSpPr>
        <p:spPr/>
        <p:txBody>
          <a:bodyPr/>
          <a:lstStyle/>
          <a:p>
            <a:r>
              <a:rPr lang="en-US" dirty="0"/>
              <a:t>Use the following questions to evaluate your motives for prayer requests.</a:t>
            </a:r>
          </a:p>
          <a:p>
            <a:pPr lvl="1"/>
            <a:r>
              <a:rPr lang="en-US" dirty="0"/>
              <a:t>Will my desire bring glory to me, or to God? </a:t>
            </a:r>
          </a:p>
          <a:p>
            <a:pPr lvl="1"/>
            <a:r>
              <a:rPr lang="en-US" dirty="0"/>
              <a:t>Am I asking out of selfishness? </a:t>
            </a:r>
          </a:p>
        </p:txBody>
      </p:sp>
    </p:spTree>
    <p:extLst>
      <p:ext uri="{BB962C8B-B14F-4D97-AF65-F5344CB8AC3E}">
        <p14:creationId xmlns:p14="http://schemas.microsoft.com/office/powerpoint/2010/main" val="386770496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endParaRPr lang="en-US" dirty="0"/>
          </a:p>
        </p:txBody>
      </p:sp>
      <p:sp>
        <p:nvSpPr>
          <p:cNvPr id="3" name="Content Placeholder 2"/>
          <p:cNvSpPr>
            <a:spLocks noGrp="1"/>
          </p:cNvSpPr>
          <p:nvPr>
            <p:ph idx="1"/>
          </p:nvPr>
        </p:nvSpPr>
        <p:spPr/>
        <p:txBody>
          <a:bodyPr>
            <a:normAutofit/>
          </a:bodyPr>
          <a:lstStyle/>
          <a:p>
            <a:pPr lvl="1"/>
            <a:r>
              <a:rPr lang="en-US" dirty="0"/>
              <a:t>Am I expecting this thing to bring me happiness and fulfillment—things that only God can provide? </a:t>
            </a:r>
          </a:p>
          <a:p>
            <a:pPr lvl="1"/>
            <a:r>
              <a:rPr lang="en-US" dirty="0"/>
              <a:t>Am I just trying to make my life easier, instead of allowing God to use my situation to help me grow spiritually? </a:t>
            </a:r>
          </a:p>
        </p:txBody>
      </p:sp>
    </p:spTree>
    <p:extLst>
      <p:ext uri="{BB962C8B-B14F-4D97-AF65-F5344CB8AC3E}">
        <p14:creationId xmlns:p14="http://schemas.microsoft.com/office/powerpoint/2010/main" val="127932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For God’s </a:t>
            </a:r>
            <a:r>
              <a:rPr lang="en-US" b="1" u="sng" dirty="0"/>
              <a:t>Glory</a:t>
            </a:r>
            <a:endParaRPr lang="en-US" b="1" dirty="0"/>
          </a:p>
        </p:txBody>
      </p:sp>
      <p:sp>
        <p:nvSpPr>
          <p:cNvPr id="3" name="Content Placeholder 2"/>
          <p:cNvSpPr>
            <a:spLocks noGrp="1"/>
          </p:cNvSpPr>
          <p:nvPr>
            <p:ph idx="1"/>
          </p:nvPr>
        </p:nvSpPr>
        <p:spPr/>
        <p:txBody>
          <a:bodyPr>
            <a:normAutofit/>
          </a:bodyPr>
          <a:lstStyle/>
          <a:p>
            <a:r>
              <a:rPr lang="en-US" dirty="0"/>
              <a:t>To glorify God means to give Him the </a:t>
            </a:r>
            <a:r>
              <a:rPr lang="en-US" u="sng" dirty="0"/>
              <a:t>honor</a:t>
            </a:r>
            <a:r>
              <a:rPr lang="en-US" dirty="0"/>
              <a:t>, </a:t>
            </a:r>
            <a:r>
              <a:rPr lang="en-US" u="sng" dirty="0"/>
              <a:t>worship</a:t>
            </a:r>
            <a:r>
              <a:rPr lang="en-US" dirty="0"/>
              <a:t>, and </a:t>
            </a:r>
            <a:r>
              <a:rPr lang="en-US" u="sng" dirty="0"/>
              <a:t>praise</a:t>
            </a:r>
            <a:r>
              <a:rPr lang="en-US" dirty="0"/>
              <a:t> He deserves.</a:t>
            </a:r>
          </a:p>
          <a:p>
            <a:r>
              <a:rPr lang="en-US" dirty="0"/>
              <a:t>When we pray purposefully and humbly, we demonstrate that God is </a:t>
            </a:r>
            <a:r>
              <a:rPr lang="en-US" u="sng" dirty="0"/>
              <a:t>special</a:t>
            </a:r>
            <a:r>
              <a:rPr lang="en-US" dirty="0"/>
              <a:t> to us.</a:t>
            </a:r>
          </a:p>
        </p:txBody>
      </p:sp>
    </p:spTree>
    <p:extLst>
      <p:ext uri="{BB962C8B-B14F-4D97-AF65-F5344CB8AC3E}">
        <p14:creationId xmlns:p14="http://schemas.microsoft.com/office/powerpoint/2010/main" val="33153985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endParaRPr lang="en-US" dirty="0"/>
          </a:p>
        </p:txBody>
      </p:sp>
      <p:sp>
        <p:nvSpPr>
          <p:cNvPr id="3" name="Content Placeholder 2"/>
          <p:cNvSpPr>
            <a:spLocks noGrp="1"/>
          </p:cNvSpPr>
          <p:nvPr>
            <p:ph idx="1"/>
          </p:nvPr>
        </p:nvSpPr>
        <p:spPr/>
        <p:txBody>
          <a:bodyPr/>
          <a:lstStyle/>
          <a:p>
            <a:r>
              <a:rPr lang="en-US" dirty="0"/>
              <a:t>If you discover wrong motives in your heart, spend time confessing those to the Lord. </a:t>
            </a:r>
          </a:p>
          <a:p>
            <a:r>
              <a:rPr lang="en-US" dirty="0"/>
              <a:t>If you believe you have right motives, spend time praying again that God would grant your requests. </a:t>
            </a:r>
          </a:p>
        </p:txBody>
      </p:sp>
    </p:spTree>
    <p:extLst>
      <p:ext uri="{BB962C8B-B14F-4D97-AF65-F5344CB8AC3E}">
        <p14:creationId xmlns:p14="http://schemas.microsoft.com/office/powerpoint/2010/main" val="386770496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endParaRPr lang="en-US" dirty="0"/>
          </a:p>
        </p:txBody>
      </p:sp>
      <p:sp>
        <p:nvSpPr>
          <p:cNvPr id="3" name="Content Placeholder 2"/>
          <p:cNvSpPr>
            <a:spLocks noGrp="1"/>
          </p:cNvSpPr>
          <p:nvPr>
            <p:ph idx="1"/>
          </p:nvPr>
        </p:nvSpPr>
        <p:spPr/>
        <p:txBody>
          <a:bodyPr>
            <a:normAutofit/>
          </a:bodyPr>
          <a:lstStyle/>
          <a:p>
            <a:r>
              <a:rPr lang="en-US" dirty="0"/>
              <a:t>Do you pray for spiritual needs as much as physical ones?</a:t>
            </a:r>
          </a:p>
          <a:p>
            <a:pPr lvl="1"/>
            <a:r>
              <a:rPr lang="en-US" dirty="0"/>
              <a:t>List several personal spiritual needs and pray for them.</a:t>
            </a:r>
          </a:p>
          <a:p>
            <a:pPr lvl="1"/>
            <a:r>
              <a:rPr lang="en-US" dirty="0"/>
              <a:t>List several spiritual needs for friends, family, or people in your church and pray for them. </a:t>
            </a:r>
          </a:p>
        </p:txBody>
      </p:sp>
    </p:spTree>
    <p:extLst>
      <p:ext uri="{BB962C8B-B14F-4D97-AF65-F5344CB8AC3E}">
        <p14:creationId xmlns:p14="http://schemas.microsoft.com/office/powerpoint/2010/main" val="31015446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4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p>
        </p:txBody>
      </p:sp>
      <p:sp>
        <p:nvSpPr>
          <p:cNvPr id="3" name="Content Placeholder 2"/>
          <p:cNvSpPr>
            <a:spLocks noGrp="1"/>
          </p:cNvSpPr>
          <p:nvPr>
            <p:ph idx="1"/>
          </p:nvPr>
        </p:nvSpPr>
        <p:spPr/>
        <p:txBody>
          <a:bodyPr>
            <a:normAutofit/>
          </a:bodyPr>
          <a:lstStyle/>
          <a:p>
            <a:r>
              <a:rPr lang="en-US" dirty="0"/>
              <a:t>Do I really know what prayer is?</a:t>
            </a:r>
          </a:p>
          <a:p>
            <a:r>
              <a:rPr lang="en-US" dirty="0"/>
              <a:t>Do I believe that prayer is a vital part of my relationship to God?</a:t>
            </a:r>
          </a:p>
          <a:p>
            <a:r>
              <a:rPr lang="en-US" dirty="0"/>
              <a:t>What does my prayer life reveal about my relationship with God? </a:t>
            </a:r>
          </a:p>
        </p:txBody>
      </p:sp>
    </p:spTree>
    <p:extLst>
      <p:ext uri="{BB962C8B-B14F-4D97-AF65-F5344CB8AC3E}">
        <p14:creationId xmlns:p14="http://schemas.microsoft.com/office/powerpoint/2010/main" val="331539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Is Prayer? </a:t>
            </a:r>
          </a:p>
        </p:txBody>
      </p:sp>
      <p:sp>
        <p:nvSpPr>
          <p:cNvPr id="5" name="Subtitle 4"/>
          <p:cNvSpPr>
            <a:spLocks noGrp="1"/>
          </p:cNvSpPr>
          <p:nvPr>
            <p:ph type="subTitle" idx="1"/>
          </p:nvPr>
        </p:nvSpPr>
        <p:spPr/>
        <p:txBody>
          <a:bodyPr/>
          <a:lstStyle/>
          <a:p>
            <a:r>
              <a:rPr lang="en-US" dirty="0"/>
              <a:t>LESSON 1</a:t>
            </a:r>
          </a:p>
        </p:txBody>
      </p:sp>
    </p:spTree>
    <p:extLst>
      <p:ext uri="{BB962C8B-B14F-4D97-AF65-F5344CB8AC3E}">
        <p14:creationId xmlns:p14="http://schemas.microsoft.com/office/powerpoint/2010/main" val="381281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p>
        </p:txBody>
      </p:sp>
      <p:sp>
        <p:nvSpPr>
          <p:cNvPr id="3" name="Content Placeholder 2"/>
          <p:cNvSpPr>
            <a:spLocks noGrp="1"/>
          </p:cNvSpPr>
          <p:nvPr>
            <p:ph idx="1"/>
          </p:nvPr>
        </p:nvSpPr>
        <p:spPr/>
        <p:txBody>
          <a:bodyPr>
            <a:normAutofit/>
          </a:bodyPr>
          <a:lstStyle/>
          <a:p>
            <a:r>
              <a:rPr lang="en-US" dirty="0"/>
              <a:t>What does my prayer life reveal about my knowledge of God? </a:t>
            </a:r>
          </a:p>
          <a:p>
            <a:r>
              <a:rPr lang="en-US" dirty="0"/>
              <a:t>What distracts me from prayer?</a:t>
            </a:r>
          </a:p>
          <a:p>
            <a:r>
              <a:rPr lang="en-US" dirty="0"/>
              <a:t>Do I talk naturally to God, or do I use some sort of shallow, formal language?</a:t>
            </a:r>
          </a:p>
        </p:txBody>
      </p:sp>
    </p:spTree>
    <p:extLst>
      <p:ext uri="{BB962C8B-B14F-4D97-AF65-F5344CB8AC3E}">
        <p14:creationId xmlns:p14="http://schemas.microsoft.com/office/powerpoint/2010/main" val="156359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Can I Change?</a:t>
            </a:r>
          </a:p>
        </p:txBody>
      </p:sp>
      <p:sp>
        <p:nvSpPr>
          <p:cNvPr id="3" name="Content Placeholder 2"/>
          <p:cNvSpPr>
            <a:spLocks noGrp="1"/>
          </p:cNvSpPr>
          <p:nvPr>
            <p:ph idx="1"/>
          </p:nvPr>
        </p:nvSpPr>
        <p:spPr/>
        <p:txBody>
          <a:bodyPr>
            <a:normAutofit lnSpcReduction="10000"/>
          </a:bodyPr>
          <a:lstStyle/>
          <a:p>
            <a:r>
              <a:rPr lang="en-US" dirty="0"/>
              <a:t>Do I pray for my spiritual needs or do I only inform God of my physical wish list? </a:t>
            </a:r>
          </a:p>
          <a:p>
            <a:r>
              <a:rPr lang="en-US" dirty="0"/>
              <a:t>Do I include thankfulness in my prayers? </a:t>
            </a:r>
          </a:p>
          <a:p>
            <a:r>
              <a:rPr lang="en-US" dirty="0"/>
              <a:t>Do I pray purposefully for God’s glory or mine?</a:t>
            </a:r>
          </a:p>
        </p:txBody>
      </p:sp>
    </p:spTree>
    <p:extLst>
      <p:ext uri="{BB962C8B-B14F-4D97-AF65-F5344CB8AC3E}">
        <p14:creationId xmlns:p14="http://schemas.microsoft.com/office/powerpoint/2010/main" val="402910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181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95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Pray? </a:t>
            </a:r>
          </a:p>
        </p:txBody>
      </p:sp>
      <p:sp>
        <p:nvSpPr>
          <p:cNvPr id="3" name="Subtitle 2"/>
          <p:cNvSpPr>
            <a:spLocks noGrp="1"/>
          </p:cNvSpPr>
          <p:nvPr>
            <p:ph type="subTitle" idx="1"/>
          </p:nvPr>
        </p:nvSpPr>
        <p:spPr/>
        <p:txBody>
          <a:bodyPr/>
          <a:lstStyle/>
          <a:p>
            <a:r>
              <a:rPr lang="en-US" dirty="0"/>
              <a:t>LESSON 2</a:t>
            </a:r>
          </a:p>
        </p:txBody>
      </p:sp>
    </p:spTree>
    <p:extLst>
      <p:ext uri="{BB962C8B-B14F-4D97-AF65-F5344CB8AC3E}">
        <p14:creationId xmlns:p14="http://schemas.microsoft.com/office/powerpoint/2010/main" val="365007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Know</a:t>
            </a:r>
            <a:r>
              <a:rPr lang="en-US" b="1" dirty="0"/>
              <a:t> God</a:t>
            </a:r>
          </a:p>
        </p:txBody>
      </p:sp>
      <p:sp>
        <p:nvSpPr>
          <p:cNvPr id="5" name="Content Placeholder 4"/>
          <p:cNvSpPr>
            <a:spLocks noGrp="1"/>
          </p:cNvSpPr>
          <p:nvPr>
            <p:ph idx="1"/>
          </p:nvPr>
        </p:nvSpPr>
        <p:spPr/>
        <p:txBody>
          <a:bodyPr/>
          <a:lstStyle/>
          <a:p>
            <a:r>
              <a:rPr lang="en-US" dirty="0"/>
              <a:t>Prayer teaches me to know God through His </a:t>
            </a:r>
            <a:r>
              <a:rPr lang="en-US" u="sng" dirty="0"/>
              <a:t>works</a:t>
            </a:r>
            <a:r>
              <a:rPr lang="en-US" dirty="0"/>
              <a:t>.</a:t>
            </a:r>
          </a:p>
          <a:p>
            <a:pPr lvl="1"/>
            <a:r>
              <a:rPr lang="en-US" dirty="0"/>
              <a:t>The God of the Israelites and of the early church is the same powerful God I know today.</a:t>
            </a:r>
          </a:p>
          <a:p>
            <a:endParaRPr lang="en-US" dirty="0"/>
          </a:p>
        </p:txBody>
      </p:sp>
    </p:spTree>
    <p:extLst>
      <p:ext uri="{BB962C8B-B14F-4D97-AF65-F5344CB8AC3E}">
        <p14:creationId xmlns:p14="http://schemas.microsoft.com/office/powerpoint/2010/main" val="2339483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Know</a:t>
            </a:r>
            <a:r>
              <a:rPr lang="en-US" b="1" dirty="0"/>
              <a:t> God</a:t>
            </a:r>
          </a:p>
        </p:txBody>
      </p:sp>
      <p:sp>
        <p:nvSpPr>
          <p:cNvPr id="5" name="Content Placeholder 4"/>
          <p:cNvSpPr>
            <a:spLocks noGrp="1"/>
          </p:cNvSpPr>
          <p:nvPr>
            <p:ph idx="1"/>
          </p:nvPr>
        </p:nvSpPr>
        <p:spPr/>
        <p:txBody>
          <a:bodyPr/>
          <a:lstStyle/>
          <a:p>
            <a:r>
              <a:rPr lang="en-US" dirty="0"/>
              <a:t>Prayer teaches me to know God through His </a:t>
            </a:r>
            <a:r>
              <a:rPr lang="en-US" u="sng" dirty="0"/>
              <a:t>wisdom</a:t>
            </a:r>
            <a:r>
              <a:rPr lang="en-US" dirty="0"/>
              <a:t>.</a:t>
            </a:r>
          </a:p>
          <a:p>
            <a:pPr lvl="1"/>
            <a:r>
              <a:rPr lang="en-US" dirty="0"/>
              <a:t>Providences are instances in which we see God working for our ultimate good, even if it doesn’t seem like it. </a:t>
            </a:r>
          </a:p>
          <a:p>
            <a:r>
              <a:rPr lang="en-US" dirty="0"/>
              <a:t>Prayer teaches me to know God’s </a:t>
            </a:r>
            <a:r>
              <a:rPr lang="en-US" u="sng" dirty="0"/>
              <a:t>love</a:t>
            </a:r>
            <a:r>
              <a:rPr lang="en-US" dirty="0"/>
              <a:t>.</a:t>
            </a:r>
          </a:p>
        </p:txBody>
      </p:sp>
    </p:spTree>
    <p:extLst>
      <p:ext uri="{BB962C8B-B14F-4D97-AF65-F5344CB8AC3E}">
        <p14:creationId xmlns:p14="http://schemas.microsoft.com/office/powerpoint/2010/main" val="2971627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Know</a:t>
            </a:r>
            <a:r>
              <a:rPr lang="en-US" b="1" dirty="0"/>
              <a:t> God</a:t>
            </a:r>
          </a:p>
        </p:txBody>
      </p:sp>
      <p:sp>
        <p:nvSpPr>
          <p:cNvPr id="5" name="Content Placeholder 4"/>
          <p:cNvSpPr>
            <a:spLocks noGrp="1"/>
          </p:cNvSpPr>
          <p:nvPr>
            <p:ph idx="1"/>
          </p:nvPr>
        </p:nvSpPr>
        <p:spPr/>
        <p:txBody>
          <a:bodyPr/>
          <a:lstStyle/>
          <a:p>
            <a:r>
              <a:rPr lang="en-US" dirty="0"/>
              <a:t>Think About It</a:t>
            </a:r>
          </a:p>
          <a:p>
            <a:pPr lvl="1"/>
            <a:r>
              <a:rPr lang="en-US" dirty="0"/>
              <a:t>How has God worked in answer to your prayer requests? </a:t>
            </a:r>
          </a:p>
          <a:p>
            <a:pPr lvl="1"/>
            <a:r>
              <a:rPr lang="en-US" dirty="0"/>
              <a:t>Can you identify providences in your own life? </a:t>
            </a:r>
          </a:p>
        </p:txBody>
      </p:sp>
    </p:spTree>
    <p:extLst>
      <p:ext uri="{BB962C8B-B14F-4D97-AF65-F5344CB8AC3E}">
        <p14:creationId xmlns:p14="http://schemas.microsoft.com/office/powerpoint/2010/main" val="13623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Love</a:t>
            </a:r>
            <a:r>
              <a:rPr lang="en-US" b="1" dirty="0"/>
              <a:t> God</a:t>
            </a:r>
            <a:endParaRPr lang="en-US" dirty="0"/>
          </a:p>
        </p:txBody>
      </p:sp>
      <p:sp>
        <p:nvSpPr>
          <p:cNvPr id="5" name="Content Placeholder 4"/>
          <p:cNvSpPr>
            <a:spLocks noGrp="1"/>
          </p:cNvSpPr>
          <p:nvPr>
            <p:ph idx="1"/>
          </p:nvPr>
        </p:nvSpPr>
        <p:spPr/>
        <p:txBody>
          <a:bodyPr>
            <a:normAutofit/>
          </a:bodyPr>
          <a:lstStyle/>
          <a:p>
            <a:r>
              <a:rPr lang="en-US" dirty="0"/>
              <a:t>The more we know about God and experience His character demonstrated in our lives, the more we will love God </a:t>
            </a:r>
            <a:br>
              <a:rPr lang="en-US" dirty="0"/>
            </a:br>
            <a:r>
              <a:rPr lang="en-US" dirty="0"/>
              <a:t>(Eph. 3:14-21).</a:t>
            </a:r>
          </a:p>
        </p:txBody>
      </p:sp>
    </p:spTree>
    <p:extLst>
      <p:ext uri="{BB962C8B-B14F-4D97-AF65-F5344CB8AC3E}">
        <p14:creationId xmlns:p14="http://schemas.microsoft.com/office/powerpoint/2010/main" val="4136408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Love</a:t>
            </a:r>
            <a:r>
              <a:rPr lang="en-US" b="1" dirty="0"/>
              <a:t> God</a:t>
            </a:r>
            <a:endParaRPr lang="en-US" dirty="0"/>
          </a:p>
        </p:txBody>
      </p:sp>
      <p:sp>
        <p:nvSpPr>
          <p:cNvPr id="5" name="Content Placeholder 4"/>
          <p:cNvSpPr>
            <a:spLocks noGrp="1"/>
          </p:cNvSpPr>
          <p:nvPr>
            <p:ph idx="1"/>
          </p:nvPr>
        </p:nvSpPr>
        <p:spPr/>
        <p:txBody>
          <a:bodyPr>
            <a:normAutofit/>
          </a:bodyPr>
          <a:lstStyle/>
          <a:p>
            <a:r>
              <a:rPr lang="en-US" dirty="0"/>
              <a:t>We pray not only because we love God, but also to love God more.</a:t>
            </a:r>
          </a:p>
        </p:txBody>
      </p:sp>
    </p:spTree>
    <p:extLst>
      <p:ext uri="{BB962C8B-B14F-4D97-AF65-F5344CB8AC3E}">
        <p14:creationId xmlns:p14="http://schemas.microsoft.com/office/powerpoint/2010/main" val="262294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85950"/>
            <a:ext cx="8229600" cy="1066800"/>
          </a:xfrm>
        </p:spPr>
        <p:txBody>
          <a:bodyPr/>
          <a:lstStyle/>
          <a:p>
            <a:r>
              <a:rPr lang="en-US" b="1" dirty="0"/>
              <a:t>Prayer Is Communication… </a:t>
            </a:r>
            <a:endParaRPr lang="en-US" dirty="0"/>
          </a:p>
        </p:txBody>
      </p:sp>
    </p:spTree>
    <p:extLst>
      <p:ext uri="{BB962C8B-B14F-4D97-AF65-F5344CB8AC3E}">
        <p14:creationId xmlns:p14="http://schemas.microsoft.com/office/powerpoint/2010/main" val="3451181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Love</a:t>
            </a:r>
            <a:r>
              <a:rPr lang="en-US" b="1" dirty="0"/>
              <a:t> God</a:t>
            </a:r>
            <a:endParaRPr lang="en-US" dirty="0"/>
          </a:p>
        </p:txBody>
      </p:sp>
      <p:sp>
        <p:nvSpPr>
          <p:cNvPr id="5" name="Content Placeholder 4"/>
          <p:cNvSpPr>
            <a:spLocks noGrp="1"/>
          </p:cNvSpPr>
          <p:nvPr>
            <p:ph idx="1"/>
          </p:nvPr>
        </p:nvSpPr>
        <p:spPr/>
        <p:txBody>
          <a:bodyPr>
            <a:normAutofit/>
          </a:bodyPr>
          <a:lstStyle/>
          <a:p>
            <a:r>
              <a:rPr lang="en-US" dirty="0"/>
              <a:t>Paul prayed for the Ephesian believers to grow in their understanding of God’s love by being grounded in God’s love (Eph. 3: 14–21).</a:t>
            </a:r>
          </a:p>
        </p:txBody>
      </p:sp>
    </p:spTree>
    <p:extLst>
      <p:ext uri="{BB962C8B-B14F-4D97-AF65-F5344CB8AC3E}">
        <p14:creationId xmlns:p14="http://schemas.microsoft.com/office/powerpoint/2010/main" val="330773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Access God’s </a:t>
            </a:r>
            <a:r>
              <a:rPr lang="en-US" b="1" u="sng" dirty="0"/>
              <a:t>Grace</a:t>
            </a:r>
            <a:endParaRPr lang="en-US" b="1" dirty="0"/>
          </a:p>
        </p:txBody>
      </p:sp>
      <p:sp>
        <p:nvSpPr>
          <p:cNvPr id="5" name="Content Placeholder 4"/>
          <p:cNvSpPr>
            <a:spLocks noGrp="1"/>
          </p:cNvSpPr>
          <p:nvPr>
            <p:ph idx="1"/>
          </p:nvPr>
        </p:nvSpPr>
        <p:spPr/>
        <p:txBody>
          <a:bodyPr/>
          <a:lstStyle/>
          <a:p>
            <a:r>
              <a:rPr lang="en-US" dirty="0"/>
              <a:t>Prayer is a means of grace—the power or help that God gives to us to obey Him, resist sin, and do His will.</a:t>
            </a:r>
          </a:p>
          <a:p>
            <a:r>
              <a:rPr lang="en-US" dirty="0"/>
              <a:t>Prayer is hard work, and prayer is essential.</a:t>
            </a:r>
          </a:p>
        </p:txBody>
      </p:sp>
    </p:spTree>
    <p:extLst>
      <p:ext uri="{BB962C8B-B14F-4D97-AF65-F5344CB8AC3E}">
        <p14:creationId xmlns:p14="http://schemas.microsoft.com/office/powerpoint/2010/main" val="413640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Grow </a:t>
            </a:r>
            <a:r>
              <a:rPr lang="en-US" b="1" u="sng" dirty="0"/>
              <a:t>Spiritually</a:t>
            </a:r>
            <a:endParaRPr lang="en-US" dirty="0"/>
          </a:p>
        </p:txBody>
      </p:sp>
      <p:sp>
        <p:nvSpPr>
          <p:cNvPr id="5" name="Content Placeholder 4"/>
          <p:cNvSpPr>
            <a:spLocks noGrp="1"/>
          </p:cNvSpPr>
          <p:nvPr>
            <p:ph idx="1"/>
          </p:nvPr>
        </p:nvSpPr>
        <p:spPr/>
        <p:txBody>
          <a:bodyPr>
            <a:normAutofit/>
          </a:bodyPr>
          <a:lstStyle/>
          <a:p>
            <a:r>
              <a:rPr lang="en-US" dirty="0"/>
              <a:t>Prayer is a spiritual discipline—a practice to help believers to grow spiritually.</a:t>
            </a:r>
          </a:p>
        </p:txBody>
      </p:sp>
    </p:spTree>
    <p:extLst>
      <p:ext uri="{BB962C8B-B14F-4D97-AF65-F5344CB8AC3E}">
        <p14:creationId xmlns:p14="http://schemas.microsoft.com/office/powerpoint/2010/main" val="4136408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Grow </a:t>
            </a:r>
            <a:r>
              <a:rPr lang="en-US" b="1" u="sng" dirty="0"/>
              <a:t>Spiritually</a:t>
            </a:r>
            <a:endParaRPr lang="en-US" dirty="0"/>
          </a:p>
        </p:txBody>
      </p:sp>
      <p:sp>
        <p:nvSpPr>
          <p:cNvPr id="5" name="Content Placeholder 4"/>
          <p:cNvSpPr>
            <a:spLocks noGrp="1"/>
          </p:cNvSpPr>
          <p:nvPr>
            <p:ph idx="1"/>
          </p:nvPr>
        </p:nvSpPr>
        <p:spPr/>
        <p:txBody>
          <a:bodyPr>
            <a:normAutofit/>
          </a:bodyPr>
          <a:lstStyle/>
          <a:p>
            <a:r>
              <a:rPr lang="en-US" dirty="0"/>
              <a:t>How does prayer help us grow?</a:t>
            </a:r>
          </a:p>
          <a:p>
            <a:pPr lvl="1"/>
            <a:r>
              <a:rPr lang="en-US" dirty="0"/>
              <a:t>Our </a:t>
            </a:r>
            <a:r>
              <a:rPr lang="en-US" u="sng" dirty="0"/>
              <a:t>dependence</a:t>
            </a:r>
            <a:r>
              <a:rPr lang="en-US" dirty="0"/>
              <a:t> on God grows through prayer.</a:t>
            </a:r>
          </a:p>
          <a:p>
            <a:pPr lvl="1"/>
            <a:r>
              <a:rPr lang="en-US" dirty="0"/>
              <a:t>Our </a:t>
            </a:r>
            <a:r>
              <a:rPr lang="en-US" u="sng" dirty="0"/>
              <a:t>love</a:t>
            </a:r>
            <a:r>
              <a:rPr lang="en-US" dirty="0"/>
              <a:t> for others grows through prayer.</a:t>
            </a:r>
          </a:p>
          <a:p>
            <a:pPr lvl="1"/>
            <a:r>
              <a:rPr lang="en-US" dirty="0"/>
              <a:t>Our personal </a:t>
            </a:r>
            <a:r>
              <a:rPr lang="en-US" u="sng" dirty="0"/>
              <a:t>holiness</a:t>
            </a:r>
            <a:r>
              <a:rPr lang="en-US" dirty="0"/>
              <a:t> grows through prayer.</a:t>
            </a:r>
          </a:p>
          <a:p>
            <a:endParaRPr lang="en-US" dirty="0"/>
          </a:p>
        </p:txBody>
      </p:sp>
    </p:spTree>
    <p:extLst>
      <p:ext uri="{BB962C8B-B14F-4D97-AF65-F5344CB8AC3E}">
        <p14:creationId xmlns:p14="http://schemas.microsoft.com/office/powerpoint/2010/main" val="3131872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Demonstrate and Strengthen </a:t>
            </a:r>
            <a:r>
              <a:rPr lang="en-US" b="1" u="sng" dirty="0"/>
              <a:t>Faith</a:t>
            </a:r>
            <a:endParaRPr lang="en-US" dirty="0"/>
          </a:p>
        </p:txBody>
      </p:sp>
      <p:sp>
        <p:nvSpPr>
          <p:cNvPr id="5" name="Content Placeholder 4"/>
          <p:cNvSpPr>
            <a:spLocks noGrp="1"/>
          </p:cNvSpPr>
          <p:nvPr>
            <p:ph idx="1"/>
          </p:nvPr>
        </p:nvSpPr>
        <p:spPr/>
        <p:txBody>
          <a:bodyPr/>
          <a:lstStyle/>
          <a:p>
            <a:r>
              <a:rPr lang="en-US" dirty="0"/>
              <a:t>Our beliefs determine our actions.</a:t>
            </a:r>
          </a:p>
          <a:p>
            <a:r>
              <a:rPr lang="en-US" dirty="0"/>
              <a:t>God grows and strengthens our faith.</a:t>
            </a:r>
          </a:p>
        </p:txBody>
      </p:sp>
    </p:spTree>
    <p:extLst>
      <p:ext uri="{BB962C8B-B14F-4D97-AF65-F5344CB8AC3E}">
        <p14:creationId xmlns:p14="http://schemas.microsoft.com/office/powerpoint/2010/main" val="4136408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Obey</a:t>
            </a:r>
            <a:r>
              <a:rPr lang="en-US" b="1" dirty="0"/>
              <a:t> God’s Command</a:t>
            </a:r>
            <a:endParaRPr lang="en-US" dirty="0"/>
          </a:p>
        </p:txBody>
      </p:sp>
      <p:sp>
        <p:nvSpPr>
          <p:cNvPr id="5" name="Content Placeholder 4"/>
          <p:cNvSpPr>
            <a:spLocks noGrp="1"/>
          </p:cNvSpPr>
          <p:nvPr>
            <p:ph idx="1"/>
          </p:nvPr>
        </p:nvSpPr>
        <p:spPr/>
        <p:txBody>
          <a:bodyPr/>
          <a:lstStyle/>
          <a:p>
            <a:r>
              <a:rPr lang="en-US" dirty="0"/>
              <a:t>God wills that believers pray (Rom. 12:12; Eph. 6:18; </a:t>
            </a:r>
            <a:br>
              <a:rPr lang="en-US" dirty="0"/>
            </a:br>
            <a:r>
              <a:rPr lang="en-US" dirty="0"/>
              <a:t>1 Thess. 5:17).</a:t>
            </a:r>
          </a:p>
          <a:p>
            <a:r>
              <a:rPr lang="en-US" dirty="0"/>
              <a:t>Failing to pray will invite the temptation to sin (Matt. 26:41).</a:t>
            </a:r>
          </a:p>
        </p:txBody>
      </p:sp>
    </p:spTree>
    <p:extLst>
      <p:ext uri="{BB962C8B-B14F-4D97-AF65-F5344CB8AC3E}">
        <p14:creationId xmlns:p14="http://schemas.microsoft.com/office/powerpoint/2010/main" val="4136408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4400" dirty="0"/>
              <a:t>“Prayer will make a man cease from sin, or sin will entice a man to cease from prayer.” </a:t>
            </a:r>
          </a:p>
        </p:txBody>
      </p:sp>
      <p:sp>
        <p:nvSpPr>
          <p:cNvPr id="3" name="Content Placeholder 2"/>
          <p:cNvSpPr>
            <a:spLocks noGrp="1"/>
          </p:cNvSpPr>
          <p:nvPr>
            <p:ph idx="10"/>
          </p:nvPr>
        </p:nvSpPr>
        <p:spPr/>
        <p:txBody>
          <a:bodyPr/>
          <a:lstStyle/>
          <a:p>
            <a:r>
              <a:rPr lang="en-US" dirty="0"/>
              <a:t>― John Bunyan </a:t>
            </a:r>
          </a:p>
        </p:txBody>
      </p:sp>
    </p:spTree>
    <p:extLst>
      <p:ext uri="{BB962C8B-B14F-4D97-AF65-F5344CB8AC3E}">
        <p14:creationId xmlns:p14="http://schemas.microsoft.com/office/powerpoint/2010/main" val="413640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To </a:t>
            </a:r>
            <a:r>
              <a:rPr lang="en-US" b="1" u="sng" dirty="0"/>
              <a:t>Obey</a:t>
            </a:r>
            <a:r>
              <a:rPr lang="en-US" b="1" dirty="0"/>
              <a:t> God’s Command</a:t>
            </a:r>
            <a:endParaRPr lang="en-US" dirty="0"/>
          </a:p>
        </p:txBody>
      </p:sp>
      <p:sp>
        <p:nvSpPr>
          <p:cNvPr id="5" name="Content Placeholder 4"/>
          <p:cNvSpPr>
            <a:spLocks noGrp="1"/>
          </p:cNvSpPr>
          <p:nvPr>
            <p:ph idx="1"/>
          </p:nvPr>
        </p:nvSpPr>
        <p:spPr/>
        <p:txBody>
          <a:bodyPr/>
          <a:lstStyle/>
          <a:p>
            <a:r>
              <a:rPr lang="en-US" dirty="0"/>
              <a:t>Think About It</a:t>
            </a:r>
          </a:p>
          <a:p>
            <a:pPr lvl="1"/>
            <a:r>
              <a:rPr lang="en-US" dirty="0"/>
              <a:t>How can prayer be motivated by love and obedience? </a:t>
            </a:r>
          </a:p>
          <a:p>
            <a:pPr lvl="1"/>
            <a:r>
              <a:rPr lang="en-US" dirty="0"/>
              <a:t>What does it mean to love God in prayer? </a:t>
            </a:r>
          </a:p>
        </p:txBody>
      </p:sp>
    </p:spTree>
    <p:extLst>
      <p:ext uri="{BB962C8B-B14F-4D97-AF65-F5344CB8AC3E}">
        <p14:creationId xmlns:p14="http://schemas.microsoft.com/office/powerpoint/2010/main" val="413640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r>
              <a:rPr lang="en-US" dirty="0"/>
              <a:t>Evaluate your motives from a biblical perspective. Are your motivations for prayer biblical? </a:t>
            </a:r>
          </a:p>
          <a:p>
            <a:r>
              <a:rPr lang="en-US" dirty="0"/>
              <a:t>Do they reflect a heart of love? Do they demonstrate knowledge of the character of God? </a:t>
            </a:r>
          </a:p>
        </p:txBody>
      </p:sp>
    </p:spTree>
    <p:extLst>
      <p:ext uri="{BB962C8B-B14F-4D97-AF65-F5344CB8AC3E}">
        <p14:creationId xmlns:p14="http://schemas.microsoft.com/office/powerpoint/2010/main" val="4136408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r>
              <a:rPr lang="en-US" dirty="0"/>
              <a:t>What areas of your thinking need to be changed? </a:t>
            </a:r>
          </a:p>
          <a:p>
            <a:r>
              <a:rPr lang="en-US" dirty="0"/>
              <a:t>What practical changes do you need to make in order to change your thinking? </a:t>
            </a:r>
          </a:p>
        </p:txBody>
      </p:sp>
    </p:spTree>
    <p:extLst>
      <p:ext uri="{BB962C8B-B14F-4D97-AF65-F5344CB8AC3E}">
        <p14:creationId xmlns:p14="http://schemas.microsoft.com/office/powerpoint/2010/main" val="264713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 </a:t>
            </a:r>
            <a:r>
              <a:rPr lang="en-US" b="1" u="sng" dirty="0"/>
              <a:t>God</a:t>
            </a:r>
          </a:p>
        </p:txBody>
      </p:sp>
      <p:sp>
        <p:nvSpPr>
          <p:cNvPr id="3" name="Content Placeholder 2"/>
          <p:cNvSpPr>
            <a:spLocks noGrp="1"/>
          </p:cNvSpPr>
          <p:nvPr>
            <p:ph idx="1"/>
          </p:nvPr>
        </p:nvSpPr>
        <p:spPr/>
        <p:txBody>
          <a:bodyPr>
            <a:normAutofit/>
          </a:bodyPr>
          <a:lstStyle/>
          <a:p>
            <a:r>
              <a:rPr lang="en-US" dirty="0"/>
              <a:t>When we pray, we communicate with a </a:t>
            </a:r>
            <a:r>
              <a:rPr lang="en-US" u="sng" dirty="0"/>
              <a:t>Person</a:t>
            </a:r>
            <a:r>
              <a:rPr lang="en-US" dirty="0"/>
              <a:t> in a relational way. </a:t>
            </a:r>
          </a:p>
        </p:txBody>
      </p:sp>
    </p:spTree>
    <p:extLst>
      <p:ext uri="{BB962C8B-B14F-4D97-AF65-F5344CB8AC3E}">
        <p14:creationId xmlns:p14="http://schemas.microsoft.com/office/powerpoint/2010/main" val="3812818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Read Ephesians 3:14-21 several times. </a:t>
            </a:r>
          </a:p>
          <a:p>
            <a:pPr lvl="1"/>
            <a:r>
              <a:rPr lang="en-US" dirty="0"/>
              <a:t>Rewrite the passage in your own words so that you could pray it for yourself. </a:t>
            </a:r>
          </a:p>
          <a:p>
            <a:pPr lvl="1"/>
            <a:r>
              <a:rPr lang="en-US" dirty="0"/>
              <a:t>Spend time praying this prayer for yourself and for those studying the topic of prayer with you. </a:t>
            </a:r>
          </a:p>
          <a:p>
            <a:endParaRPr lang="en-US" dirty="0"/>
          </a:p>
        </p:txBody>
      </p:sp>
    </p:spTree>
    <p:extLst>
      <p:ext uri="{BB962C8B-B14F-4D97-AF65-F5344CB8AC3E}">
        <p14:creationId xmlns:p14="http://schemas.microsoft.com/office/powerpoint/2010/main" val="4264388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Read Ephesians 3:14-21 several times. </a:t>
            </a:r>
          </a:p>
          <a:p>
            <a:pPr lvl="1"/>
            <a:r>
              <a:rPr lang="en-US" dirty="0"/>
              <a:t>At the end of the week, spend some time thinking of the ways God has displayed His love in your life. </a:t>
            </a:r>
          </a:p>
          <a:p>
            <a:pPr lvl="1"/>
            <a:r>
              <a:rPr lang="en-US" dirty="0"/>
              <a:t>Write them down so you can remember them and share them with others. </a:t>
            </a:r>
          </a:p>
        </p:txBody>
      </p:sp>
    </p:spTree>
    <p:extLst>
      <p:ext uri="{BB962C8B-B14F-4D97-AF65-F5344CB8AC3E}">
        <p14:creationId xmlns:p14="http://schemas.microsoft.com/office/powerpoint/2010/main" val="3908143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lstStyle/>
          <a:p>
            <a:r>
              <a:rPr lang="en-US" dirty="0"/>
              <a:t>Read Psalm 5. </a:t>
            </a:r>
          </a:p>
          <a:p>
            <a:r>
              <a:rPr lang="en-US" dirty="0"/>
              <a:t>Find several characteristics of God for which you can thank Him. </a:t>
            </a:r>
          </a:p>
          <a:p>
            <a:endParaRPr lang="en-US" dirty="0"/>
          </a:p>
        </p:txBody>
      </p:sp>
    </p:spTree>
    <p:extLst>
      <p:ext uri="{BB962C8B-B14F-4D97-AF65-F5344CB8AC3E}">
        <p14:creationId xmlns:p14="http://schemas.microsoft.com/office/powerpoint/2010/main" val="426438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a:bodyPr>
          <a:lstStyle/>
          <a:p>
            <a:r>
              <a:rPr lang="en-US" dirty="0"/>
              <a:t>Read Psalm 5. </a:t>
            </a:r>
          </a:p>
          <a:p>
            <a:pPr lvl="1"/>
            <a:r>
              <a:rPr lang="en-US" dirty="0"/>
              <a:t>How do those characteristics meet specific needs in your life? </a:t>
            </a:r>
          </a:p>
          <a:p>
            <a:pPr lvl="1"/>
            <a:r>
              <a:rPr lang="en-US" dirty="0"/>
              <a:t>Write them down so you can remember what you learned about God. </a:t>
            </a:r>
          </a:p>
          <a:p>
            <a:pPr lvl="1"/>
            <a:r>
              <a:rPr lang="en-US" dirty="0"/>
              <a:t>Spend time in prayer thanking God for His character.</a:t>
            </a:r>
          </a:p>
          <a:p>
            <a:endParaRPr lang="en-US" dirty="0"/>
          </a:p>
        </p:txBody>
      </p:sp>
    </p:spTree>
    <p:extLst>
      <p:ext uri="{BB962C8B-B14F-4D97-AF65-F5344CB8AC3E}">
        <p14:creationId xmlns:p14="http://schemas.microsoft.com/office/powerpoint/2010/main" val="160890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57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99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Your Part in Prayer</a:t>
            </a:r>
          </a:p>
        </p:txBody>
      </p:sp>
      <p:sp>
        <p:nvSpPr>
          <p:cNvPr id="3" name="Subtitle 2"/>
          <p:cNvSpPr>
            <a:spLocks noGrp="1"/>
          </p:cNvSpPr>
          <p:nvPr>
            <p:ph type="subTitle" idx="1"/>
          </p:nvPr>
        </p:nvSpPr>
        <p:spPr/>
        <p:txBody>
          <a:bodyPr/>
          <a:lstStyle/>
          <a:p>
            <a:r>
              <a:rPr lang="en-US" dirty="0"/>
              <a:t>LESSON 3</a:t>
            </a:r>
          </a:p>
        </p:txBody>
      </p:sp>
    </p:spTree>
    <p:extLst>
      <p:ext uri="{BB962C8B-B14F-4D97-AF65-F5344CB8AC3E}">
        <p14:creationId xmlns:p14="http://schemas.microsoft.com/office/powerpoint/2010/main" val="997432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62150"/>
            <a:ext cx="8229600" cy="1066800"/>
          </a:xfrm>
        </p:spPr>
        <p:txBody>
          <a:bodyPr/>
          <a:lstStyle/>
          <a:p>
            <a:r>
              <a:rPr lang="en-US" b="1" dirty="0"/>
              <a:t>Necessary </a:t>
            </a:r>
            <a:r>
              <a:rPr lang="en-US" b="1" u="sng" dirty="0"/>
              <a:t>Attitudes</a:t>
            </a:r>
            <a:r>
              <a:rPr lang="en-US" b="1" dirty="0"/>
              <a:t> for Effective Prayer</a:t>
            </a:r>
            <a:endParaRPr lang="en-US" dirty="0"/>
          </a:p>
        </p:txBody>
      </p:sp>
    </p:spTree>
    <p:extLst>
      <p:ext uri="{BB962C8B-B14F-4D97-AF65-F5344CB8AC3E}">
        <p14:creationId xmlns:p14="http://schemas.microsoft.com/office/powerpoint/2010/main" val="3240099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Humility</a:t>
            </a:r>
            <a:endParaRPr lang="en-US" dirty="0"/>
          </a:p>
        </p:txBody>
      </p:sp>
      <p:sp>
        <p:nvSpPr>
          <p:cNvPr id="5" name="Content Placeholder 4"/>
          <p:cNvSpPr>
            <a:spLocks noGrp="1"/>
          </p:cNvSpPr>
          <p:nvPr>
            <p:ph idx="1"/>
          </p:nvPr>
        </p:nvSpPr>
        <p:spPr/>
        <p:txBody>
          <a:bodyPr>
            <a:normAutofit/>
          </a:bodyPr>
          <a:lstStyle/>
          <a:p>
            <a:r>
              <a:rPr lang="en-US" dirty="0"/>
              <a:t>Humility demonstrates an inner </a:t>
            </a:r>
            <a:r>
              <a:rPr lang="en-US" u="sng" dirty="0"/>
              <a:t>quietness</a:t>
            </a:r>
            <a:r>
              <a:rPr lang="en-US" dirty="0"/>
              <a:t> and </a:t>
            </a:r>
            <a:r>
              <a:rPr lang="en-US" u="sng" dirty="0"/>
              <a:t>submission</a:t>
            </a:r>
            <a:r>
              <a:rPr lang="en-US" dirty="0"/>
              <a:t> to God.</a:t>
            </a:r>
          </a:p>
          <a:p>
            <a:r>
              <a:rPr lang="en-US" dirty="0"/>
              <a:t>Humility recognizes that we have no </a:t>
            </a:r>
            <a:r>
              <a:rPr lang="en-US" u="sng" dirty="0"/>
              <a:t>strength</a:t>
            </a:r>
            <a:r>
              <a:rPr lang="en-US" dirty="0"/>
              <a:t> or </a:t>
            </a:r>
            <a:r>
              <a:rPr lang="en-US" u="sng" dirty="0"/>
              <a:t>goodness</a:t>
            </a:r>
            <a:r>
              <a:rPr lang="en-US" dirty="0"/>
              <a:t> of our own.</a:t>
            </a:r>
          </a:p>
        </p:txBody>
      </p:sp>
    </p:spTree>
    <p:extLst>
      <p:ext uri="{BB962C8B-B14F-4D97-AF65-F5344CB8AC3E}">
        <p14:creationId xmlns:p14="http://schemas.microsoft.com/office/powerpoint/2010/main" val="1538084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4000" dirty="0"/>
              <a:t>“Humility is born by looking at God, and his holiness, and then looking at self and man’s </a:t>
            </a:r>
            <a:r>
              <a:rPr lang="en-US" sz="4000" dirty="0" err="1"/>
              <a:t>unholiness</a:t>
            </a:r>
            <a:r>
              <a:rPr lang="en-US" sz="4000" dirty="0"/>
              <a:t>.”</a:t>
            </a:r>
          </a:p>
        </p:txBody>
      </p:sp>
      <p:sp>
        <p:nvSpPr>
          <p:cNvPr id="7" name="Content Placeholder 6"/>
          <p:cNvSpPr>
            <a:spLocks noGrp="1"/>
          </p:cNvSpPr>
          <p:nvPr>
            <p:ph idx="10"/>
          </p:nvPr>
        </p:nvSpPr>
        <p:spPr/>
        <p:txBody>
          <a:bodyPr/>
          <a:lstStyle/>
          <a:p>
            <a:r>
              <a:rPr lang="en-US" dirty="0"/>
              <a:t>—E. M. Bounds </a:t>
            </a:r>
          </a:p>
        </p:txBody>
      </p:sp>
    </p:spTree>
    <p:extLst>
      <p:ext uri="{BB962C8B-B14F-4D97-AF65-F5344CB8AC3E}">
        <p14:creationId xmlns:p14="http://schemas.microsoft.com/office/powerpoint/2010/main" val="231994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 </a:t>
            </a:r>
            <a:r>
              <a:rPr lang="en-US" b="1" u="sng" dirty="0"/>
              <a:t>God</a:t>
            </a:r>
          </a:p>
        </p:txBody>
      </p:sp>
      <p:sp>
        <p:nvSpPr>
          <p:cNvPr id="3" name="Content Placeholder 2"/>
          <p:cNvSpPr>
            <a:spLocks noGrp="1"/>
          </p:cNvSpPr>
          <p:nvPr>
            <p:ph idx="1"/>
          </p:nvPr>
        </p:nvSpPr>
        <p:spPr/>
        <p:txBody>
          <a:bodyPr>
            <a:normAutofit/>
          </a:bodyPr>
          <a:lstStyle/>
          <a:p>
            <a:r>
              <a:rPr lang="en-US" dirty="0"/>
              <a:t>Psalm prayers provide a good example of communicating with God.</a:t>
            </a:r>
          </a:p>
          <a:p>
            <a:pPr lvl="1"/>
            <a:r>
              <a:rPr lang="en-US" dirty="0"/>
              <a:t>Desperation (Ps. 35:13; 39:12) </a:t>
            </a:r>
          </a:p>
          <a:p>
            <a:pPr lvl="1"/>
            <a:r>
              <a:rPr lang="en-US" dirty="0"/>
              <a:t>Happiness (Ps. 86:4, 5, 10, 12)</a:t>
            </a:r>
          </a:p>
          <a:p>
            <a:pPr lvl="1"/>
            <a:r>
              <a:rPr lang="en-US" dirty="0"/>
              <a:t>Sadness (Ps. 80:4)</a:t>
            </a:r>
          </a:p>
          <a:p>
            <a:endParaRPr lang="en-US" dirty="0"/>
          </a:p>
        </p:txBody>
      </p:sp>
    </p:spTree>
    <p:extLst>
      <p:ext uri="{BB962C8B-B14F-4D97-AF65-F5344CB8AC3E}">
        <p14:creationId xmlns:p14="http://schemas.microsoft.com/office/powerpoint/2010/main" val="25259593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Humility</a:t>
            </a:r>
            <a:endParaRPr lang="en-US" dirty="0"/>
          </a:p>
        </p:txBody>
      </p:sp>
      <p:sp>
        <p:nvSpPr>
          <p:cNvPr id="5" name="Content Placeholder 4"/>
          <p:cNvSpPr>
            <a:spLocks noGrp="1"/>
          </p:cNvSpPr>
          <p:nvPr>
            <p:ph idx="1"/>
          </p:nvPr>
        </p:nvSpPr>
        <p:spPr/>
        <p:txBody>
          <a:bodyPr>
            <a:normAutofit/>
          </a:bodyPr>
          <a:lstStyle/>
          <a:p>
            <a:r>
              <a:rPr lang="en-US" dirty="0"/>
              <a:t>The phrase, </a:t>
            </a:r>
            <a:r>
              <a:rPr lang="en-US" i="1" dirty="0"/>
              <a:t>poor in spirit </a:t>
            </a:r>
            <a:r>
              <a:rPr lang="en-US" dirty="0"/>
              <a:t>means to humbly acknowledge our great spiritual need, and rely on God to fill it (Matt. 5:3).</a:t>
            </a:r>
          </a:p>
        </p:txBody>
      </p:sp>
    </p:spTree>
    <p:extLst>
      <p:ext uri="{BB962C8B-B14F-4D97-AF65-F5344CB8AC3E}">
        <p14:creationId xmlns:p14="http://schemas.microsoft.com/office/powerpoint/2010/main" val="3613256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Humility</a:t>
            </a:r>
            <a:endParaRPr lang="en-US" dirty="0"/>
          </a:p>
        </p:txBody>
      </p:sp>
      <p:sp>
        <p:nvSpPr>
          <p:cNvPr id="5" name="Content Placeholder 4"/>
          <p:cNvSpPr>
            <a:spLocks noGrp="1"/>
          </p:cNvSpPr>
          <p:nvPr>
            <p:ph idx="1"/>
          </p:nvPr>
        </p:nvSpPr>
        <p:spPr/>
        <p:txBody>
          <a:bodyPr>
            <a:normAutofit/>
          </a:bodyPr>
          <a:lstStyle/>
          <a:p>
            <a:r>
              <a:rPr lang="en-US" dirty="0"/>
              <a:t>Jesus contrasted humility and pride in the story of the Pharisee and the tax collector </a:t>
            </a:r>
            <a:br>
              <a:rPr lang="en-US" dirty="0"/>
            </a:br>
            <a:r>
              <a:rPr lang="en-US" dirty="0"/>
              <a:t>(Luke 18:9–14).</a:t>
            </a:r>
          </a:p>
        </p:txBody>
      </p:sp>
    </p:spTree>
    <p:extLst>
      <p:ext uri="{BB962C8B-B14F-4D97-AF65-F5344CB8AC3E}">
        <p14:creationId xmlns:p14="http://schemas.microsoft.com/office/powerpoint/2010/main" val="1412977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Humility</a:t>
            </a:r>
            <a:endParaRPr lang="en-US" dirty="0"/>
          </a:p>
        </p:txBody>
      </p:sp>
      <p:sp>
        <p:nvSpPr>
          <p:cNvPr id="5" name="Content Placeholder 4"/>
          <p:cNvSpPr>
            <a:spLocks noGrp="1"/>
          </p:cNvSpPr>
          <p:nvPr>
            <p:ph idx="1"/>
          </p:nvPr>
        </p:nvSpPr>
        <p:spPr/>
        <p:txBody>
          <a:bodyPr>
            <a:normAutofit/>
          </a:bodyPr>
          <a:lstStyle/>
          <a:p>
            <a:r>
              <a:rPr lang="en-US" dirty="0"/>
              <a:t>Think About It</a:t>
            </a:r>
          </a:p>
          <a:p>
            <a:pPr lvl="1"/>
            <a:r>
              <a:rPr lang="en-US" dirty="0"/>
              <a:t>If Jesus included you in a parable about prayer, what would He have to say about your humility—or lack thereof—as you pray? </a:t>
            </a:r>
          </a:p>
        </p:txBody>
      </p:sp>
    </p:spTree>
    <p:extLst>
      <p:ext uri="{BB962C8B-B14F-4D97-AF65-F5344CB8AC3E}">
        <p14:creationId xmlns:p14="http://schemas.microsoft.com/office/powerpoint/2010/main" val="2007595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Dependence</a:t>
            </a:r>
          </a:p>
        </p:txBody>
      </p:sp>
      <p:sp>
        <p:nvSpPr>
          <p:cNvPr id="5" name="Content Placeholder 4"/>
          <p:cNvSpPr>
            <a:spLocks noGrp="1"/>
          </p:cNvSpPr>
          <p:nvPr>
            <p:ph idx="1"/>
          </p:nvPr>
        </p:nvSpPr>
        <p:spPr/>
        <p:txBody>
          <a:bodyPr/>
          <a:lstStyle/>
          <a:p>
            <a:r>
              <a:rPr lang="en-US" dirty="0"/>
              <a:t>When we recognize that we are empty of goodness and strength, and that God is our one, true </a:t>
            </a:r>
            <a:r>
              <a:rPr lang="en-US" u="sng" dirty="0"/>
              <a:t>Source</a:t>
            </a:r>
            <a:r>
              <a:rPr lang="en-US" dirty="0"/>
              <a:t>, we won't look elsewhere for fulfillment. </a:t>
            </a:r>
          </a:p>
        </p:txBody>
      </p:sp>
    </p:spTree>
    <p:extLst>
      <p:ext uri="{BB962C8B-B14F-4D97-AF65-F5344CB8AC3E}">
        <p14:creationId xmlns:p14="http://schemas.microsoft.com/office/powerpoint/2010/main" val="2319946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Dependence</a:t>
            </a:r>
          </a:p>
        </p:txBody>
      </p:sp>
      <p:sp>
        <p:nvSpPr>
          <p:cNvPr id="5" name="Content Placeholder 4"/>
          <p:cNvSpPr>
            <a:spLocks noGrp="1"/>
          </p:cNvSpPr>
          <p:nvPr>
            <p:ph idx="1"/>
          </p:nvPr>
        </p:nvSpPr>
        <p:spPr/>
        <p:txBody>
          <a:bodyPr/>
          <a:lstStyle/>
          <a:p>
            <a:r>
              <a:rPr lang="en-US" dirty="0"/>
              <a:t>In Hosea 7:14, the people laid around and wailed for food. God doesn’t just view this behavior as human weakness—He actually calls it active rebellion against Him.</a:t>
            </a:r>
          </a:p>
        </p:txBody>
      </p:sp>
    </p:spTree>
    <p:extLst>
      <p:ext uri="{BB962C8B-B14F-4D97-AF65-F5344CB8AC3E}">
        <p14:creationId xmlns:p14="http://schemas.microsoft.com/office/powerpoint/2010/main" val="3812236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Devotion</a:t>
            </a:r>
          </a:p>
        </p:txBody>
      </p:sp>
      <p:sp>
        <p:nvSpPr>
          <p:cNvPr id="5" name="Content Placeholder 4"/>
          <p:cNvSpPr>
            <a:spLocks noGrp="1"/>
          </p:cNvSpPr>
          <p:nvPr>
            <p:ph idx="1"/>
          </p:nvPr>
        </p:nvSpPr>
        <p:spPr/>
        <p:txBody>
          <a:bodyPr/>
          <a:lstStyle/>
          <a:p>
            <a:r>
              <a:rPr lang="en-US" dirty="0"/>
              <a:t>Think About It</a:t>
            </a:r>
          </a:p>
          <a:p>
            <a:pPr lvl="1"/>
            <a:r>
              <a:rPr lang="en-US" dirty="0"/>
              <a:t>What is devotion to God?</a:t>
            </a:r>
          </a:p>
          <a:p>
            <a:r>
              <a:rPr lang="en-US" dirty="0"/>
              <a:t>Devotion is a commitment to the relentless </a:t>
            </a:r>
            <a:r>
              <a:rPr lang="en-US" u="sng" dirty="0"/>
              <a:t>pursuit</a:t>
            </a:r>
            <a:r>
              <a:rPr lang="en-US" dirty="0"/>
              <a:t> of God.</a:t>
            </a:r>
          </a:p>
        </p:txBody>
      </p:sp>
    </p:spTree>
    <p:extLst>
      <p:ext uri="{BB962C8B-B14F-4D97-AF65-F5344CB8AC3E}">
        <p14:creationId xmlns:p14="http://schemas.microsoft.com/office/powerpoint/2010/main" val="2351009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Devotion</a:t>
            </a:r>
            <a:endParaRPr lang="en-US" dirty="0"/>
          </a:p>
        </p:txBody>
      </p:sp>
      <p:sp>
        <p:nvSpPr>
          <p:cNvPr id="5" name="Content Placeholder 4"/>
          <p:cNvSpPr>
            <a:spLocks noGrp="1"/>
          </p:cNvSpPr>
          <p:nvPr>
            <p:ph idx="1"/>
          </p:nvPr>
        </p:nvSpPr>
        <p:spPr/>
        <p:txBody>
          <a:bodyPr>
            <a:normAutofit/>
          </a:bodyPr>
          <a:lstStyle/>
          <a:p>
            <a:r>
              <a:rPr lang="en-US" dirty="0"/>
              <a:t>Isaiah 40 explores the motivation behind this kind of devotion.</a:t>
            </a:r>
          </a:p>
        </p:txBody>
      </p:sp>
    </p:spTree>
    <p:extLst>
      <p:ext uri="{BB962C8B-B14F-4D97-AF65-F5344CB8AC3E}">
        <p14:creationId xmlns:p14="http://schemas.microsoft.com/office/powerpoint/2010/main" val="2319946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Devotion</a:t>
            </a:r>
            <a:endParaRPr lang="en-US" dirty="0"/>
          </a:p>
        </p:txBody>
      </p:sp>
      <p:sp>
        <p:nvSpPr>
          <p:cNvPr id="5" name="Content Placeholder 4"/>
          <p:cNvSpPr>
            <a:spLocks noGrp="1"/>
          </p:cNvSpPr>
          <p:nvPr>
            <p:ph idx="1"/>
          </p:nvPr>
        </p:nvSpPr>
        <p:spPr/>
        <p:txBody>
          <a:bodyPr>
            <a:normAutofit fontScale="92500"/>
          </a:bodyPr>
          <a:lstStyle/>
          <a:p>
            <a:r>
              <a:rPr lang="en-US" dirty="0"/>
              <a:t>Isaiah relates God’s forgiveness to the people (vv. 1–2).</a:t>
            </a:r>
          </a:p>
          <a:p>
            <a:pPr lvl="1"/>
            <a:r>
              <a:rPr lang="en-US" dirty="0"/>
              <a:t>He reminds them of God’s glory (vs. 5).</a:t>
            </a:r>
          </a:p>
          <a:p>
            <a:pPr lvl="1"/>
            <a:r>
              <a:rPr lang="en-US" dirty="0"/>
              <a:t>As we see God’s glory, we become aware of our sinfulness (vs. 5).</a:t>
            </a:r>
          </a:p>
          <a:p>
            <a:pPr lvl="1"/>
            <a:r>
              <a:rPr lang="en-US" dirty="0"/>
              <a:t>Instead of despairing, we have confident</a:t>
            </a:r>
            <a:r>
              <a:rPr lang="en-US" u="sng" dirty="0"/>
              <a:t> </a:t>
            </a:r>
            <a:r>
              <a:rPr lang="en-US" dirty="0"/>
              <a:t>joy in God’s glorious power (vs. 9–31).</a:t>
            </a:r>
          </a:p>
        </p:txBody>
      </p:sp>
    </p:spTree>
    <p:extLst>
      <p:ext uri="{BB962C8B-B14F-4D97-AF65-F5344CB8AC3E}">
        <p14:creationId xmlns:p14="http://schemas.microsoft.com/office/powerpoint/2010/main" val="2581042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Devotion</a:t>
            </a:r>
            <a:endParaRPr lang="en-US" dirty="0"/>
          </a:p>
        </p:txBody>
      </p:sp>
      <p:sp>
        <p:nvSpPr>
          <p:cNvPr id="5" name="Content Placeholder 4"/>
          <p:cNvSpPr>
            <a:spLocks noGrp="1"/>
          </p:cNvSpPr>
          <p:nvPr>
            <p:ph idx="1"/>
          </p:nvPr>
        </p:nvSpPr>
        <p:spPr/>
        <p:txBody>
          <a:bodyPr>
            <a:normAutofit/>
          </a:bodyPr>
          <a:lstStyle/>
          <a:p>
            <a:r>
              <a:rPr lang="en-US" dirty="0"/>
              <a:t>Resting in God gives us </a:t>
            </a:r>
            <a:r>
              <a:rPr lang="en-US" u="sng" dirty="0"/>
              <a:t>endurance</a:t>
            </a:r>
            <a:r>
              <a:rPr lang="en-US" dirty="0"/>
              <a:t> to obey Him (vs. 31) and pray consistently. </a:t>
            </a:r>
          </a:p>
        </p:txBody>
      </p:sp>
    </p:spTree>
    <p:extLst>
      <p:ext uri="{BB962C8B-B14F-4D97-AF65-F5344CB8AC3E}">
        <p14:creationId xmlns:p14="http://schemas.microsoft.com/office/powerpoint/2010/main" val="1234459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a:t>
            </a:r>
          </a:p>
        </p:txBody>
      </p:sp>
      <p:sp>
        <p:nvSpPr>
          <p:cNvPr id="3" name="Content Placeholder 2"/>
          <p:cNvSpPr>
            <a:spLocks noGrp="1"/>
          </p:cNvSpPr>
          <p:nvPr>
            <p:ph idx="1"/>
          </p:nvPr>
        </p:nvSpPr>
        <p:spPr/>
        <p:txBody>
          <a:bodyPr>
            <a:normAutofit fontScale="92500"/>
          </a:bodyPr>
          <a:lstStyle/>
          <a:p>
            <a:r>
              <a:rPr lang="en-US" dirty="0"/>
              <a:t>God doesn’t dictate a specific time of day that you should pray. We should always be in a heart attitude of prayer (1 Thess. 5:17). </a:t>
            </a:r>
          </a:p>
          <a:p>
            <a:r>
              <a:rPr lang="en-US" dirty="0"/>
              <a:t>But it’s good to pick a time to devote entirely to distraction-free prayer. </a:t>
            </a:r>
          </a:p>
        </p:txBody>
      </p:sp>
    </p:spTree>
    <p:extLst>
      <p:ext uri="{BB962C8B-B14F-4D97-AF65-F5344CB8AC3E}">
        <p14:creationId xmlns:p14="http://schemas.microsoft.com/office/powerpoint/2010/main" val="35244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With </a:t>
            </a:r>
            <a:r>
              <a:rPr lang="en-US" b="1" u="sng" dirty="0"/>
              <a:t>God</a:t>
            </a:r>
            <a:endParaRPr lang="en-US" b="1" dirty="0"/>
          </a:p>
        </p:txBody>
      </p:sp>
      <p:sp>
        <p:nvSpPr>
          <p:cNvPr id="3" name="Content Placeholder 2"/>
          <p:cNvSpPr>
            <a:spLocks noGrp="1"/>
          </p:cNvSpPr>
          <p:nvPr>
            <p:ph idx="1"/>
          </p:nvPr>
        </p:nvSpPr>
        <p:spPr/>
        <p:txBody>
          <a:bodyPr>
            <a:normAutofit/>
          </a:bodyPr>
          <a:lstStyle/>
          <a:p>
            <a:r>
              <a:rPr lang="en-US" dirty="0"/>
              <a:t>Think About It </a:t>
            </a:r>
          </a:p>
          <a:p>
            <a:pPr lvl="1"/>
            <a:r>
              <a:rPr lang="en-US" dirty="0"/>
              <a:t>As we pray we need to remember that we are communicating with God. What truths about God should we keep in mind so that we can pray personally?</a:t>
            </a:r>
          </a:p>
        </p:txBody>
      </p:sp>
    </p:spTree>
    <p:extLst>
      <p:ext uri="{BB962C8B-B14F-4D97-AF65-F5344CB8AC3E}">
        <p14:creationId xmlns:p14="http://schemas.microsoft.com/office/powerpoint/2010/main" val="2721200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Sincerity</a:t>
            </a:r>
            <a:endParaRPr lang="en-US" dirty="0"/>
          </a:p>
        </p:txBody>
      </p:sp>
      <p:sp>
        <p:nvSpPr>
          <p:cNvPr id="5" name="Content Placeholder 4"/>
          <p:cNvSpPr>
            <a:spLocks noGrp="1"/>
          </p:cNvSpPr>
          <p:nvPr>
            <p:ph idx="1"/>
          </p:nvPr>
        </p:nvSpPr>
        <p:spPr/>
        <p:txBody>
          <a:bodyPr/>
          <a:lstStyle/>
          <a:p>
            <a:r>
              <a:rPr lang="en-US" dirty="0"/>
              <a:t>Sincerity means we will do whatever is necessary to </a:t>
            </a:r>
            <a:r>
              <a:rPr lang="en-US" u="sng" dirty="0"/>
              <a:t>fellowship</a:t>
            </a:r>
            <a:r>
              <a:rPr lang="en-US" dirty="0"/>
              <a:t> with God.</a:t>
            </a:r>
          </a:p>
          <a:p>
            <a:r>
              <a:rPr lang="en-US" dirty="0"/>
              <a:t>Sincere prayer means earnestly </a:t>
            </a:r>
            <a:r>
              <a:rPr lang="en-US" u="sng" dirty="0"/>
              <a:t>persisting</a:t>
            </a:r>
            <a:r>
              <a:rPr lang="en-US" dirty="0"/>
              <a:t> with God.</a:t>
            </a:r>
          </a:p>
        </p:txBody>
      </p:sp>
    </p:spTree>
    <p:extLst>
      <p:ext uri="{BB962C8B-B14F-4D97-AF65-F5344CB8AC3E}">
        <p14:creationId xmlns:p14="http://schemas.microsoft.com/office/powerpoint/2010/main" val="1234459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Sincerity</a:t>
            </a:r>
          </a:p>
        </p:txBody>
      </p:sp>
      <p:sp>
        <p:nvSpPr>
          <p:cNvPr id="5" name="Content Placeholder 4"/>
          <p:cNvSpPr>
            <a:spLocks noGrp="1"/>
          </p:cNvSpPr>
          <p:nvPr>
            <p:ph idx="1"/>
          </p:nvPr>
        </p:nvSpPr>
        <p:spPr/>
        <p:txBody>
          <a:bodyPr/>
          <a:lstStyle/>
          <a:p>
            <a:r>
              <a:rPr lang="en-US" dirty="0"/>
              <a:t>God promises that He will hear us and reveal Himself to us if we pray sincerely (Jer. 29:12–14).</a:t>
            </a:r>
          </a:p>
        </p:txBody>
      </p:sp>
    </p:spTree>
    <p:extLst>
      <p:ext uri="{BB962C8B-B14F-4D97-AF65-F5344CB8AC3E}">
        <p14:creationId xmlns:p14="http://schemas.microsoft.com/office/powerpoint/2010/main" val="928782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62150"/>
            <a:ext cx="8229600" cy="1066800"/>
          </a:xfrm>
        </p:spPr>
        <p:txBody>
          <a:bodyPr/>
          <a:lstStyle/>
          <a:p>
            <a:r>
              <a:rPr lang="en-US" b="1" dirty="0"/>
              <a:t>Conditions for Effective Prayer</a:t>
            </a:r>
          </a:p>
        </p:txBody>
      </p:sp>
    </p:spTree>
    <p:extLst>
      <p:ext uri="{BB962C8B-B14F-4D97-AF65-F5344CB8AC3E}">
        <p14:creationId xmlns:p14="http://schemas.microsoft.com/office/powerpoint/2010/main" val="1234459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“God is limited only from the human side; and that he is always willing to give beyond our asking, if the human conditions he has so plainly laid down in his Word are fulfilled.” </a:t>
            </a:r>
          </a:p>
        </p:txBody>
      </p:sp>
      <p:sp>
        <p:nvSpPr>
          <p:cNvPr id="3" name="Content Placeholder 2"/>
          <p:cNvSpPr>
            <a:spLocks noGrp="1"/>
          </p:cNvSpPr>
          <p:nvPr>
            <p:ph idx="10"/>
          </p:nvPr>
        </p:nvSpPr>
        <p:spPr/>
        <p:txBody>
          <a:bodyPr/>
          <a:lstStyle/>
          <a:p>
            <a:r>
              <a:rPr lang="en-US" dirty="0"/>
              <a:t>—Rosalind </a:t>
            </a:r>
            <a:r>
              <a:rPr lang="en-US" dirty="0" err="1"/>
              <a:t>Goforth</a:t>
            </a:r>
            <a:endParaRPr lang="en-US" dirty="0"/>
          </a:p>
        </p:txBody>
      </p:sp>
    </p:spTree>
    <p:extLst>
      <p:ext uri="{BB962C8B-B14F-4D97-AF65-F5344CB8AC3E}">
        <p14:creationId xmlns:p14="http://schemas.microsoft.com/office/powerpoint/2010/main" val="2319946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Praying in </a:t>
            </a:r>
            <a:r>
              <a:rPr lang="en-US" u="sng" dirty="0"/>
              <a:t>Faith</a:t>
            </a:r>
            <a:endParaRPr lang="en-US" dirty="0"/>
          </a:p>
        </p:txBody>
      </p:sp>
      <p:sp>
        <p:nvSpPr>
          <p:cNvPr id="5" name="Content Placeholder 4"/>
          <p:cNvSpPr>
            <a:spLocks noGrp="1"/>
          </p:cNvSpPr>
          <p:nvPr>
            <p:ph idx="1"/>
          </p:nvPr>
        </p:nvSpPr>
        <p:spPr/>
        <p:txBody>
          <a:bodyPr/>
          <a:lstStyle/>
          <a:p>
            <a:r>
              <a:rPr lang="en-US" dirty="0"/>
              <a:t>Think About It</a:t>
            </a:r>
          </a:p>
          <a:p>
            <a:pPr lvl="1"/>
            <a:r>
              <a:rPr lang="en-US" dirty="0"/>
              <a:t>What is biblical faith?</a:t>
            </a:r>
          </a:p>
        </p:txBody>
      </p:sp>
    </p:spTree>
    <p:extLst>
      <p:ext uri="{BB962C8B-B14F-4D97-AF65-F5344CB8AC3E}">
        <p14:creationId xmlns:p14="http://schemas.microsoft.com/office/powerpoint/2010/main" val="2319946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in </a:t>
            </a:r>
            <a:r>
              <a:rPr lang="en-US" b="1" u="sng" dirty="0"/>
              <a:t>Faith</a:t>
            </a:r>
            <a:endParaRPr lang="en-US" dirty="0"/>
          </a:p>
        </p:txBody>
      </p:sp>
      <p:sp>
        <p:nvSpPr>
          <p:cNvPr id="5" name="Content Placeholder 4"/>
          <p:cNvSpPr>
            <a:spLocks noGrp="1"/>
          </p:cNvSpPr>
          <p:nvPr>
            <p:ph idx="1"/>
          </p:nvPr>
        </p:nvSpPr>
        <p:spPr/>
        <p:txBody>
          <a:bodyPr>
            <a:normAutofit/>
          </a:bodyPr>
          <a:lstStyle/>
          <a:p>
            <a:r>
              <a:rPr lang="en-US" dirty="0"/>
              <a:t>Faith is a </a:t>
            </a:r>
            <a:r>
              <a:rPr lang="en-US" u="sng" dirty="0"/>
              <a:t>confident</a:t>
            </a:r>
            <a:r>
              <a:rPr lang="en-US" dirty="0"/>
              <a:t> expectation, or belief, in something that we can’t see yet.</a:t>
            </a:r>
          </a:p>
          <a:p>
            <a:pPr lvl="1"/>
            <a:r>
              <a:rPr lang="en-US" dirty="0"/>
              <a:t>Faith in Christ’s sacrifice (Rom. 5:1)</a:t>
            </a:r>
          </a:p>
          <a:p>
            <a:pPr lvl="1"/>
            <a:r>
              <a:rPr lang="en-US" dirty="0"/>
              <a:t>Faith in God’s character </a:t>
            </a:r>
            <a:br>
              <a:rPr lang="en-US" dirty="0"/>
            </a:br>
            <a:r>
              <a:rPr lang="en-US" dirty="0"/>
              <a:t>(Heb. 10:21-23)</a:t>
            </a:r>
          </a:p>
          <a:p>
            <a:pPr lvl="1"/>
            <a:r>
              <a:rPr lang="en-US" dirty="0"/>
              <a:t>Faith in God’s promises (James 1:5–6)</a:t>
            </a:r>
          </a:p>
        </p:txBody>
      </p:sp>
    </p:spTree>
    <p:extLst>
      <p:ext uri="{BB962C8B-B14F-4D97-AF65-F5344CB8AC3E}">
        <p14:creationId xmlns:p14="http://schemas.microsoft.com/office/powerpoint/2010/main" val="2408866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Praying God’s </a:t>
            </a:r>
            <a:r>
              <a:rPr lang="en-US" u="sng" dirty="0"/>
              <a:t>Will</a:t>
            </a:r>
            <a:endParaRPr lang="en-US" dirty="0"/>
          </a:p>
        </p:txBody>
      </p:sp>
      <p:sp>
        <p:nvSpPr>
          <p:cNvPr id="5" name="Content Placeholder 4"/>
          <p:cNvSpPr>
            <a:spLocks noGrp="1"/>
          </p:cNvSpPr>
          <p:nvPr>
            <p:ph idx="1"/>
          </p:nvPr>
        </p:nvSpPr>
        <p:spPr/>
        <p:txBody>
          <a:bodyPr/>
          <a:lstStyle/>
          <a:p>
            <a:r>
              <a:rPr lang="en-US" dirty="0"/>
              <a:t>We must make sure our requests align to God’s will </a:t>
            </a:r>
            <a:br>
              <a:rPr lang="en-US" dirty="0"/>
            </a:br>
            <a:r>
              <a:rPr lang="en-US" dirty="0"/>
              <a:t>(1 John 5:14–15).</a:t>
            </a:r>
          </a:p>
          <a:p>
            <a:r>
              <a:rPr lang="en-US" dirty="0"/>
              <a:t>We should not base our requests on selfish desires (James 4:3). </a:t>
            </a:r>
          </a:p>
        </p:txBody>
      </p:sp>
    </p:spTree>
    <p:extLst>
      <p:ext uri="{BB962C8B-B14F-4D97-AF65-F5344CB8AC3E}">
        <p14:creationId xmlns:p14="http://schemas.microsoft.com/office/powerpoint/2010/main" val="4089780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Abiding</a:t>
            </a:r>
            <a:r>
              <a:rPr lang="en-US" dirty="0"/>
              <a:t> in God</a:t>
            </a:r>
          </a:p>
        </p:txBody>
      </p:sp>
      <p:sp>
        <p:nvSpPr>
          <p:cNvPr id="5" name="Content Placeholder 4"/>
          <p:cNvSpPr>
            <a:spLocks noGrp="1"/>
          </p:cNvSpPr>
          <p:nvPr>
            <p:ph idx="1"/>
          </p:nvPr>
        </p:nvSpPr>
        <p:spPr/>
        <p:txBody>
          <a:bodyPr>
            <a:normAutofit fontScale="92500" lnSpcReduction="20000"/>
          </a:bodyPr>
          <a:lstStyle/>
          <a:p>
            <a:r>
              <a:rPr lang="en-US" dirty="0"/>
              <a:t>When we stay close to God, we will start acting like Him.</a:t>
            </a:r>
          </a:p>
          <a:p>
            <a:r>
              <a:rPr lang="en-US" dirty="0"/>
              <a:t>Unless we stay connected to God, we will spiritually wither away (John 15:1–11).</a:t>
            </a:r>
          </a:p>
          <a:p>
            <a:r>
              <a:rPr lang="en-US" dirty="0"/>
              <a:t>Abiding in God requires obedience to God’s commands and doing what pleases Him (1 John 3:22).</a:t>
            </a:r>
          </a:p>
        </p:txBody>
      </p:sp>
    </p:spTree>
    <p:extLst>
      <p:ext uri="{BB962C8B-B14F-4D97-AF65-F5344CB8AC3E}">
        <p14:creationId xmlns:p14="http://schemas.microsoft.com/office/powerpoint/2010/main" val="4089780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“Let us see that we keep God before our eyes; that we walk in His ways and seek to please and glorify Him in everything, great and small. Depend upon it, God's work, done in God's way, will never lack God's supplies.” </a:t>
            </a:r>
          </a:p>
        </p:txBody>
      </p:sp>
      <p:sp>
        <p:nvSpPr>
          <p:cNvPr id="3" name="Content Placeholder 2"/>
          <p:cNvSpPr>
            <a:spLocks noGrp="1"/>
          </p:cNvSpPr>
          <p:nvPr>
            <p:ph idx="10"/>
          </p:nvPr>
        </p:nvSpPr>
        <p:spPr/>
        <p:txBody>
          <a:bodyPr/>
          <a:lstStyle/>
          <a:p>
            <a:r>
              <a:rPr lang="en-US" dirty="0"/>
              <a:t>― James Hudson Taylor </a:t>
            </a:r>
          </a:p>
        </p:txBody>
      </p:sp>
    </p:spTree>
    <p:extLst>
      <p:ext uri="{BB962C8B-B14F-4D97-AF65-F5344CB8AC3E}">
        <p14:creationId xmlns:p14="http://schemas.microsoft.com/office/powerpoint/2010/main" val="40897805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Confessing</a:t>
            </a:r>
            <a:r>
              <a:rPr lang="en-US" dirty="0"/>
              <a:t> Sin</a:t>
            </a:r>
          </a:p>
        </p:txBody>
      </p:sp>
      <p:sp>
        <p:nvSpPr>
          <p:cNvPr id="5" name="Content Placeholder 4"/>
          <p:cNvSpPr>
            <a:spLocks noGrp="1"/>
          </p:cNvSpPr>
          <p:nvPr>
            <p:ph idx="1"/>
          </p:nvPr>
        </p:nvSpPr>
        <p:spPr/>
        <p:txBody>
          <a:bodyPr>
            <a:normAutofit/>
          </a:bodyPr>
          <a:lstStyle/>
          <a:p>
            <a:r>
              <a:rPr lang="en-US" dirty="0"/>
              <a:t>Sin breaks our fellowship with God (1 John 1:6).</a:t>
            </a:r>
          </a:p>
        </p:txBody>
      </p:sp>
    </p:spTree>
    <p:extLst>
      <p:ext uri="{BB962C8B-B14F-4D97-AF65-F5344CB8AC3E}">
        <p14:creationId xmlns:p14="http://schemas.microsoft.com/office/powerpoint/2010/main" val="408978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From Our </a:t>
            </a:r>
            <a:r>
              <a:rPr lang="en-US" b="1" u="sng" dirty="0"/>
              <a:t>Hearts</a:t>
            </a:r>
            <a:endParaRPr lang="en-US" b="1" dirty="0"/>
          </a:p>
        </p:txBody>
      </p:sp>
      <p:sp>
        <p:nvSpPr>
          <p:cNvPr id="3" name="Content Placeholder 2"/>
          <p:cNvSpPr>
            <a:spLocks noGrp="1"/>
          </p:cNvSpPr>
          <p:nvPr>
            <p:ph idx="1"/>
          </p:nvPr>
        </p:nvSpPr>
        <p:spPr/>
        <p:txBody>
          <a:bodyPr/>
          <a:lstStyle/>
          <a:p>
            <a:r>
              <a:rPr lang="en-US" dirty="0"/>
              <a:t>The spiritual part of us—often described as the “heart”—communicates with God, who is a </a:t>
            </a:r>
            <a:r>
              <a:rPr lang="en-US" u="sng" dirty="0"/>
              <a:t>Spirit</a:t>
            </a:r>
            <a:r>
              <a:rPr lang="en-US" dirty="0"/>
              <a:t> (John 4:24).</a:t>
            </a:r>
          </a:p>
        </p:txBody>
      </p:sp>
    </p:spTree>
    <p:extLst>
      <p:ext uri="{BB962C8B-B14F-4D97-AF65-F5344CB8AC3E}">
        <p14:creationId xmlns:p14="http://schemas.microsoft.com/office/powerpoint/2010/main" val="3812818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Confessing</a:t>
            </a:r>
            <a:r>
              <a:rPr lang="en-US" dirty="0"/>
              <a:t> Sin</a:t>
            </a:r>
          </a:p>
        </p:txBody>
      </p:sp>
      <p:sp>
        <p:nvSpPr>
          <p:cNvPr id="5" name="Content Placeholder 4"/>
          <p:cNvSpPr>
            <a:spLocks noGrp="1"/>
          </p:cNvSpPr>
          <p:nvPr>
            <p:ph idx="1"/>
          </p:nvPr>
        </p:nvSpPr>
        <p:spPr/>
        <p:txBody>
          <a:bodyPr>
            <a:normAutofit fontScale="92500"/>
          </a:bodyPr>
          <a:lstStyle/>
          <a:p>
            <a:r>
              <a:rPr lang="en-US" dirty="0"/>
              <a:t>Think About It</a:t>
            </a:r>
          </a:p>
          <a:p>
            <a:pPr lvl="1"/>
            <a:r>
              <a:rPr lang="en-US" dirty="0"/>
              <a:t>Does God hear and answer the prayers of an unsaved person?</a:t>
            </a:r>
          </a:p>
          <a:p>
            <a:pPr lvl="1"/>
            <a:r>
              <a:rPr lang="en-US" dirty="0"/>
              <a:t>Unconfessed sin hinders prayer </a:t>
            </a:r>
            <a:br>
              <a:rPr lang="en-US" dirty="0"/>
            </a:br>
            <a:r>
              <a:rPr lang="en-US" dirty="0"/>
              <a:t>(Ps. 66:17–19).</a:t>
            </a:r>
          </a:p>
          <a:p>
            <a:pPr lvl="1"/>
            <a:r>
              <a:rPr lang="en-US" dirty="0"/>
              <a:t>God promises forgiveness and cleansing </a:t>
            </a:r>
            <a:br>
              <a:rPr lang="en-US" dirty="0"/>
            </a:br>
            <a:r>
              <a:rPr lang="en-US" dirty="0"/>
              <a:t>(2 Chron. 7:14; James 4:8–10; 1 John 1:9).</a:t>
            </a:r>
          </a:p>
        </p:txBody>
      </p:sp>
    </p:spTree>
    <p:extLst>
      <p:ext uri="{BB962C8B-B14F-4D97-AF65-F5344CB8AC3E}">
        <p14:creationId xmlns:p14="http://schemas.microsoft.com/office/powerpoint/2010/main" val="4085095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p>
        </p:txBody>
      </p:sp>
      <p:sp>
        <p:nvSpPr>
          <p:cNvPr id="5" name="Content Placeholder 4"/>
          <p:cNvSpPr>
            <a:spLocks noGrp="1"/>
          </p:cNvSpPr>
          <p:nvPr>
            <p:ph idx="1"/>
          </p:nvPr>
        </p:nvSpPr>
        <p:spPr/>
        <p:txBody>
          <a:bodyPr>
            <a:normAutofit/>
          </a:bodyPr>
          <a:lstStyle/>
          <a:p>
            <a:r>
              <a:rPr lang="en-US" dirty="0"/>
              <a:t>Take time to evaluate your attitude toward prayer. </a:t>
            </a:r>
          </a:p>
          <a:p>
            <a:pPr lvl="1"/>
            <a:r>
              <a:rPr lang="en-US" dirty="0"/>
              <a:t>Are you humble, dependent, devoted and sincere? </a:t>
            </a:r>
          </a:p>
          <a:p>
            <a:pPr lvl="1"/>
            <a:r>
              <a:rPr lang="en-US" dirty="0"/>
              <a:t>Review your lesson to remind yourself what those attitudes look like. Ask God to help you identify areas that need to be changed. </a:t>
            </a:r>
          </a:p>
        </p:txBody>
      </p:sp>
    </p:spTree>
    <p:extLst>
      <p:ext uri="{BB962C8B-B14F-4D97-AF65-F5344CB8AC3E}">
        <p14:creationId xmlns:p14="http://schemas.microsoft.com/office/powerpoint/2010/main" val="40897805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p>
        </p:txBody>
      </p:sp>
      <p:sp>
        <p:nvSpPr>
          <p:cNvPr id="5" name="Content Placeholder 4"/>
          <p:cNvSpPr>
            <a:spLocks noGrp="1"/>
          </p:cNvSpPr>
          <p:nvPr>
            <p:ph idx="1"/>
          </p:nvPr>
        </p:nvSpPr>
        <p:spPr/>
        <p:txBody>
          <a:bodyPr>
            <a:normAutofit lnSpcReduction="10000"/>
          </a:bodyPr>
          <a:lstStyle/>
          <a:p>
            <a:r>
              <a:rPr lang="en-US" dirty="0"/>
              <a:t>What could be holding you back from communicating genuinely with God?</a:t>
            </a:r>
          </a:p>
          <a:p>
            <a:pPr lvl="1"/>
            <a:r>
              <a:rPr lang="en-US" dirty="0"/>
              <a:t>Do you lack faith? Do you believe that God can do what you think is impossible? </a:t>
            </a:r>
          </a:p>
          <a:p>
            <a:pPr lvl="1"/>
            <a:r>
              <a:rPr lang="en-US" dirty="0"/>
              <a:t>Read Isaiah 40:9-31 and remind yourself of God’s greatness. </a:t>
            </a:r>
          </a:p>
        </p:txBody>
      </p:sp>
    </p:spTree>
    <p:extLst>
      <p:ext uri="{BB962C8B-B14F-4D97-AF65-F5344CB8AC3E}">
        <p14:creationId xmlns:p14="http://schemas.microsoft.com/office/powerpoint/2010/main" val="1793001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p>
        </p:txBody>
      </p:sp>
      <p:sp>
        <p:nvSpPr>
          <p:cNvPr id="5" name="Content Placeholder 4"/>
          <p:cNvSpPr>
            <a:spLocks noGrp="1"/>
          </p:cNvSpPr>
          <p:nvPr>
            <p:ph idx="1"/>
          </p:nvPr>
        </p:nvSpPr>
        <p:spPr/>
        <p:txBody>
          <a:bodyPr/>
          <a:lstStyle/>
          <a:p>
            <a:r>
              <a:rPr lang="en-US" dirty="0"/>
              <a:t>Do you lack a desire to submit to God’s will? Are you OK if God chooses to answer your prayer differently than you expected? </a:t>
            </a:r>
          </a:p>
          <a:p>
            <a:r>
              <a:rPr lang="en-US" dirty="0"/>
              <a:t>Read Romans 11:33-36 and ask yourself the questions found in  verses 34-35. </a:t>
            </a:r>
          </a:p>
        </p:txBody>
      </p:sp>
    </p:spTree>
    <p:extLst>
      <p:ext uri="{BB962C8B-B14F-4D97-AF65-F5344CB8AC3E}">
        <p14:creationId xmlns:p14="http://schemas.microsoft.com/office/powerpoint/2010/main" val="1793001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p>
        </p:txBody>
      </p:sp>
      <p:sp>
        <p:nvSpPr>
          <p:cNvPr id="5" name="Content Placeholder 4"/>
          <p:cNvSpPr>
            <a:spLocks noGrp="1"/>
          </p:cNvSpPr>
          <p:nvPr>
            <p:ph idx="1"/>
          </p:nvPr>
        </p:nvSpPr>
        <p:spPr/>
        <p:txBody>
          <a:bodyPr>
            <a:normAutofit fontScale="92500" lnSpcReduction="10000"/>
          </a:bodyPr>
          <a:lstStyle/>
          <a:p>
            <a:r>
              <a:rPr lang="en-US" dirty="0"/>
              <a:t>Do you fail to stay connected to God? Do you continually have a close, loving, personal relationship with God? </a:t>
            </a:r>
          </a:p>
          <a:p>
            <a:r>
              <a:rPr lang="en-US" dirty="0"/>
              <a:t>Read John 15:12-17 and remind yourself about the kind of relationship that Jesus wants to have with you. </a:t>
            </a:r>
          </a:p>
          <a:p>
            <a:endParaRPr lang="en-US" dirty="0"/>
          </a:p>
        </p:txBody>
      </p:sp>
    </p:spTree>
    <p:extLst>
      <p:ext uri="{BB962C8B-B14F-4D97-AF65-F5344CB8AC3E}">
        <p14:creationId xmlns:p14="http://schemas.microsoft.com/office/powerpoint/2010/main" val="1793001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p>
        </p:txBody>
      </p:sp>
      <p:sp>
        <p:nvSpPr>
          <p:cNvPr id="5" name="Content Placeholder 4"/>
          <p:cNvSpPr>
            <a:spLocks noGrp="1"/>
          </p:cNvSpPr>
          <p:nvPr>
            <p:ph idx="1"/>
          </p:nvPr>
        </p:nvSpPr>
        <p:spPr/>
        <p:txBody>
          <a:bodyPr>
            <a:normAutofit fontScale="92500" lnSpcReduction="10000"/>
          </a:bodyPr>
          <a:lstStyle/>
          <a:p>
            <a:r>
              <a:rPr lang="en-US" dirty="0"/>
              <a:t>Do you have unconfessed sin in your life? Do you have some sin that you are holding onto even though you know it’s wrong? </a:t>
            </a:r>
          </a:p>
          <a:p>
            <a:r>
              <a:rPr lang="en-US" dirty="0"/>
              <a:t>Read James 4:8-10 and humbly evaluate your life. Confess any sin so that you can experience the joy of restored fellowship with God. </a:t>
            </a:r>
          </a:p>
        </p:txBody>
      </p:sp>
    </p:spTree>
    <p:extLst>
      <p:ext uri="{BB962C8B-B14F-4D97-AF65-F5344CB8AC3E}">
        <p14:creationId xmlns:p14="http://schemas.microsoft.com/office/powerpoint/2010/main" val="17930018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647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6997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God’s Part in Prayer</a:t>
            </a:r>
          </a:p>
        </p:txBody>
      </p:sp>
      <p:sp>
        <p:nvSpPr>
          <p:cNvPr id="3" name="Subtitle 2"/>
          <p:cNvSpPr>
            <a:spLocks noGrp="1"/>
          </p:cNvSpPr>
          <p:nvPr>
            <p:ph type="subTitle" idx="1"/>
          </p:nvPr>
        </p:nvSpPr>
        <p:spPr/>
        <p:txBody>
          <a:bodyPr/>
          <a:lstStyle/>
          <a:p>
            <a:r>
              <a:rPr lang="en-US" dirty="0"/>
              <a:t>LESSON 4</a:t>
            </a:r>
          </a:p>
        </p:txBody>
      </p:sp>
    </p:spTree>
    <p:extLst>
      <p:ext uri="{BB962C8B-B14F-4D97-AF65-F5344CB8AC3E}">
        <p14:creationId xmlns:p14="http://schemas.microsoft.com/office/powerpoint/2010/main" val="997432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62150"/>
            <a:ext cx="8229600" cy="1066800"/>
          </a:xfrm>
        </p:spPr>
        <p:txBody>
          <a:bodyPr/>
          <a:lstStyle/>
          <a:p>
            <a:r>
              <a:rPr lang="en-US" b="1" dirty="0"/>
              <a:t>The Trinity</a:t>
            </a:r>
            <a:endParaRPr lang="en-US" dirty="0"/>
          </a:p>
        </p:txBody>
      </p:sp>
    </p:spTree>
    <p:extLst>
      <p:ext uri="{BB962C8B-B14F-4D97-AF65-F5344CB8AC3E}">
        <p14:creationId xmlns:p14="http://schemas.microsoft.com/office/powerpoint/2010/main" val="324009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From Our </a:t>
            </a:r>
            <a:r>
              <a:rPr lang="en-US" b="1" u="sng" dirty="0"/>
              <a:t>Hearts</a:t>
            </a:r>
            <a:endParaRPr lang="en-US" b="1" dirty="0"/>
          </a:p>
        </p:txBody>
      </p:sp>
      <p:sp>
        <p:nvSpPr>
          <p:cNvPr id="3" name="Content Placeholder 2"/>
          <p:cNvSpPr>
            <a:spLocks noGrp="1"/>
          </p:cNvSpPr>
          <p:nvPr>
            <p:ph idx="1"/>
          </p:nvPr>
        </p:nvSpPr>
        <p:spPr/>
        <p:txBody>
          <a:bodyPr/>
          <a:lstStyle/>
          <a:p>
            <a:r>
              <a:rPr lang="en-US" dirty="0"/>
              <a:t>He knows our </a:t>
            </a:r>
            <a:r>
              <a:rPr lang="en-US" u="sng" dirty="0"/>
              <a:t>thoughts</a:t>
            </a:r>
            <a:r>
              <a:rPr lang="en-US" dirty="0"/>
              <a:t> and </a:t>
            </a:r>
            <a:r>
              <a:rPr lang="en-US" u="sng" dirty="0"/>
              <a:t>attitudes</a:t>
            </a:r>
            <a:r>
              <a:rPr lang="en-US" dirty="0"/>
              <a:t>.</a:t>
            </a:r>
          </a:p>
        </p:txBody>
      </p:sp>
    </p:spTree>
    <p:extLst>
      <p:ext uri="{BB962C8B-B14F-4D97-AF65-F5344CB8AC3E}">
        <p14:creationId xmlns:p14="http://schemas.microsoft.com/office/powerpoint/2010/main" val="642660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Father</a:t>
            </a:r>
            <a:endParaRPr lang="en-US" dirty="0"/>
          </a:p>
        </p:txBody>
      </p:sp>
      <p:sp>
        <p:nvSpPr>
          <p:cNvPr id="5" name="Content Placeholder 4"/>
          <p:cNvSpPr>
            <a:spLocks noGrp="1"/>
          </p:cNvSpPr>
          <p:nvPr>
            <p:ph idx="1"/>
          </p:nvPr>
        </p:nvSpPr>
        <p:spPr/>
        <p:txBody>
          <a:bodyPr>
            <a:normAutofit/>
          </a:bodyPr>
          <a:lstStyle/>
          <a:p>
            <a:r>
              <a:rPr lang="en-US" dirty="0"/>
              <a:t>Jesus prayed to the Father throughout His ministry </a:t>
            </a:r>
            <a:br>
              <a:rPr lang="en-US" dirty="0"/>
            </a:br>
            <a:r>
              <a:rPr lang="en-US" dirty="0"/>
              <a:t>(Matt. 6:9; 11:25; 26:39, 42).</a:t>
            </a:r>
          </a:p>
          <a:p>
            <a:r>
              <a:rPr lang="en-US" dirty="0"/>
              <a:t>The Father </a:t>
            </a:r>
            <a:r>
              <a:rPr lang="en-US" u="sng" dirty="0"/>
              <a:t>listens</a:t>
            </a:r>
            <a:r>
              <a:rPr lang="en-US" dirty="0"/>
              <a:t> to prayer, </a:t>
            </a:r>
            <a:r>
              <a:rPr lang="en-US" u="sng" dirty="0"/>
              <a:t>responds</a:t>
            </a:r>
            <a:r>
              <a:rPr lang="en-US" dirty="0"/>
              <a:t> (John 16:23) and </a:t>
            </a:r>
            <a:r>
              <a:rPr lang="en-US" u="sng" dirty="0"/>
              <a:t>provides</a:t>
            </a:r>
            <a:r>
              <a:rPr lang="en-US" dirty="0"/>
              <a:t> for our needs </a:t>
            </a:r>
            <a:br>
              <a:rPr lang="en-US" dirty="0"/>
            </a:br>
            <a:r>
              <a:rPr lang="en-US" dirty="0"/>
              <a:t>(Matt. 7:7–11; Phil. 4:19).</a:t>
            </a:r>
          </a:p>
        </p:txBody>
      </p:sp>
    </p:spTree>
    <p:extLst>
      <p:ext uri="{BB962C8B-B14F-4D97-AF65-F5344CB8AC3E}">
        <p14:creationId xmlns:p14="http://schemas.microsoft.com/office/powerpoint/2010/main" val="723219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Father</a:t>
            </a:r>
            <a:endParaRPr lang="en-US" dirty="0"/>
          </a:p>
        </p:txBody>
      </p:sp>
      <p:sp>
        <p:nvSpPr>
          <p:cNvPr id="5" name="Content Placeholder 4"/>
          <p:cNvSpPr>
            <a:spLocks noGrp="1"/>
          </p:cNvSpPr>
          <p:nvPr>
            <p:ph idx="1"/>
          </p:nvPr>
        </p:nvSpPr>
        <p:spPr/>
        <p:txBody>
          <a:bodyPr>
            <a:normAutofit/>
          </a:bodyPr>
          <a:lstStyle/>
          <a:p>
            <a:r>
              <a:rPr lang="en-US" dirty="0"/>
              <a:t>He shows mercy and grants forgiveness for sin (1 John 1:9).</a:t>
            </a:r>
          </a:p>
        </p:txBody>
      </p:sp>
    </p:spTree>
    <p:extLst>
      <p:ext uri="{BB962C8B-B14F-4D97-AF65-F5344CB8AC3E}">
        <p14:creationId xmlns:p14="http://schemas.microsoft.com/office/powerpoint/2010/main" val="1101584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Son</a:t>
            </a:r>
            <a:endParaRPr lang="en-US" dirty="0"/>
          </a:p>
        </p:txBody>
      </p:sp>
      <p:sp>
        <p:nvSpPr>
          <p:cNvPr id="5" name="Content Placeholder 4"/>
          <p:cNvSpPr>
            <a:spLocks noGrp="1"/>
          </p:cNvSpPr>
          <p:nvPr>
            <p:ph idx="1"/>
          </p:nvPr>
        </p:nvSpPr>
        <p:spPr/>
        <p:txBody>
          <a:bodyPr>
            <a:normAutofit/>
          </a:bodyPr>
          <a:lstStyle/>
          <a:p>
            <a:r>
              <a:rPr lang="en-US" dirty="0"/>
              <a:t>Think About It</a:t>
            </a:r>
          </a:p>
          <a:p>
            <a:pPr lvl="1"/>
            <a:r>
              <a:rPr lang="en-US" dirty="0"/>
              <a:t>Should we address prayers to Christ?</a:t>
            </a:r>
          </a:p>
          <a:p>
            <a:r>
              <a:rPr lang="en-US" dirty="0"/>
              <a:t>Some prayers are addressed to Christ (Acts 7:59; Rev. 22:20).</a:t>
            </a:r>
          </a:p>
        </p:txBody>
      </p:sp>
    </p:spTree>
    <p:extLst>
      <p:ext uri="{BB962C8B-B14F-4D97-AF65-F5344CB8AC3E}">
        <p14:creationId xmlns:p14="http://schemas.microsoft.com/office/powerpoint/2010/main" val="1470407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in Jesus’ Name</a:t>
            </a:r>
          </a:p>
        </p:txBody>
      </p:sp>
      <p:sp>
        <p:nvSpPr>
          <p:cNvPr id="5" name="Content Placeholder 4"/>
          <p:cNvSpPr>
            <a:spLocks noGrp="1"/>
          </p:cNvSpPr>
          <p:nvPr>
            <p:ph idx="1"/>
          </p:nvPr>
        </p:nvSpPr>
        <p:spPr/>
        <p:txBody>
          <a:bodyPr>
            <a:normAutofit lnSpcReduction="10000"/>
          </a:bodyPr>
          <a:lstStyle/>
          <a:p>
            <a:r>
              <a:rPr lang="en-US" dirty="0"/>
              <a:t>Think About It</a:t>
            </a:r>
          </a:p>
          <a:p>
            <a:pPr lvl="1"/>
            <a:r>
              <a:rPr lang="en-US" dirty="0"/>
              <a:t>What does it mean to pray in Jesus’ name?</a:t>
            </a:r>
          </a:p>
          <a:p>
            <a:r>
              <a:rPr lang="en-US" dirty="0"/>
              <a:t>We pray in Jesus’ name to </a:t>
            </a:r>
            <a:r>
              <a:rPr lang="en-US" u="sng" dirty="0"/>
              <a:t>authorize</a:t>
            </a:r>
            <a:r>
              <a:rPr lang="en-US" dirty="0"/>
              <a:t> our prayers.</a:t>
            </a:r>
          </a:p>
          <a:p>
            <a:r>
              <a:rPr lang="en-US" dirty="0"/>
              <a:t>We are under the salvation and leadership of Jesus Christ.</a:t>
            </a:r>
          </a:p>
        </p:txBody>
      </p:sp>
    </p:spTree>
    <p:extLst>
      <p:ext uri="{BB962C8B-B14F-4D97-AF65-F5344CB8AC3E}">
        <p14:creationId xmlns:p14="http://schemas.microsoft.com/office/powerpoint/2010/main" val="836576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Praying in Jesus’ Name</a:t>
            </a:r>
          </a:p>
        </p:txBody>
      </p:sp>
      <p:sp>
        <p:nvSpPr>
          <p:cNvPr id="5" name="Content Placeholder 4"/>
          <p:cNvSpPr>
            <a:spLocks noGrp="1"/>
          </p:cNvSpPr>
          <p:nvPr>
            <p:ph idx="1"/>
          </p:nvPr>
        </p:nvSpPr>
        <p:spPr/>
        <p:txBody>
          <a:bodyPr>
            <a:normAutofit/>
          </a:bodyPr>
          <a:lstStyle/>
          <a:p>
            <a:r>
              <a:rPr lang="en-US" dirty="0"/>
              <a:t>Jesus instructs believers to pray in His name </a:t>
            </a:r>
            <a:br>
              <a:rPr lang="en-US" dirty="0"/>
            </a:br>
            <a:r>
              <a:rPr lang="en-US" dirty="0"/>
              <a:t>(John 16:23; Eph. 5:20).</a:t>
            </a:r>
          </a:p>
          <a:p>
            <a:r>
              <a:rPr lang="en-US" dirty="0"/>
              <a:t>Praying in Jesus’ name also means that our prayer should be </a:t>
            </a:r>
            <a:r>
              <a:rPr lang="en-US" u="sng" dirty="0"/>
              <a:t>consistent</a:t>
            </a:r>
            <a:r>
              <a:rPr lang="en-US" dirty="0"/>
              <a:t> with His character.</a:t>
            </a:r>
          </a:p>
        </p:txBody>
      </p:sp>
    </p:spTree>
    <p:extLst>
      <p:ext uri="{BB962C8B-B14F-4D97-AF65-F5344CB8AC3E}">
        <p14:creationId xmlns:p14="http://schemas.microsoft.com/office/powerpoint/2010/main" val="8106598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“Prayer is to be in accordance with all that the name stands for. It is prayer proceeding from faith in Christ, prayer that gives expression to a unity with all that Christ stands for, prayer which seeks to set forward Christ himself, and the purpose of it all is the glory of God.” </a:t>
            </a:r>
          </a:p>
        </p:txBody>
      </p:sp>
      <p:sp>
        <p:nvSpPr>
          <p:cNvPr id="3" name="Content Placeholder 2"/>
          <p:cNvSpPr>
            <a:spLocks noGrp="1"/>
          </p:cNvSpPr>
          <p:nvPr>
            <p:ph idx="10"/>
          </p:nvPr>
        </p:nvSpPr>
        <p:spPr/>
        <p:txBody>
          <a:bodyPr/>
          <a:lstStyle/>
          <a:p>
            <a:r>
              <a:rPr lang="en-US" dirty="0"/>
              <a:t>—Leon Morris </a:t>
            </a:r>
          </a:p>
        </p:txBody>
      </p:sp>
    </p:spTree>
    <p:extLst>
      <p:ext uri="{BB962C8B-B14F-4D97-AF65-F5344CB8AC3E}">
        <p14:creationId xmlns:p14="http://schemas.microsoft.com/office/powerpoint/2010/main" val="7232190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Jesus, Our High Priest</a:t>
            </a:r>
            <a:endParaRPr lang="en-US" dirty="0"/>
          </a:p>
        </p:txBody>
      </p:sp>
      <p:sp>
        <p:nvSpPr>
          <p:cNvPr id="5" name="Content Placeholder 4"/>
          <p:cNvSpPr>
            <a:spLocks noGrp="1"/>
          </p:cNvSpPr>
          <p:nvPr>
            <p:ph idx="1"/>
          </p:nvPr>
        </p:nvSpPr>
        <p:spPr/>
        <p:txBody>
          <a:bodyPr>
            <a:normAutofit/>
          </a:bodyPr>
          <a:lstStyle/>
          <a:p>
            <a:r>
              <a:rPr lang="en-US" dirty="0"/>
              <a:t>Christ is referred to as a High Priest and intercessor </a:t>
            </a:r>
            <a:br>
              <a:rPr lang="en-US" dirty="0"/>
            </a:br>
            <a:r>
              <a:rPr lang="en-US" dirty="0"/>
              <a:t>(1 Tim. 2:5).</a:t>
            </a:r>
          </a:p>
        </p:txBody>
      </p:sp>
    </p:spTree>
    <p:extLst>
      <p:ext uri="{BB962C8B-B14F-4D97-AF65-F5344CB8AC3E}">
        <p14:creationId xmlns:p14="http://schemas.microsoft.com/office/powerpoint/2010/main" val="7232190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Jesus, Our High Priest</a:t>
            </a:r>
            <a:endParaRPr lang="en-US" dirty="0"/>
          </a:p>
        </p:txBody>
      </p:sp>
      <p:sp>
        <p:nvSpPr>
          <p:cNvPr id="5" name="Content Placeholder 4"/>
          <p:cNvSpPr>
            <a:spLocks noGrp="1"/>
          </p:cNvSpPr>
          <p:nvPr>
            <p:ph idx="1"/>
          </p:nvPr>
        </p:nvSpPr>
        <p:spPr/>
        <p:txBody>
          <a:bodyPr>
            <a:normAutofit fontScale="92500"/>
          </a:bodyPr>
          <a:lstStyle/>
          <a:p>
            <a:r>
              <a:rPr lang="en-US" dirty="0"/>
              <a:t>To mediate means to make an arrangement that brings two </a:t>
            </a:r>
            <a:r>
              <a:rPr lang="en-US" u="sng" dirty="0"/>
              <a:t>opposite</a:t>
            </a:r>
            <a:r>
              <a:rPr lang="en-US" dirty="0"/>
              <a:t> parties together.</a:t>
            </a:r>
          </a:p>
          <a:p>
            <a:pPr lvl="1"/>
            <a:r>
              <a:rPr lang="en-US" dirty="0"/>
              <a:t>Christ reconciles sinners to the sinless God through His death (Gal. 2:20; Heb. 9:15).</a:t>
            </a:r>
          </a:p>
          <a:p>
            <a:pPr lvl="1"/>
            <a:r>
              <a:rPr lang="en-US" dirty="0"/>
              <a:t>Christ continues to mediate for us when we confess our sin to God and request forgiveness (1 John 1:7). </a:t>
            </a:r>
          </a:p>
        </p:txBody>
      </p:sp>
    </p:spTree>
    <p:extLst>
      <p:ext uri="{BB962C8B-B14F-4D97-AF65-F5344CB8AC3E}">
        <p14:creationId xmlns:p14="http://schemas.microsoft.com/office/powerpoint/2010/main" val="39634650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Jesus, Our High Priest</a:t>
            </a:r>
            <a:endParaRPr lang="en-US" dirty="0"/>
          </a:p>
        </p:txBody>
      </p:sp>
      <p:sp>
        <p:nvSpPr>
          <p:cNvPr id="5" name="Content Placeholder 4"/>
          <p:cNvSpPr>
            <a:spLocks noGrp="1"/>
          </p:cNvSpPr>
          <p:nvPr>
            <p:ph idx="1"/>
          </p:nvPr>
        </p:nvSpPr>
        <p:spPr/>
        <p:txBody>
          <a:bodyPr>
            <a:normAutofit/>
          </a:bodyPr>
          <a:lstStyle/>
          <a:p>
            <a:r>
              <a:rPr lang="en-US" dirty="0"/>
              <a:t>Christ prayed for all future believers in John 17—this means you!</a:t>
            </a:r>
          </a:p>
        </p:txBody>
      </p:sp>
    </p:spTree>
    <p:extLst>
      <p:ext uri="{BB962C8B-B14F-4D97-AF65-F5344CB8AC3E}">
        <p14:creationId xmlns:p14="http://schemas.microsoft.com/office/powerpoint/2010/main" val="10341449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p>
        </p:txBody>
      </p:sp>
      <p:sp>
        <p:nvSpPr>
          <p:cNvPr id="5" name="Content Placeholder 4"/>
          <p:cNvSpPr>
            <a:spLocks noGrp="1"/>
          </p:cNvSpPr>
          <p:nvPr>
            <p:ph idx="1"/>
          </p:nvPr>
        </p:nvSpPr>
        <p:spPr/>
        <p:txBody>
          <a:bodyPr/>
          <a:lstStyle/>
          <a:p>
            <a:r>
              <a:rPr lang="en-US" dirty="0"/>
              <a:t>The coming of the Holy Spirit</a:t>
            </a:r>
          </a:p>
          <a:p>
            <a:pPr lvl="1"/>
            <a:r>
              <a:rPr lang="en-US" dirty="0"/>
              <a:t>Jesus promised that the Holy Spirit would </a:t>
            </a:r>
            <a:r>
              <a:rPr lang="en-US" u="sng" dirty="0"/>
              <a:t>indwell</a:t>
            </a:r>
            <a:r>
              <a:rPr lang="en-US" dirty="0"/>
              <a:t> all believers and live with them </a:t>
            </a:r>
            <a:r>
              <a:rPr lang="en-US" u="sng" dirty="0"/>
              <a:t>forever</a:t>
            </a:r>
            <a:r>
              <a:rPr lang="en-US" dirty="0"/>
              <a:t> </a:t>
            </a:r>
            <a:br>
              <a:rPr lang="en-US" dirty="0"/>
            </a:br>
            <a:r>
              <a:rPr lang="en-US" dirty="0"/>
              <a:t>(John 14:16, 26; 15:26).</a:t>
            </a:r>
          </a:p>
          <a:p>
            <a:endParaRPr lang="en-US" dirty="0"/>
          </a:p>
        </p:txBody>
      </p:sp>
    </p:spTree>
    <p:extLst>
      <p:ext uri="{BB962C8B-B14F-4D97-AF65-F5344CB8AC3E}">
        <p14:creationId xmlns:p14="http://schemas.microsoft.com/office/powerpoint/2010/main" val="723219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From Our </a:t>
            </a:r>
            <a:r>
              <a:rPr lang="en-US" b="1" u="sng" dirty="0"/>
              <a:t>Hearts</a:t>
            </a:r>
            <a:endParaRPr lang="en-US" b="1" dirty="0"/>
          </a:p>
        </p:txBody>
      </p:sp>
      <p:sp>
        <p:nvSpPr>
          <p:cNvPr id="3" name="Content Placeholder 2"/>
          <p:cNvSpPr>
            <a:spLocks noGrp="1"/>
          </p:cNvSpPr>
          <p:nvPr>
            <p:ph idx="1"/>
          </p:nvPr>
        </p:nvSpPr>
        <p:spPr/>
        <p:txBody>
          <a:bodyPr>
            <a:normAutofit/>
          </a:bodyPr>
          <a:lstStyle/>
          <a:p>
            <a:r>
              <a:rPr lang="en-US" dirty="0"/>
              <a:t>Think About It</a:t>
            </a:r>
          </a:p>
          <a:p>
            <a:pPr lvl="1"/>
            <a:r>
              <a:rPr lang="en-US" dirty="0"/>
              <a:t>What will we think about if we pray from our hearts? </a:t>
            </a:r>
          </a:p>
          <a:p>
            <a:pPr lvl="1"/>
            <a:r>
              <a:rPr lang="en-US" dirty="0"/>
              <a:t>How can we keep our thoughts engaged while praying? </a:t>
            </a:r>
          </a:p>
        </p:txBody>
      </p:sp>
    </p:spTree>
    <p:extLst>
      <p:ext uri="{BB962C8B-B14F-4D97-AF65-F5344CB8AC3E}">
        <p14:creationId xmlns:p14="http://schemas.microsoft.com/office/powerpoint/2010/main" val="1287684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endParaRPr lang="en-US" dirty="0"/>
          </a:p>
        </p:txBody>
      </p:sp>
      <p:sp>
        <p:nvSpPr>
          <p:cNvPr id="5" name="Content Placeholder 4"/>
          <p:cNvSpPr>
            <a:spLocks noGrp="1"/>
          </p:cNvSpPr>
          <p:nvPr>
            <p:ph idx="1"/>
          </p:nvPr>
        </p:nvSpPr>
        <p:spPr/>
        <p:txBody>
          <a:bodyPr>
            <a:normAutofit/>
          </a:bodyPr>
          <a:lstStyle/>
          <a:p>
            <a:r>
              <a:rPr lang="en-US" dirty="0"/>
              <a:t>The Work of the Holy Spirit</a:t>
            </a:r>
          </a:p>
          <a:p>
            <a:pPr lvl="1"/>
            <a:r>
              <a:rPr lang="en-US" dirty="0"/>
              <a:t>God, the Holy Spirit, assists believers in many ways and does specific things for them, such as the following:</a:t>
            </a:r>
          </a:p>
        </p:txBody>
      </p:sp>
    </p:spTree>
    <p:extLst>
      <p:ext uri="{BB962C8B-B14F-4D97-AF65-F5344CB8AC3E}">
        <p14:creationId xmlns:p14="http://schemas.microsoft.com/office/powerpoint/2010/main" val="7232190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endParaRPr lang="en-US" dirty="0"/>
          </a:p>
        </p:txBody>
      </p:sp>
      <p:sp>
        <p:nvSpPr>
          <p:cNvPr id="5" name="Content Placeholder 4"/>
          <p:cNvSpPr>
            <a:spLocks noGrp="1"/>
          </p:cNvSpPr>
          <p:nvPr>
            <p:ph idx="1"/>
          </p:nvPr>
        </p:nvSpPr>
        <p:spPr/>
        <p:txBody>
          <a:bodyPr>
            <a:normAutofit/>
          </a:bodyPr>
          <a:lstStyle/>
          <a:p>
            <a:pPr lvl="1"/>
            <a:r>
              <a:rPr lang="en-US" dirty="0"/>
              <a:t>Indwells believers (Acts 4:31;</a:t>
            </a:r>
            <a:br>
              <a:rPr lang="en-US" dirty="0"/>
            </a:br>
            <a:r>
              <a:rPr lang="en-US" dirty="0"/>
              <a:t>1 Cor. 6:12)</a:t>
            </a:r>
          </a:p>
          <a:p>
            <a:pPr lvl="1"/>
            <a:r>
              <a:rPr lang="en-US" dirty="0"/>
              <a:t>Opposes the flesh </a:t>
            </a:r>
            <a:br>
              <a:rPr lang="en-US" dirty="0"/>
            </a:br>
            <a:r>
              <a:rPr lang="en-US" dirty="0"/>
              <a:t>(Rom. 8:9; Gal. 5:16–17)</a:t>
            </a:r>
          </a:p>
        </p:txBody>
      </p:sp>
    </p:spTree>
    <p:extLst>
      <p:ext uri="{BB962C8B-B14F-4D97-AF65-F5344CB8AC3E}">
        <p14:creationId xmlns:p14="http://schemas.microsoft.com/office/powerpoint/2010/main" val="1589185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endParaRPr lang="en-US" dirty="0"/>
          </a:p>
        </p:txBody>
      </p:sp>
      <p:sp>
        <p:nvSpPr>
          <p:cNvPr id="5" name="Content Placeholder 4"/>
          <p:cNvSpPr>
            <a:spLocks noGrp="1"/>
          </p:cNvSpPr>
          <p:nvPr>
            <p:ph idx="1"/>
          </p:nvPr>
        </p:nvSpPr>
        <p:spPr/>
        <p:txBody>
          <a:bodyPr>
            <a:normAutofit/>
          </a:bodyPr>
          <a:lstStyle/>
          <a:p>
            <a:pPr lvl="1"/>
            <a:r>
              <a:rPr lang="en-US" dirty="0"/>
              <a:t>Is offended at sin </a:t>
            </a:r>
            <a:br>
              <a:rPr lang="en-US" dirty="0"/>
            </a:br>
            <a:r>
              <a:rPr lang="en-US" dirty="0"/>
              <a:t>(Isa 63:10; Eph. 4:30)</a:t>
            </a:r>
          </a:p>
          <a:p>
            <a:pPr lvl="1"/>
            <a:r>
              <a:rPr lang="en-US" dirty="0"/>
              <a:t>Produces fruit in believers </a:t>
            </a:r>
            <a:br>
              <a:rPr lang="en-US" dirty="0"/>
            </a:br>
            <a:r>
              <a:rPr lang="en-US" dirty="0"/>
              <a:t>(Gal. 5:22–24)</a:t>
            </a:r>
          </a:p>
          <a:p>
            <a:pPr lvl="1"/>
            <a:r>
              <a:rPr lang="en-US" dirty="0"/>
              <a:t>Promotes unity among believers </a:t>
            </a:r>
            <a:br>
              <a:rPr lang="en-US" dirty="0"/>
            </a:br>
            <a:r>
              <a:rPr lang="en-US" dirty="0"/>
              <a:t>(Eph. 4:3) </a:t>
            </a:r>
          </a:p>
        </p:txBody>
      </p:sp>
    </p:spTree>
    <p:extLst>
      <p:ext uri="{BB962C8B-B14F-4D97-AF65-F5344CB8AC3E}">
        <p14:creationId xmlns:p14="http://schemas.microsoft.com/office/powerpoint/2010/main" val="42600789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endParaRPr lang="en-US" dirty="0"/>
          </a:p>
        </p:txBody>
      </p:sp>
      <p:sp>
        <p:nvSpPr>
          <p:cNvPr id="5" name="Content Placeholder 4"/>
          <p:cNvSpPr>
            <a:spLocks noGrp="1"/>
          </p:cNvSpPr>
          <p:nvPr>
            <p:ph idx="1"/>
          </p:nvPr>
        </p:nvSpPr>
        <p:spPr/>
        <p:txBody>
          <a:bodyPr>
            <a:normAutofit/>
          </a:bodyPr>
          <a:lstStyle/>
          <a:p>
            <a:pPr lvl="1"/>
            <a:r>
              <a:rPr lang="en-US" dirty="0"/>
              <a:t>Teaches, brings to remembrance, and comforts (John 14:26; 1 Cor. 2:13)</a:t>
            </a:r>
          </a:p>
          <a:p>
            <a:pPr lvl="1"/>
            <a:r>
              <a:rPr lang="en-US" dirty="0"/>
              <a:t>Seals believers (identifies them, gives evidence of their salvation) (Eph. 1:13)</a:t>
            </a:r>
          </a:p>
          <a:p>
            <a:pPr lvl="1"/>
            <a:r>
              <a:rPr lang="en-US" dirty="0"/>
              <a:t>Channels the love of God into believer’s hearts (Rom. 5:5)</a:t>
            </a:r>
          </a:p>
        </p:txBody>
      </p:sp>
    </p:spTree>
    <p:extLst>
      <p:ext uri="{BB962C8B-B14F-4D97-AF65-F5344CB8AC3E}">
        <p14:creationId xmlns:p14="http://schemas.microsoft.com/office/powerpoint/2010/main" val="2402285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endParaRPr lang="en-US" dirty="0"/>
          </a:p>
        </p:txBody>
      </p:sp>
      <p:sp>
        <p:nvSpPr>
          <p:cNvPr id="5" name="Content Placeholder 4"/>
          <p:cNvSpPr>
            <a:spLocks noGrp="1"/>
          </p:cNvSpPr>
          <p:nvPr>
            <p:ph idx="1"/>
          </p:nvPr>
        </p:nvSpPr>
        <p:spPr/>
        <p:txBody>
          <a:bodyPr>
            <a:normAutofit/>
          </a:bodyPr>
          <a:lstStyle/>
          <a:p>
            <a:pPr lvl="1"/>
            <a:r>
              <a:rPr lang="en-US" dirty="0"/>
              <a:t>Strengthens and gives God’s power to believers (Eph. 3:14–21)</a:t>
            </a:r>
          </a:p>
          <a:p>
            <a:pPr lvl="1"/>
            <a:r>
              <a:rPr lang="en-US" dirty="0"/>
              <a:t>Assists believers in prayer </a:t>
            </a:r>
            <a:br>
              <a:rPr lang="en-US" dirty="0"/>
            </a:br>
            <a:r>
              <a:rPr lang="en-US" dirty="0"/>
              <a:t>(Rom. 8:26–27)</a:t>
            </a:r>
          </a:p>
          <a:p>
            <a:pPr lvl="1"/>
            <a:r>
              <a:rPr lang="en-US" dirty="0"/>
              <a:t>Gives understanding to believers </a:t>
            </a:r>
            <a:br>
              <a:rPr lang="en-US" dirty="0"/>
            </a:br>
            <a:r>
              <a:rPr lang="en-US" dirty="0"/>
              <a:t>(1 Cor. 2:10–11)</a:t>
            </a:r>
          </a:p>
        </p:txBody>
      </p:sp>
    </p:spTree>
    <p:extLst>
      <p:ext uri="{BB962C8B-B14F-4D97-AF65-F5344CB8AC3E}">
        <p14:creationId xmlns:p14="http://schemas.microsoft.com/office/powerpoint/2010/main" val="2402285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Holy Spirit is the breath of the life of God . . . The Spirit’s breathing, the Son’s intercession, and the Father’s will become one in us.” </a:t>
            </a:r>
          </a:p>
        </p:txBody>
      </p:sp>
      <p:sp>
        <p:nvSpPr>
          <p:cNvPr id="3" name="Content Placeholder 2"/>
          <p:cNvSpPr>
            <a:spLocks noGrp="1"/>
          </p:cNvSpPr>
          <p:nvPr>
            <p:ph idx="10"/>
          </p:nvPr>
        </p:nvSpPr>
        <p:spPr/>
        <p:txBody>
          <a:bodyPr/>
          <a:lstStyle/>
          <a:p>
            <a:r>
              <a:rPr lang="en-US" dirty="0"/>
              <a:t>—Andrew Murray </a:t>
            </a:r>
          </a:p>
        </p:txBody>
      </p:sp>
    </p:spTree>
    <p:extLst>
      <p:ext uri="{BB962C8B-B14F-4D97-AF65-F5344CB8AC3E}">
        <p14:creationId xmlns:p14="http://schemas.microsoft.com/office/powerpoint/2010/main" val="7232190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God the Holy Spirit</a:t>
            </a:r>
            <a:endParaRPr lang="en-US" dirty="0"/>
          </a:p>
        </p:txBody>
      </p:sp>
      <p:sp>
        <p:nvSpPr>
          <p:cNvPr id="5" name="Content Placeholder 4"/>
          <p:cNvSpPr>
            <a:spLocks noGrp="1"/>
          </p:cNvSpPr>
          <p:nvPr>
            <p:ph idx="1"/>
          </p:nvPr>
        </p:nvSpPr>
        <p:spPr/>
        <p:txBody>
          <a:bodyPr>
            <a:normAutofit/>
          </a:bodyPr>
          <a:lstStyle/>
          <a:p>
            <a:r>
              <a:rPr lang="en-US" dirty="0"/>
              <a:t>The work of the Holy Spirit in Romans 8:15–17</a:t>
            </a:r>
          </a:p>
          <a:p>
            <a:pPr lvl="1"/>
            <a:r>
              <a:rPr lang="en-US" dirty="0"/>
              <a:t>The Holy Spirit </a:t>
            </a:r>
            <a:r>
              <a:rPr lang="en-US" u="sng" dirty="0"/>
              <a:t>assures</a:t>
            </a:r>
            <a:r>
              <a:rPr lang="en-US" dirty="0"/>
              <a:t> our Father’s love (v. 16)</a:t>
            </a:r>
          </a:p>
          <a:p>
            <a:pPr lvl="1"/>
            <a:r>
              <a:rPr lang="en-US" dirty="0"/>
              <a:t>He </a:t>
            </a:r>
            <a:r>
              <a:rPr lang="en-US" u="sng" dirty="0"/>
              <a:t>encourages</a:t>
            </a:r>
            <a:r>
              <a:rPr lang="en-US" dirty="0"/>
              <a:t> us in suffering (v. 18)</a:t>
            </a:r>
          </a:p>
          <a:p>
            <a:pPr lvl="1"/>
            <a:r>
              <a:rPr lang="en-US" dirty="0"/>
              <a:t>He helps us </a:t>
            </a:r>
            <a:r>
              <a:rPr lang="en-US" u="sng" dirty="0"/>
              <a:t>pray</a:t>
            </a:r>
            <a:r>
              <a:rPr lang="en-US" dirty="0"/>
              <a:t> God’s will </a:t>
            </a:r>
            <a:br>
              <a:rPr lang="en-US" dirty="0"/>
            </a:br>
            <a:r>
              <a:rPr lang="en-US" dirty="0"/>
              <a:t>(vv. 26–27)</a:t>
            </a:r>
          </a:p>
        </p:txBody>
      </p:sp>
    </p:spTree>
    <p:extLst>
      <p:ext uri="{BB962C8B-B14F-4D97-AF65-F5344CB8AC3E}">
        <p14:creationId xmlns:p14="http://schemas.microsoft.com/office/powerpoint/2010/main" val="414367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Trinity Prayers</a:t>
            </a:r>
            <a:endParaRPr lang="en-US" dirty="0"/>
          </a:p>
        </p:txBody>
      </p:sp>
      <p:sp>
        <p:nvSpPr>
          <p:cNvPr id="5" name="Content Placeholder 4"/>
          <p:cNvSpPr>
            <a:spLocks noGrp="1"/>
          </p:cNvSpPr>
          <p:nvPr>
            <p:ph idx="1"/>
          </p:nvPr>
        </p:nvSpPr>
        <p:spPr/>
        <p:txBody>
          <a:bodyPr>
            <a:normAutofit/>
          </a:bodyPr>
          <a:lstStyle/>
          <a:p>
            <a:r>
              <a:rPr lang="en-US" dirty="0"/>
              <a:t>Paul invokes the Trinity in his prayer in Ephesians 3.</a:t>
            </a:r>
          </a:p>
          <a:p>
            <a:pPr lvl="1"/>
            <a:r>
              <a:rPr lang="en-US" dirty="0"/>
              <a:t>He petitions God the Father (vs. 14).</a:t>
            </a:r>
          </a:p>
          <a:p>
            <a:pPr lvl="1"/>
            <a:r>
              <a:rPr lang="en-US" dirty="0"/>
              <a:t>For the Holy Spirit to strengthen the believers with power (vs. 16).</a:t>
            </a:r>
          </a:p>
          <a:p>
            <a:pPr lvl="1"/>
            <a:r>
              <a:rPr lang="en-US" dirty="0"/>
              <a:t>So that Christ would live in their hearts through faith (vs. 17).</a:t>
            </a:r>
          </a:p>
        </p:txBody>
      </p:sp>
    </p:spTree>
    <p:extLst>
      <p:ext uri="{BB962C8B-B14F-4D97-AF65-F5344CB8AC3E}">
        <p14:creationId xmlns:p14="http://schemas.microsoft.com/office/powerpoint/2010/main" val="1154088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Trinity Prayers</a:t>
            </a:r>
            <a:endParaRPr lang="en-US" dirty="0"/>
          </a:p>
        </p:txBody>
      </p:sp>
      <p:sp>
        <p:nvSpPr>
          <p:cNvPr id="5" name="Content Placeholder 4"/>
          <p:cNvSpPr>
            <a:spLocks noGrp="1"/>
          </p:cNvSpPr>
          <p:nvPr>
            <p:ph idx="1"/>
          </p:nvPr>
        </p:nvSpPr>
        <p:spPr/>
        <p:txBody>
          <a:bodyPr>
            <a:normAutofit/>
          </a:bodyPr>
          <a:lstStyle/>
          <a:p>
            <a:r>
              <a:rPr lang="en-US" dirty="0"/>
              <a:t>Peter prays a Trinity prayer in </a:t>
            </a:r>
            <a:br>
              <a:rPr lang="en-US" dirty="0"/>
            </a:br>
            <a:r>
              <a:rPr lang="en-US" dirty="0"/>
              <a:t>1 Peter 1. </a:t>
            </a:r>
          </a:p>
        </p:txBody>
      </p:sp>
    </p:spTree>
    <p:extLst>
      <p:ext uri="{BB962C8B-B14F-4D97-AF65-F5344CB8AC3E}">
        <p14:creationId xmlns:p14="http://schemas.microsoft.com/office/powerpoint/2010/main" val="17651739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How Can I Change?</a:t>
            </a:r>
            <a:endParaRPr lang="en-US" dirty="0"/>
          </a:p>
        </p:txBody>
      </p:sp>
      <p:sp>
        <p:nvSpPr>
          <p:cNvPr id="5" name="Content Placeholder 4"/>
          <p:cNvSpPr>
            <a:spLocks noGrp="1"/>
          </p:cNvSpPr>
          <p:nvPr>
            <p:ph idx="1"/>
          </p:nvPr>
        </p:nvSpPr>
        <p:spPr/>
        <p:txBody>
          <a:bodyPr>
            <a:normAutofit lnSpcReduction="10000"/>
          </a:bodyPr>
          <a:lstStyle/>
          <a:p>
            <a:r>
              <a:rPr lang="en-US" dirty="0"/>
              <a:t>Evaluate your prayers with these questions.</a:t>
            </a:r>
          </a:p>
          <a:p>
            <a:pPr lvl="1"/>
            <a:r>
              <a:rPr lang="en-US" dirty="0"/>
              <a:t>Do you think about God—the Trinity—when you pray?</a:t>
            </a:r>
          </a:p>
          <a:p>
            <a:pPr lvl="1"/>
            <a:r>
              <a:rPr lang="en-US" dirty="0"/>
              <a:t>What do you think about God when you pray?</a:t>
            </a:r>
          </a:p>
          <a:p>
            <a:pPr lvl="1"/>
            <a:r>
              <a:rPr lang="en-US" dirty="0"/>
              <a:t>What changes can you make to help you think about God when you pray? </a:t>
            </a:r>
          </a:p>
        </p:txBody>
      </p:sp>
    </p:spTree>
    <p:extLst>
      <p:ext uri="{BB962C8B-B14F-4D97-AF65-F5344CB8AC3E}">
        <p14:creationId xmlns:p14="http://schemas.microsoft.com/office/powerpoint/2010/main" val="2707944467"/>
      </p:ext>
    </p:extLst>
  </p:cSld>
  <p:clrMapOvr>
    <a:masterClrMapping/>
  </p:clrMapOvr>
</p:sld>
</file>

<file path=ppt/theme/theme1.xml><?xml version="1.0" encoding="utf-8"?>
<a:theme xmlns:a="http://schemas.openxmlformats.org/drawingml/2006/main" name="Basic Sty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11960</TotalTime>
  <Words>5322</Words>
  <Application>Microsoft Office PowerPoint</Application>
  <PresentationFormat>On-screen Show (16:9)</PresentationFormat>
  <Paragraphs>522</Paragraphs>
  <Slides>182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182</vt:i4>
      </vt:variant>
    </vt:vector>
  </HeadingPairs>
  <TitlesOfParts>
    <vt:vector size="189" baseType="lpstr">
      <vt:lpstr>Merriweather Sans light</vt:lpstr>
      <vt:lpstr>Merriweather Sans Bold</vt:lpstr>
      <vt:lpstr>Calibri</vt:lpstr>
      <vt:lpstr>Arial</vt:lpstr>
      <vt:lpstr>Merriweather Sans ExtraBold</vt:lpstr>
      <vt:lpstr>Merriweather Sans</vt:lpstr>
      <vt:lpstr>Basic Styles</vt:lpstr>
      <vt:lpstr>PowerPoint Presentation</vt:lpstr>
      <vt:lpstr>What Is Prayer? </vt:lpstr>
      <vt:lpstr>Prayer Is Communication… </vt:lpstr>
      <vt:lpstr>With God</vt:lpstr>
      <vt:lpstr>With God</vt:lpstr>
      <vt:lpstr>With God</vt:lpstr>
      <vt:lpstr> From Our Hearts</vt:lpstr>
      <vt:lpstr> From Our Hearts</vt:lpstr>
      <vt:lpstr> From Our Hearts</vt:lpstr>
      <vt:lpstr> From Our Hearts</vt:lpstr>
      <vt:lpstr>For Our Needs</vt:lpstr>
      <vt:lpstr>For Our Needs</vt:lpstr>
      <vt:lpstr>For His Praise</vt:lpstr>
      <vt:lpstr>For His Praise</vt:lpstr>
      <vt:lpstr>Through Christ</vt:lpstr>
      <vt:lpstr>Through Christ</vt:lpstr>
      <vt:lpstr>According to God’s Will</vt:lpstr>
      <vt:lpstr>For God’s Glory</vt:lpstr>
      <vt:lpstr>How Can I Change?</vt:lpstr>
      <vt:lpstr>How Can I Change?</vt:lpstr>
      <vt:lpstr>How Can I Change?</vt:lpstr>
      <vt:lpstr>PowerPoint Presentation</vt:lpstr>
      <vt:lpstr>PowerPoint Presentation</vt:lpstr>
      <vt:lpstr>Why Pray? </vt:lpstr>
      <vt:lpstr>To Know God</vt:lpstr>
      <vt:lpstr>To Know God</vt:lpstr>
      <vt:lpstr>To Know God</vt:lpstr>
      <vt:lpstr>To Love God</vt:lpstr>
      <vt:lpstr>To Love God</vt:lpstr>
      <vt:lpstr>To Love God</vt:lpstr>
      <vt:lpstr>To Access God’s Grace</vt:lpstr>
      <vt:lpstr>To Grow Spiritually</vt:lpstr>
      <vt:lpstr>To Grow Spiritually</vt:lpstr>
      <vt:lpstr>To Demonstrate and Strengthen Faith</vt:lpstr>
      <vt:lpstr>To Obey God’s Command</vt:lpstr>
      <vt:lpstr>PowerPoint Presentation</vt:lpstr>
      <vt:lpstr>To Obey God’s Command</vt:lpstr>
      <vt:lpstr>How Can I Change?</vt:lpstr>
      <vt:lpstr>How Can I Change?</vt:lpstr>
      <vt:lpstr>How Can I Change?</vt:lpstr>
      <vt:lpstr>How Can I Change?</vt:lpstr>
      <vt:lpstr>How Can I Change?</vt:lpstr>
      <vt:lpstr>How Can I Change?</vt:lpstr>
      <vt:lpstr>PowerPoint Presentation</vt:lpstr>
      <vt:lpstr>PowerPoint Presentation</vt:lpstr>
      <vt:lpstr>Your Part in Prayer</vt:lpstr>
      <vt:lpstr>Necessary Attitudes for Effective Prayer</vt:lpstr>
      <vt:lpstr>Humility</vt:lpstr>
      <vt:lpstr>PowerPoint Presentation</vt:lpstr>
      <vt:lpstr>Humility</vt:lpstr>
      <vt:lpstr>Humility</vt:lpstr>
      <vt:lpstr>Humility</vt:lpstr>
      <vt:lpstr>Dependence</vt:lpstr>
      <vt:lpstr>Dependence</vt:lpstr>
      <vt:lpstr>Devotion</vt:lpstr>
      <vt:lpstr>Devotion</vt:lpstr>
      <vt:lpstr>Devotion</vt:lpstr>
      <vt:lpstr>Devotion</vt:lpstr>
      <vt:lpstr>Consistency </vt:lpstr>
      <vt:lpstr>Sincerity</vt:lpstr>
      <vt:lpstr>Sincerity</vt:lpstr>
      <vt:lpstr>Conditions for Effective Prayer</vt:lpstr>
      <vt:lpstr>PowerPoint Presentation</vt:lpstr>
      <vt:lpstr>Praying in Faith</vt:lpstr>
      <vt:lpstr>Praying in Faith</vt:lpstr>
      <vt:lpstr>Praying God’s Will</vt:lpstr>
      <vt:lpstr>Abiding in God</vt:lpstr>
      <vt:lpstr>PowerPoint Presentation</vt:lpstr>
      <vt:lpstr>Confessing Sin</vt:lpstr>
      <vt:lpstr>Confessing Sin</vt:lpstr>
      <vt:lpstr>How Can I Change?</vt:lpstr>
      <vt:lpstr>How Can I Change?</vt:lpstr>
      <vt:lpstr>How Can I Change?</vt:lpstr>
      <vt:lpstr>How Can I Change?</vt:lpstr>
      <vt:lpstr>How Can I Change?</vt:lpstr>
      <vt:lpstr>PowerPoint Presentation</vt:lpstr>
      <vt:lpstr>PowerPoint Presentation</vt:lpstr>
      <vt:lpstr>God’s Part in Prayer</vt:lpstr>
      <vt:lpstr>The Trinity</vt:lpstr>
      <vt:lpstr>God the Father</vt:lpstr>
      <vt:lpstr>God the Father</vt:lpstr>
      <vt:lpstr>God the Son</vt:lpstr>
      <vt:lpstr>Praying in Jesus’ Name</vt:lpstr>
      <vt:lpstr>Praying in Jesus’ Name</vt:lpstr>
      <vt:lpstr>PowerPoint Presentation</vt:lpstr>
      <vt:lpstr>Jesus, Our High Priest</vt:lpstr>
      <vt:lpstr>Jesus, Our High Priest</vt:lpstr>
      <vt:lpstr>Jesus, Our High Priest</vt:lpstr>
      <vt:lpstr>God the Holy Spirit</vt:lpstr>
      <vt:lpstr>God the Holy Spirit</vt:lpstr>
      <vt:lpstr>God the Holy Spirit</vt:lpstr>
      <vt:lpstr>God the Holy Spirit</vt:lpstr>
      <vt:lpstr>God the Holy Spirit</vt:lpstr>
      <vt:lpstr>God the Holy Spirit</vt:lpstr>
      <vt:lpstr>PowerPoint Presentation</vt:lpstr>
      <vt:lpstr>God the Holy Spirit</vt:lpstr>
      <vt:lpstr>Trinity Prayers</vt:lpstr>
      <vt:lpstr>Trinity Prayers</vt:lpstr>
      <vt:lpstr>How Can I Change?</vt:lpstr>
      <vt:lpstr>How Can I Change?</vt:lpstr>
      <vt:lpstr>How Can I Change?</vt:lpstr>
      <vt:lpstr>PowerPoint Presentation</vt:lpstr>
      <vt:lpstr>PowerPoint Presentation</vt:lpstr>
      <vt:lpstr>What Prayer Does</vt:lpstr>
      <vt:lpstr>Prayer Changes God’s Actions</vt:lpstr>
      <vt:lpstr>Prayer Changes God’s Actions</vt:lpstr>
      <vt:lpstr>Prayer Changes God’s Actions</vt:lpstr>
      <vt:lpstr>PowerPoint Presentation</vt:lpstr>
      <vt:lpstr>Prayer Changes God’s Actions</vt:lpstr>
      <vt:lpstr>God’s Answers Are Conditional</vt:lpstr>
      <vt:lpstr>Prayer Advances God’s Kingdom</vt:lpstr>
      <vt:lpstr>What God Will Do</vt:lpstr>
      <vt:lpstr>What God Will Do</vt:lpstr>
      <vt:lpstr>How Prayer Affects Believers</vt:lpstr>
      <vt:lpstr>Praying with Others</vt:lpstr>
      <vt:lpstr>Praying with Others</vt:lpstr>
      <vt:lpstr>How Can I Change?</vt:lpstr>
      <vt:lpstr>How Can I Change?</vt:lpstr>
      <vt:lpstr>How Can I Change?</vt:lpstr>
      <vt:lpstr>How Can I Change?</vt:lpstr>
      <vt:lpstr>How Can I Change?</vt:lpstr>
      <vt:lpstr>PowerPoint Presentation</vt:lpstr>
      <vt:lpstr>PowerPoint Presentation</vt:lpstr>
      <vt:lpstr>Christ’s Instructions on Prayer </vt:lpstr>
      <vt:lpstr>Wrong Motives in Prayer</vt:lpstr>
      <vt:lpstr>Addressing God Our Father (Matt. 6:9)</vt:lpstr>
      <vt:lpstr>Addressing God Our Father (Matt. 6:9)</vt:lpstr>
      <vt:lpstr>God as Our Father</vt:lpstr>
      <vt:lpstr>God as Our Father</vt:lpstr>
      <vt:lpstr>God’s Fatherhood Gives Us</vt:lpstr>
      <vt:lpstr>PowerPoint Presentation</vt:lpstr>
      <vt:lpstr>In Heaven (Matt. 6:9)</vt:lpstr>
      <vt:lpstr>In Heaven (Matt. 6:9)</vt:lpstr>
      <vt:lpstr>How Can I Change?</vt:lpstr>
      <vt:lpstr>How Can I Change?</vt:lpstr>
      <vt:lpstr>How Can I Change?</vt:lpstr>
      <vt:lpstr>How Can I Change?</vt:lpstr>
      <vt:lpstr>PowerPoint Presentation</vt:lpstr>
      <vt:lpstr>PowerPoint Presentation</vt:lpstr>
      <vt:lpstr>Aligning the Heart in Prayer</vt:lpstr>
      <vt:lpstr>Hallowing God’s Name (Matt. 6:9)</vt:lpstr>
      <vt:lpstr>Hallowing God’s Name (Matt. 6:9)</vt:lpstr>
      <vt:lpstr>God’s Holiness</vt:lpstr>
      <vt:lpstr>God’s Holiness</vt:lpstr>
      <vt:lpstr>God’s Glory</vt:lpstr>
      <vt:lpstr>God’s Glory</vt:lpstr>
      <vt:lpstr>PowerPoint Presentation</vt:lpstr>
      <vt:lpstr>The Coming of God’s Kingdom (Matt. 6:10)</vt:lpstr>
      <vt:lpstr>God’s Present Kingdom</vt:lpstr>
      <vt:lpstr>Present Kingdom Living</vt:lpstr>
      <vt:lpstr>God’s Future Kingdom</vt:lpstr>
      <vt:lpstr>God’s Future Kingdom</vt:lpstr>
      <vt:lpstr>God’s Future Kingdom</vt:lpstr>
      <vt:lpstr>Praying for God’s Kingdom</vt:lpstr>
      <vt:lpstr>Praying for God’s Kingdom</vt:lpstr>
      <vt:lpstr>God’s Will (Matt. 6:10)</vt:lpstr>
      <vt:lpstr>How Can I Change?</vt:lpstr>
      <vt:lpstr>How Can I Change?</vt:lpstr>
      <vt:lpstr>How Can I Change?</vt:lpstr>
      <vt:lpstr>PowerPoint Presentation</vt:lpstr>
      <vt:lpstr>PowerPoint Presentation</vt:lpstr>
      <vt:lpstr>Requests</vt:lpstr>
      <vt:lpstr>Requests for Physical Needs</vt:lpstr>
      <vt:lpstr>Our Daily Bread  (Matt. 6:11)</vt:lpstr>
      <vt:lpstr>Our Daily Bread  (Matt. 6:11)</vt:lpstr>
      <vt:lpstr>Our Daily Bread  (Matt. 6:11)</vt:lpstr>
      <vt:lpstr>Asking for Desires</vt:lpstr>
      <vt:lpstr>Asking for Desires</vt:lpstr>
      <vt:lpstr>Asking for Desires</vt:lpstr>
      <vt:lpstr>Asking for Desires</vt:lpstr>
      <vt:lpstr>Requests for Spiritual Needs</vt:lpstr>
      <vt:lpstr>PowerPoint Presentation</vt:lpstr>
      <vt:lpstr>Forgive Our Debts  (Matt. 6:12)</vt:lpstr>
      <vt:lpstr>Forgive Our Debts  (Matt. 6:12)</vt:lpstr>
      <vt:lpstr>Don’t Lead Us into Temptation, but Deliver Us from Evil (Matt. 6:13) </vt:lpstr>
      <vt:lpstr>Deliver Us (Matt. 6:13)</vt:lpstr>
      <vt:lpstr>Deliver Us (Matt. 6:13)</vt:lpstr>
      <vt:lpstr>How Can I Change?</vt:lpstr>
      <vt:lpstr>How Can I Change?</vt:lpstr>
      <vt:lpstr>How Can I Change?</vt:lpstr>
      <vt:lpstr>How Can I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 Lord</cp:lastModifiedBy>
  <cp:revision>428</cp:revision>
  <dcterms:created xsi:type="dcterms:W3CDTF">2014-02-24T20:37:36Z</dcterms:created>
  <dcterms:modified xsi:type="dcterms:W3CDTF">2021-07-12T17:36:00Z</dcterms:modified>
</cp:coreProperties>
</file>