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7"/>
  </p:notesMasterIdLst>
  <p:sldIdLst>
    <p:sldId id="256" r:id="rId2"/>
    <p:sldId id="257" r:id="rId3"/>
    <p:sldId id="308" r:id="rId4"/>
    <p:sldId id="309" r:id="rId5"/>
    <p:sldId id="310" r:id="rId6"/>
    <p:sldId id="303" r:id="rId7"/>
    <p:sldId id="399" r:id="rId8"/>
    <p:sldId id="304" r:id="rId9"/>
    <p:sldId id="400" r:id="rId10"/>
    <p:sldId id="311" r:id="rId11"/>
    <p:sldId id="401" r:id="rId12"/>
    <p:sldId id="305" r:id="rId13"/>
    <p:sldId id="286" r:id="rId14"/>
    <p:sldId id="258" r:id="rId15"/>
    <p:sldId id="259" r:id="rId16"/>
    <p:sldId id="312" r:id="rId17"/>
    <p:sldId id="315" r:id="rId18"/>
    <p:sldId id="316" r:id="rId19"/>
    <p:sldId id="317" r:id="rId20"/>
    <p:sldId id="313" r:id="rId21"/>
    <p:sldId id="318" r:id="rId22"/>
    <p:sldId id="319" r:id="rId23"/>
    <p:sldId id="320" r:id="rId24"/>
    <p:sldId id="287" r:id="rId25"/>
    <p:sldId id="260" r:id="rId26"/>
    <p:sldId id="261" r:id="rId27"/>
    <p:sldId id="321" r:id="rId28"/>
    <p:sldId id="322" r:id="rId29"/>
    <p:sldId id="325" r:id="rId30"/>
    <p:sldId id="326" r:id="rId31"/>
    <p:sldId id="402" r:id="rId32"/>
    <p:sldId id="323" r:id="rId33"/>
    <p:sldId id="327" r:id="rId34"/>
    <p:sldId id="288" r:id="rId35"/>
    <p:sldId id="262" r:id="rId36"/>
    <p:sldId id="263" r:id="rId37"/>
    <p:sldId id="330" r:id="rId38"/>
    <p:sldId id="331" r:id="rId39"/>
    <p:sldId id="403" r:id="rId40"/>
    <p:sldId id="332" r:id="rId41"/>
    <p:sldId id="404" r:id="rId42"/>
    <p:sldId id="333" r:id="rId43"/>
    <p:sldId id="405" r:id="rId44"/>
    <p:sldId id="289" r:id="rId45"/>
    <p:sldId id="301" r:id="rId46"/>
    <p:sldId id="265" r:id="rId47"/>
    <p:sldId id="334" r:id="rId48"/>
    <p:sldId id="335" r:id="rId49"/>
    <p:sldId id="406" r:id="rId50"/>
    <p:sldId id="336" r:id="rId51"/>
    <p:sldId id="337" r:id="rId52"/>
    <p:sldId id="338" r:id="rId53"/>
    <p:sldId id="290" r:id="rId54"/>
    <p:sldId id="266" r:id="rId55"/>
    <p:sldId id="339" r:id="rId56"/>
    <p:sldId id="407" r:id="rId57"/>
    <p:sldId id="340" r:id="rId58"/>
    <p:sldId id="408" r:id="rId59"/>
    <p:sldId id="396" r:id="rId60"/>
    <p:sldId id="341" r:id="rId61"/>
    <p:sldId id="342" r:id="rId62"/>
    <p:sldId id="409" r:id="rId63"/>
    <p:sldId id="291" r:id="rId64"/>
    <p:sldId id="268" r:id="rId65"/>
    <p:sldId id="269" r:id="rId66"/>
    <p:sldId id="395" r:id="rId67"/>
    <p:sldId id="343" r:id="rId68"/>
    <p:sldId id="345" r:id="rId69"/>
    <p:sldId id="346" r:id="rId70"/>
    <p:sldId id="344" r:id="rId71"/>
    <p:sldId id="347" r:id="rId72"/>
    <p:sldId id="292" r:id="rId73"/>
    <p:sldId id="270" r:id="rId74"/>
    <p:sldId id="271" r:id="rId75"/>
    <p:sldId id="349" r:id="rId76"/>
    <p:sldId id="350" r:id="rId77"/>
    <p:sldId id="351" r:id="rId78"/>
    <p:sldId id="293" r:id="rId79"/>
    <p:sldId id="302" r:id="rId80"/>
    <p:sldId id="273" r:id="rId81"/>
    <p:sldId id="354" r:id="rId82"/>
    <p:sldId id="355" r:id="rId83"/>
    <p:sldId id="356" r:id="rId84"/>
    <p:sldId id="294" r:id="rId85"/>
    <p:sldId id="274" r:id="rId86"/>
    <p:sldId id="275" r:id="rId87"/>
    <p:sldId id="358" r:id="rId88"/>
    <p:sldId id="397" r:id="rId89"/>
    <p:sldId id="359" r:id="rId90"/>
    <p:sldId id="360" r:id="rId91"/>
    <p:sldId id="357" r:id="rId92"/>
    <p:sldId id="361" r:id="rId93"/>
    <p:sldId id="410" r:id="rId94"/>
    <p:sldId id="295" r:id="rId95"/>
    <p:sldId id="276" r:id="rId96"/>
    <p:sldId id="277" r:id="rId97"/>
    <p:sldId id="362" r:id="rId98"/>
    <p:sldId id="363" r:id="rId99"/>
    <p:sldId id="364" r:id="rId100"/>
    <p:sldId id="365" r:id="rId101"/>
    <p:sldId id="296" r:id="rId102"/>
    <p:sldId id="278" r:id="rId103"/>
    <p:sldId id="279" r:id="rId104"/>
    <p:sldId id="368" r:id="rId105"/>
    <p:sldId id="369" r:id="rId106"/>
    <p:sldId id="370" r:id="rId107"/>
    <p:sldId id="411" r:id="rId108"/>
    <p:sldId id="371" r:id="rId109"/>
    <p:sldId id="297" r:id="rId110"/>
    <p:sldId id="280" r:id="rId111"/>
    <p:sldId id="281" r:id="rId112"/>
    <p:sldId id="412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283" r:id="rId125"/>
    <p:sldId id="384" r:id="rId126"/>
    <p:sldId id="298" r:id="rId127"/>
    <p:sldId id="282" r:id="rId128"/>
    <p:sldId id="385" r:id="rId129"/>
    <p:sldId id="413" r:id="rId130"/>
    <p:sldId id="387" r:id="rId131"/>
    <p:sldId id="414" r:id="rId132"/>
    <p:sldId id="388" r:id="rId133"/>
    <p:sldId id="386" r:id="rId134"/>
    <p:sldId id="415" r:id="rId135"/>
    <p:sldId id="389" r:id="rId136"/>
    <p:sldId id="390" r:id="rId137"/>
    <p:sldId id="391" r:id="rId138"/>
    <p:sldId id="299" r:id="rId139"/>
    <p:sldId id="284" r:id="rId140"/>
    <p:sldId id="285" r:id="rId141"/>
    <p:sldId id="392" r:id="rId142"/>
    <p:sldId id="398" r:id="rId143"/>
    <p:sldId id="393" r:id="rId144"/>
    <p:sldId id="394" r:id="rId145"/>
    <p:sldId id="300" r:id="rId146"/>
  </p:sldIdLst>
  <p:sldSz cx="9144000" cy="5143500" type="screen16x9"/>
  <p:notesSz cx="6858000" cy="9144000"/>
  <p:embeddedFontLst>
    <p:embeddedFont>
      <p:font typeface="Merriweather Sans ExtraBold" panose="02000503060000020004" pitchFamily="2" charset="0"/>
      <p:bold r:id="rId148"/>
    </p:embeddedFont>
    <p:embeddedFont>
      <p:font typeface="Calibri" panose="020F0502020204030204" pitchFamily="34" charset="0"/>
      <p:regular r:id="rId149"/>
      <p:bold r:id="rId150"/>
      <p:italic r:id="rId151"/>
      <p:boldItalic r:id="rId152"/>
    </p:embeddedFont>
    <p:embeddedFont>
      <p:font typeface="Merriweather Sans light" panose="02000503060000020004" pitchFamily="2" charset="0"/>
      <p:regular r:id="rId153"/>
    </p:embeddedFont>
    <p:embeddedFont>
      <p:font typeface="Merriweather Sans Bold" panose="02000503060000020004" pitchFamily="2" charset="0"/>
      <p:bold r:id="rId154"/>
    </p:embeddedFont>
    <p:embeddedFont>
      <p:font typeface="Merriweather Sans" panose="02000503060000020004" pitchFamily="2" charset="0"/>
      <p:regular r:id="rId155"/>
      <p:bold r:id="rId156"/>
      <p:italic r:id="rId157"/>
      <p:boldItalic r:id="rId1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4" autoAdjust="0"/>
    <p:restoredTop sz="90924" autoAdjust="0"/>
  </p:normalViewPr>
  <p:slideViewPr>
    <p:cSldViewPr>
      <p:cViewPr varScale="1">
        <p:scale>
          <a:sx n="106" d="100"/>
          <a:sy n="106" d="100"/>
        </p:scale>
        <p:origin x="114" y="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font" Target="fonts/font7.fntdata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font" Target="fonts/font2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font" Target="fonts/font3.fntdata"/><Relationship Id="rId155" Type="http://schemas.openxmlformats.org/officeDocument/2006/relationships/font" Target="fonts/font8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font" Target="fonts/font6.fntdata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font" Target="fonts/font1.fntdata"/><Relationship Id="rId151" Type="http://schemas.openxmlformats.org/officeDocument/2006/relationships/font" Target="fonts/font4.fntdata"/><Relationship Id="rId156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6A22-878C-44FD-A811-BAC384802EB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276350"/>
            <a:ext cx="7772400" cy="2514600"/>
          </a:xfrm>
        </p:spPr>
        <p:txBody>
          <a:bodyPr/>
          <a:lstStyle>
            <a:lvl1pPr>
              <a:lnSpc>
                <a:spcPct val="85000"/>
              </a:lnSpc>
              <a:defRPr sz="7200" b="1" baseline="0">
                <a:solidFill>
                  <a:srgbClr val="42392A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 smtClean="0"/>
              <a:t>Lesson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8150"/>
            <a:ext cx="6400800" cy="4762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600" baseline="0">
                <a:solidFill>
                  <a:srgbClr val="42392A"/>
                </a:solidFill>
                <a:latin typeface="Merriweather Sans ligh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LESSON 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rgbClr val="42392A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 smtClean="0"/>
              <a:t>Body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latin typeface="Merriweather Sans Bold" pitchFamily="2" charset="0"/>
              </a:defRPr>
            </a:lvl1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rgbClr val="F6F1E6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 smtClean="0"/>
              <a:t>Graphic Slide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3505200"/>
          </a:xfrm>
        </p:spPr>
        <p:txBody>
          <a:bodyPr anchor="ctr"/>
          <a:lstStyle>
            <a:lvl1pPr algn="ctr">
              <a:buNone/>
              <a:defRPr sz="2800" b="0" baseline="0">
                <a:solidFill>
                  <a:srgbClr val="F6F1E6"/>
                </a:solidFill>
                <a:latin typeface="Merriweather Sans ExtraBold" pitchFamily="2" charset="0"/>
              </a:defRPr>
            </a:lvl1pPr>
          </a:lstStyle>
          <a:p>
            <a:pPr lvl="0"/>
            <a:r>
              <a:rPr lang="en-US" dirty="0" smtClean="0"/>
              <a:t>“And He said unto me, ‘My grace is sufficient for thee: for my strength is made perfect in weakness.’ Most gladly therefore will I rather glory in my infirmities, that the power of Christ may rest upon me.”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76600" y="4019550"/>
            <a:ext cx="4953000" cy="685800"/>
          </a:xfrm>
        </p:spPr>
        <p:txBody>
          <a:bodyPr anchor="ctr"/>
          <a:lstStyle>
            <a:lvl1pPr algn="r">
              <a:buNone/>
              <a:defRPr sz="2800" b="1" i="1" baseline="0">
                <a:solidFill>
                  <a:srgbClr val="F6F1E6"/>
                </a:solidFill>
                <a:latin typeface="Merriweather Sans" pitchFamily="2" charset="0"/>
              </a:defRPr>
            </a:lvl1pPr>
          </a:lstStyle>
          <a:p>
            <a:pPr lvl="0"/>
            <a:r>
              <a:rPr lang="en-US" dirty="0" smtClean="0"/>
              <a:t>2 Corinthians 12:9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line of the slide</a:t>
            </a:r>
          </a:p>
          <a:p>
            <a:pPr lvl="1"/>
            <a:r>
              <a:rPr lang="en-US" dirty="0" smtClean="0"/>
              <a:t>Second line of the slide</a:t>
            </a:r>
          </a:p>
          <a:p>
            <a:pPr lvl="2"/>
            <a:r>
              <a:rPr lang="en-US" dirty="0" smtClean="0"/>
              <a:t>Third line of the slide</a:t>
            </a:r>
          </a:p>
          <a:p>
            <a:pPr lvl="3"/>
            <a:r>
              <a:rPr lang="en-US" dirty="0" smtClean="0"/>
              <a:t>Fourth line of the slide</a:t>
            </a:r>
          </a:p>
          <a:p>
            <a:pPr lvl="4"/>
            <a:r>
              <a:rPr lang="en-US" dirty="0" smtClean="0"/>
              <a:t>Fifth and lowest line of the slide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6" r:id="rId5"/>
  </p:sldLayoutIdLs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kern="1200">
          <a:solidFill>
            <a:srgbClr val="42392A"/>
          </a:solidFill>
          <a:latin typeface="Merriweather Sans Extra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rgbClr val="42392A"/>
          </a:solidFill>
          <a:latin typeface="Merriweather Sans Bold" pitchFamily="2" charset="0"/>
          <a:ea typeface="+mn-ea"/>
          <a:cs typeface="+mn-cs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42392A"/>
          </a:solidFill>
          <a:latin typeface="Merriweather Sans" pitchFamily="2" charset="0"/>
          <a:ea typeface="+mn-ea"/>
          <a:cs typeface="+mn-cs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42392A"/>
          </a:solidFill>
          <a:latin typeface="Merriweather Sans light" pitchFamily="2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rgbClr val="42392A"/>
          </a:solidFill>
          <a:latin typeface="Merriweather Sans" pitchFamily="2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42392A"/>
          </a:solidFill>
          <a:latin typeface="Merriweather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Epistle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50 AD – The Jerusalem Council (Acts 15)</a:t>
            </a:r>
          </a:p>
          <a:p>
            <a:r>
              <a:rPr lang="en-US" dirty="0"/>
              <a:t>50–52 AD – Paul’s Second Missionary Journey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Acts 15:36–18:22)</a:t>
            </a:r>
          </a:p>
          <a:p>
            <a:r>
              <a:rPr lang="en-US" dirty="0"/>
              <a:t>53–58 AD – Paul’s Third Missionary Journey (Acts 18:23–21:15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296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Contrast of Two Lives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 Living (vv. 5–6)</a:t>
            </a:r>
          </a:p>
          <a:p>
            <a:pPr lvl="1"/>
            <a:r>
              <a:rPr lang="en-US" dirty="0"/>
              <a:t>Empowered by the </a:t>
            </a:r>
            <a:r>
              <a:rPr lang="en-US" u="sng" dirty="0"/>
              <a:t>Spirit</a:t>
            </a:r>
            <a:r>
              <a:rPr lang="en-US" dirty="0"/>
              <a:t> (v. 5a)</a:t>
            </a:r>
          </a:p>
          <a:p>
            <a:pPr lvl="1"/>
            <a:r>
              <a:rPr lang="en-US" dirty="0"/>
              <a:t>Waiting in </a:t>
            </a:r>
            <a:r>
              <a:rPr lang="en-US" u="sng" dirty="0"/>
              <a:t>Expectation</a:t>
            </a:r>
            <a:r>
              <a:rPr lang="en-US" dirty="0"/>
              <a:t> (v. 5b)</a:t>
            </a:r>
          </a:p>
          <a:p>
            <a:pPr lvl="2"/>
            <a:r>
              <a:rPr lang="en-US" dirty="0"/>
              <a:t>The Object of Our Expectation Is </a:t>
            </a:r>
            <a:r>
              <a:rPr lang="en-US" u="sng" dirty="0"/>
              <a:t>Righteousness</a:t>
            </a:r>
            <a:endParaRPr lang="en-US" dirty="0"/>
          </a:p>
          <a:p>
            <a:pPr lvl="2"/>
            <a:r>
              <a:rPr lang="en-US" dirty="0"/>
              <a:t>The Means of Our Expectation Is </a:t>
            </a:r>
            <a:r>
              <a:rPr lang="en-US" u="sng" dirty="0"/>
              <a:t>Faith</a:t>
            </a:r>
            <a:endParaRPr lang="en-US" dirty="0"/>
          </a:p>
          <a:p>
            <a:pPr lvl="1"/>
            <a:r>
              <a:rPr lang="en-US" dirty="0"/>
              <a:t>Working Through </a:t>
            </a:r>
            <a:r>
              <a:rPr lang="en-US" u="sng" dirty="0"/>
              <a:t>Love</a:t>
            </a:r>
            <a:r>
              <a:rPr lang="en-US" dirty="0"/>
              <a:t> (v. 6)</a:t>
            </a:r>
          </a:p>
        </p:txBody>
      </p:sp>
    </p:spTree>
    <p:extLst>
      <p:ext uri="{BB962C8B-B14F-4D97-AF65-F5344CB8AC3E}">
        <p14:creationId xmlns:p14="http://schemas.microsoft.com/office/powerpoint/2010/main" val="16184437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Liberty to Love: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Twelve</a:t>
            </a:r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the Problem (5:7–12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Recognize the </a:t>
            </a:r>
            <a:r>
              <a:rPr lang="en-US" u="sng" dirty="0"/>
              <a:t>Opposition</a:t>
            </a:r>
            <a:r>
              <a:rPr lang="en-US" dirty="0"/>
              <a:t> (vv. 7–9)</a:t>
            </a:r>
          </a:p>
          <a:p>
            <a:pPr lvl="1"/>
            <a:r>
              <a:rPr lang="en-US" dirty="0"/>
              <a:t>False Teaching Can </a:t>
            </a:r>
            <a:r>
              <a:rPr lang="en-US" u="sng" dirty="0"/>
              <a:t>Knock Us</a:t>
            </a:r>
            <a:r>
              <a:rPr lang="en-US" dirty="0"/>
              <a:t> Off Track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7)</a:t>
            </a:r>
          </a:p>
          <a:p>
            <a:pPr lvl="2"/>
            <a:r>
              <a:rPr lang="en-US" i="1" dirty="0" err="1"/>
              <a:t>Anakupto</a:t>
            </a:r>
            <a:r>
              <a:rPr lang="en-US" dirty="0"/>
              <a:t> (Gr.)—a runner cutting off another during a race.</a:t>
            </a:r>
          </a:p>
          <a:p>
            <a:pPr lvl="1"/>
            <a:r>
              <a:rPr lang="en-US" dirty="0"/>
              <a:t>False Teaching Persuades Apart from </a:t>
            </a:r>
            <a:r>
              <a:rPr lang="en-US" u="sng" dirty="0"/>
              <a:t>God's Word</a:t>
            </a:r>
            <a:r>
              <a:rPr lang="en-US" dirty="0"/>
              <a:t> (v. 8)</a:t>
            </a:r>
          </a:p>
          <a:p>
            <a:pPr lvl="2"/>
            <a:r>
              <a:rPr lang="en-US" dirty="0"/>
              <a:t>The doctrine appeals to our flesh, not our connection to God and His truth. </a:t>
            </a:r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the Problem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False Teaching Always </a:t>
            </a:r>
            <a:r>
              <a:rPr lang="en-US" u="sng" dirty="0"/>
              <a:t>Spreads</a:t>
            </a:r>
            <a:r>
              <a:rPr lang="en-US" dirty="0"/>
              <a:t> (v. 9)</a:t>
            </a:r>
          </a:p>
          <a:p>
            <a:pPr lvl="2"/>
            <a:r>
              <a:rPr lang="en-US" dirty="0"/>
              <a:t>Dependence on one ritual leads to dependence on others.</a:t>
            </a:r>
          </a:p>
        </p:txBody>
      </p:sp>
    </p:spTree>
    <p:extLst>
      <p:ext uri="{BB962C8B-B14F-4D97-AF65-F5344CB8AC3E}">
        <p14:creationId xmlns:p14="http://schemas.microsoft.com/office/powerpoint/2010/main" val="14739235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the Problem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Solution (vv. 10–12)</a:t>
            </a:r>
          </a:p>
          <a:p>
            <a:pPr lvl="1"/>
            <a:r>
              <a:rPr lang="en-US" dirty="0"/>
              <a:t>Have </a:t>
            </a:r>
            <a:r>
              <a:rPr lang="en-US" u="sng" dirty="0"/>
              <a:t>Confidence</a:t>
            </a:r>
            <a:r>
              <a:rPr lang="en-US" dirty="0"/>
              <a:t> in God's Work</a:t>
            </a:r>
          </a:p>
          <a:p>
            <a:pPr lvl="1"/>
            <a:r>
              <a:rPr lang="en-US" dirty="0"/>
              <a:t>Know That the Cross Brings </a:t>
            </a:r>
            <a:r>
              <a:rPr lang="en-US" u="sng" dirty="0"/>
              <a:t>Offense</a:t>
            </a:r>
            <a:endParaRPr lang="en-US" dirty="0"/>
          </a:p>
          <a:p>
            <a:pPr lvl="1"/>
            <a:r>
              <a:rPr lang="en-US" dirty="0"/>
              <a:t>Remove the </a:t>
            </a:r>
            <a:r>
              <a:rPr lang="en-US" u="sng" dirty="0"/>
              <a:t>False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334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Our Liberty (vv. 13–15)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Liberty Is a </a:t>
            </a:r>
            <a:r>
              <a:rPr lang="en-US" u="sng" dirty="0"/>
              <a:t>True</a:t>
            </a:r>
            <a:r>
              <a:rPr lang="en-US" dirty="0"/>
              <a:t> Liberty (v. 13a)</a:t>
            </a:r>
          </a:p>
          <a:p>
            <a:pPr lvl="1"/>
            <a:r>
              <a:rPr lang="en-US" dirty="0"/>
              <a:t>Our liberty is perfect, and it will last forever. Nothing can separate us from the love of God (Rom. 8:35–39)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625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Our Liberty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u="sng" dirty="0"/>
              <a:t>Abuse</a:t>
            </a:r>
            <a:r>
              <a:rPr lang="en-US" dirty="0"/>
              <a:t> Our Liberty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13b)</a:t>
            </a:r>
          </a:p>
          <a:p>
            <a:pPr lvl="1"/>
            <a:r>
              <a:rPr lang="en-US" dirty="0"/>
              <a:t>We can still feed our sinful desires, even though the Spirit wars against them.</a:t>
            </a:r>
          </a:p>
        </p:txBody>
      </p:sp>
    </p:spTree>
    <p:extLst>
      <p:ext uri="{BB962C8B-B14F-4D97-AF65-F5344CB8AC3E}">
        <p14:creationId xmlns:p14="http://schemas.microsoft.com/office/powerpoint/2010/main" val="40862068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Our Liberty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Liberty Allows Us to </a:t>
            </a:r>
            <a:r>
              <a:rPr lang="en-US" u="sng" dirty="0"/>
              <a:t>Love</a:t>
            </a:r>
            <a:r>
              <a:rPr lang="en-US" dirty="0"/>
              <a:t> (vv. 14–15)</a:t>
            </a:r>
          </a:p>
          <a:p>
            <a:pPr lvl="1"/>
            <a:r>
              <a:rPr lang="en-US" dirty="0"/>
              <a:t>To Love Is to </a:t>
            </a:r>
            <a:r>
              <a:rPr lang="en-US" u="sng" dirty="0"/>
              <a:t>Serve</a:t>
            </a:r>
            <a:endParaRPr lang="en-US" dirty="0"/>
          </a:p>
          <a:p>
            <a:pPr lvl="1"/>
            <a:r>
              <a:rPr lang="en-US" dirty="0"/>
              <a:t>To Love Is to Fulfill the </a:t>
            </a:r>
            <a:r>
              <a:rPr lang="en-US" u="sng" dirty="0"/>
              <a:t>Whole Law</a:t>
            </a:r>
            <a:endParaRPr lang="en-US" dirty="0"/>
          </a:p>
          <a:p>
            <a:pPr lvl="1"/>
            <a:r>
              <a:rPr lang="en-US" dirty="0"/>
              <a:t>Love Does Not </a:t>
            </a:r>
            <a:r>
              <a:rPr lang="en-US" u="sng" dirty="0"/>
              <a:t>Destroy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519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 </a:t>
            </a:r>
            <a:r>
              <a:rPr lang="en-US" dirty="0"/>
              <a:t>AD – Paul’s Arrest in Jerusalem (Acts 21)</a:t>
            </a:r>
          </a:p>
          <a:p>
            <a:r>
              <a:rPr lang="en-US" dirty="0"/>
              <a:t>67 AD – The Traditional Date of Paul’s </a:t>
            </a:r>
            <a:r>
              <a:rPr lang="en-US" dirty="0" smtClean="0"/>
              <a:t>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449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Conflict of the Believer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Thirteen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Summary of the Conflict (5:16–18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u="sng" dirty="0"/>
              <a:t>Win</a:t>
            </a:r>
            <a:r>
              <a:rPr lang="en-US" dirty="0"/>
              <a:t> by Walking with the Spirit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16a)</a:t>
            </a:r>
          </a:p>
          <a:p>
            <a:r>
              <a:rPr lang="en-US" dirty="0"/>
              <a:t>When We Walk the Spirit, We Do Not Fulfill the </a:t>
            </a:r>
            <a:r>
              <a:rPr lang="en-US" u="sng" dirty="0"/>
              <a:t>Desires</a:t>
            </a:r>
            <a:r>
              <a:rPr lang="en-US" dirty="0"/>
              <a:t> of the Flesh (v. 16b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Summary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Flesh and the Spirit Hold </a:t>
            </a:r>
            <a:r>
              <a:rPr lang="en-US" u="sng" dirty="0"/>
              <a:t>Opposing</a:t>
            </a:r>
            <a:r>
              <a:rPr lang="en-US" dirty="0"/>
              <a:t> Desires (v. 17)</a:t>
            </a:r>
          </a:p>
          <a:p>
            <a:r>
              <a:rPr lang="en-US" dirty="0"/>
              <a:t>If the Spirit Leads Us, We Are Not </a:t>
            </a:r>
            <a:r>
              <a:rPr lang="en-US" u="sng" dirty="0"/>
              <a:t>Under</a:t>
            </a:r>
            <a:r>
              <a:rPr lang="en-US" dirty="0"/>
              <a:t> the Law (v. 18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733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(vv. 19–23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Works</a:t>
            </a:r>
            <a:r>
              <a:rPr lang="en-US" dirty="0"/>
              <a:t> of the Flesh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19–21)</a:t>
            </a:r>
          </a:p>
          <a:p>
            <a:pPr lvl="1"/>
            <a:r>
              <a:rPr lang="en-US" dirty="0"/>
              <a:t>Sexual Sins (v. 19b)</a:t>
            </a:r>
          </a:p>
          <a:p>
            <a:pPr lvl="2"/>
            <a:r>
              <a:rPr lang="en-US" dirty="0"/>
              <a:t>Adultery—A violation of the marriage relationship</a:t>
            </a:r>
          </a:p>
          <a:p>
            <a:pPr lvl="2"/>
            <a:r>
              <a:rPr lang="en-US" dirty="0"/>
              <a:t>Fornication—From </a:t>
            </a:r>
            <a:r>
              <a:rPr lang="en-US" i="1" dirty="0" err="1"/>
              <a:t>porneia</a:t>
            </a:r>
            <a:r>
              <a:rPr lang="en-US" dirty="0"/>
              <a:t>; all forms of illicit sexual </a:t>
            </a:r>
            <a:r>
              <a:rPr lang="en-US" dirty="0" smtClean="0"/>
              <a:t>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2192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Uncleanness—Moral impurity in thought, word, and action</a:t>
            </a:r>
          </a:p>
          <a:p>
            <a:pPr lvl="2"/>
            <a:r>
              <a:rPr lang="en-US" dirty="0"/>
              <a:t>Lasciviousness—Unbridled lusts; usually expressed openly, without shame.</a:t>
            </a:r>
          </a:p>
        </p:txBody>
      </p:sp>
    </p:spTree>
    <p:extLst>
      <p:ext uri="{BB962C8B-B14F-4D97-AF65-F5344CB8AC3E}">
        <p14:creationId xmlns:p14="http://schemas.microsoft.com/office/powerpoint/2010/main" val="37340171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Religious Sins (v. 20a)</a:t>
            </a:r>
          </a:p>
          <a:p>
            <a:pPr lvl="2"/>
            <a:r>
              <a:rPr lang="en-US" dirty="0"/>
              <a:t>Idolatry—Worship of false gods</a:t>
            </a:r>
          </a:p>
          <a:p>
            <a:pPr lvl="2"/>
            <a:r>
              <a:rPr lang="en-US" dirty="0"/>
              <a:t>Witchcraft—From </a:t>
            </a:r>
            <a:r>
              <a:rPr lang="en-US" i="1" dirty="0" err="1"/>
              <a:t>pharmacia</a:t>
            </a:r>
            <a:r>
              <a:rPr lang="en-US" dirty="0"/>
              <a:t>; seeking supernatural power or experiences outside of God</a:t>
            </a:r>
          </a:p>
        </p:txBody>
      </p:sp>
    </p:spTree>
    <p:extLst>
      <p:ext uri="{BB962C8B-B14F-4D97-AF65-F5344CB8AC3E}">
        <p14:creationId xmlns:p14="http://schemas.microsoft.com/office/powerpoint/2010/main" val="8767169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Social Sins (vv. 20–21a)</a:t>
            </a:r>
          </a:p>
          <a:p>
            <a:pPr lvl="2"/>
            <a:r>
              <a:rPr lang="en-US" dirty="0"/>
              <a:t>Hatred—Actually plural; a heart filled with hatreds against people, circumstances, authorities, or anything else.</a:t>
            </a:r>
          </a:p>
          <a:p>
            <a:pPr lvl="2"/>
            <a:r>
              <a:rPr lang="en-US" dirty="0"/>
              <a:t>Variance—Discord created by angry thoughts toward others</a:t>
            </a:r>
          </a:p>
          <a:p>
            <a:pPr lvl="2"/>
            <a:r>
              <a:rPr lang="en-US" dirty="0"/>
              <a:t>Emulations—Intense jealousy; from the Greek word </a:t>
            </a:r>
            <a:r>
              <a:rPr lang="en-US" i="1" dirty="0" err="1"/>
              <a:t>zealos</a:t>
            </a:r>
            <a:r>
              <a:rPr lang="en-US" dirty="0"/>
              <a:t>, from which we get zeal</a:t>
            </a:r>
          </a:p>
        </p:txBody>
      </p:sp>
    </p:spTree>
    <p:extLst>
      <p:ext uri="{BB962C8B-B14F-4D97-AF65-F5344CB8AC3E}">
        <p14:creationId xmlns:p14="http://schemas.microsoft.com/office/powerpoint/2010/main" val="5902158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Wrath—Outbursts of temper that result from smoldering anger or jealousy</a:t>
            </a:r>
          </a:p>
          <a:p>
            <a:pPr lvl="2"/>
            <a:r>
              <a:rPr lang="en-US" dirty="0"/>
              <a:t>Strife—Selfish ambition; used also to describe someone campaigning for public office</a:t>
            </a:r>
          </a:p>
          <a:p>
            <a:pPr lvl="2"/>
            <a:r>
              <a:rPr lang="en-US" dirty="0"/>
              <a:t>Seditions—Rebellion against authority for personal gain</a:t>
            </a:r>
          </a:p>
          <a:p>
            <a:pPr lvl="2"/>
            <a:r>
              <a:rPr lang="en-US" dirty="0"/>
              <a:t>Heresies—Forming groups in order to cause </a:t>
            </a:r>
            <a:r>
              <a:rPr lang="en-US" dirty="0" smtClean="0"/>
              <a:t>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709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err="1"/>
              <a:t>Envyings</a:t>
            </a:r>
            <a:r>
              <a:rPr lang="en-US" dirty="0"/>
              <a:t>—Desire for anything that belongs to someone else</a:t>
            </a:r>
          </a:p>
          <a:p>
            <a:pPr lvl="2"/>
            <a:r>
              <a:rPr lang="en-US" dirty="0"/>
              <a:t>Murders—Unlawfully taking the life of another person</a:t>
            </a:r>
          </a:p>
        </p:txBody>
      </p:sp>
    </p:spTree>
    <p:extLst>
      <p:ext uri="{BB962C8B-B14F-4D97-AF65-F5344CB8AC3E}">
        <p14:creationId xmlns:p14="http://schemas.microsoft.com/office/powerpoint/2010/main" val="22385300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Recreational Sins (v. 21a)</a:t>
            </a:r>
          </a:p>
          <a:p>
            <a:pPr lvl="2"/>
            <a:r>
              <a:rPr lang="en-US" dirty="0"/>
              <a:t>Drunkenness—Intoxication; allowing a substance, specifically alcohol, to take control of our mind or body</a:t>
            </a:r>
          </a:p>
          <a:p>
            <a:pPr lvl="2"/>
            <a:r>
              <a:rPr lang="en-US" dirty="0" err="1"/>
              <a:t>Revelings</a:t>
            </a:r>
            <a:r>
              <a:rPr lang="en-US" dirty="0"/>
              <a:t>—Sinful activity that occurs while we are drunk or celebrating</a:t>
            </a:r>
          </a:p>
          <a:p>
            <a:pPr lvl="1"/>
            <a:r>
              <a:rPr lang="en-US" dirty="0"/>
              <a:t>Anything Else That Has </a:t>
            </a:r>
            <a:r>
              <a:rPr lang="en-US" u="sng" dirty="0"/>
              <a:t>No Place</a:t>
            </a:r>
            <a:r>
              <a:rPr lang="en-US" dirty="0"/>
              <a:t> in God's Kingdom (v. 21b)</a:t>
            </a:r>
          </a:p>
        </p:txBody>
      </p:sp>
    </p:spTree>
    <p:extLst>
      <p:ext uri="{BB962C8B-B14F-4D97-AF65-F5344CB8AC3E}">
        <p14:creationId xmlns:p14="http://schemas.microsoft.com/office/powerpoint/2010/main" val="117265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Theme of Galatians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Only by God’s grace do we enter and live the Christian life</a:t>
            </a:r>
            <a:r>
              <a:rPr lang="en-US" u="sn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78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Fruit</a:t>
            </a:r>
            <a:r>
              <a:rPr lang="en-US" dirty="0"/>
              <a:t> of the Spirit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22–23)</a:t>
            </a:r>
          </a:p>
          <a:p>
            <a:pPr lvl="1"/>
            <a:r>
              <a:rPr lang="en-US" dirty="0"/>
              <a:t>The Significance of the Word </a:t>
            </a:r>
            <a:r>
              <a:rPr lang="en-US" u="sng" dirty="0"/>
              <a:t>Fruit</a:t>
            </a:r>
            <a:endParaRPr lang="en-US" dirty="0"/>
          </a:p>
          <a:p>
            <a:pPr lvl="2"/>
            <a:r>
              <a:rPr lang="en-US" dirty="0"/>
              <a:t>The Fruit Is a </a:t>
            </a:r>
            <a:r>
              <a:rPr lang="en-US" u="sng" dirty="0"/>
              <a:t>Natural Result</a:t>
            </a:r>
            <a:r>
              <a:rPr lang="en-US" dirty="0"/>
              <a:t> of the Spirit's Work</a:t>
            </a:r>
          </a:p>
          <a:p>
            <a:pPr lvl="2"/>
            <a:r>
              <a:rPr lang="en-US" dirty="0"/>
              <a:t>The Fruit Is </a:t>
            </a:r>
            <a:r>
              <a:rPr lang="en-US" u="sng" dirty="0"/>
              <a:t>Singular</a:t>
            </a:r>
            <a:r>
              <a:rPr lang="en-US" dirty="0"/>
              <a:t>; It Stems from </a:t>
            </a:r>
            <a:r>
              <a:rPr lang="en-US" u="sng" dirty="0"/>
              <a:t>One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573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The </a:t>
            </a:r>
            <a:r>
              <a:rPr lang="en-US" u="sng" dirty="0"/>
              <a:t>Manifestation</a:t>
            </a:r>
            <a:r>
              <a:rPr lang="en-US" dirty="0"/>
              <a:t> of the Fruit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22–23)</a:t>
            </a:r>
          </a:p>
          <a:p>
            <a:pPr lvl="2"/>
            <a:r>
              <a:rPr lang="en-US" dirty="0"/>
              <a:t>Love—Self-sacrificing care and service to others</a:t>
            </a:r>
          </a:p>
          <a:p>
            <a:pPr lvl="2"/>
            <a:r>
              <a:rPr lang="en-US" dirty="0"/>
              <a:t>Joy—Deep, abiding, inner rejoicing with God</a:t>
            </a:r>
          </a:p>
          <a:p>
            <a:pPr lvl="2"/>
            <a:r>
              <a:rPr lang="en-US" dirty="0"/>
              <a:t>Peace—Inner quiet in the face of any circumstance, as an expression of trust in </a:t>
            </a:r>
            <a:r>
              <a:rPr lang="en-US" dirty="0" smtClean="0"/>
              <a:t>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127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Longsuffering—Patience; forbearance despite provocation</a:t>
            </a:r>
          </a:p>
          <a:p>
            <a:pPr lvl="2"/>
            <a:r>
              <a:rPr lang="en-US" dirty="0"/>
              <a:t>Gentleness—Kindness to others</a:t>
            </a:r>
          </a:p>
          <a:p>
            <a:pPr lvl="2"/>
            <a:r>
              <a:rPr lang="en-US" dirty="0"/>
              <a:t>Goodness—Inner uprightness, as well as genuine compassion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3193643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Faith—Trust in the faithfulness of God and reflecting that to others.</a:t>
            </a:r>
          </a:p>
          <a:p>
            <a:pPr lvl="2"/>
            <a:r>
              <a:rPr lang="en-US" dirty="0"/>
              <a:t>Meekness—Control of our abilities for the service of God, not ourselves</a:t>
            </a:r>
          </a:p>
          <a:p>
            <a:pPr lvl="2"/>
            <a:r>
              <a:rPr lang="en-US" dirty="0"/>
              <a:t>Temperance—Discipline and self-control; moderation in pleasure and activity</a:t>
            </a:r>
          </a:p>
        </p:txBody>
      </p:sp>
    </p:spTree>
    <p:extLst>
      <p:ext uri="{BB962C8B-B14F-4D97-AF65-F5344CB8AC3E}">
        <p14:creationId xmlns:p14="http://schemas.microsoft.com/office/powerpoint/2010/main" val="33328954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Resolution of the Conflict (vv. 24–26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 Is Only Possible for Those in </a:t>
            </a:r>
            <a:r>
              <a:rPr lang="en-US" u="sng" dirty="0"/>
              <a:t>Christ</a:t>
            </a:r>
            <a:r>
              <a:rPr lang="en-US" dirty="0"/>
              <a:t> (v. 24a)</a:t>
            </a:r>
          </a:p>
          <a:p>
            <a:r>
              <a:rPr lang="en-US" dirty="0"/>
              <a:t>Resolution Required the Crucifixion of the </a:t>
            </a:r>
            <a:r>
              <a:rPr lang="en-US" u="sng" dirty="0"/>
              <a:t>Flesh</a:t>
            </a:r>
            <a:r>
              <a:rPr lang="en-US" dirty="0"/>
              <a:t> (v. 24)</a:t>
            </a:r>
          </a:p>
          <a:p>
            <a:pPr lvl="1"/>
            <a:r>
              <a:rPr lang="en-US" dirty="0"/>
              <a:t>We Have Crucified Its </a:t>
            </a:r>
            <a:r>
              <a:rPr lang="en-US" u="sng" dirty="0"/>
              <a:t>Passions</a:t>
            </a:r>
            <a:endParaRPr lang="en-US" dirty="0"/>
          </a:p>
          <a:p>
            <a:pPr lvl="1"/>
            <a:r>
              <a:rPr lang="en-US" dirty="0"/>
              <a:t>We Have Crucified Its </a:t>
            </a:r>
            <a:r>
              <a:rPr lang="en-US" u="sng" dirty="0" smtClean="0"/>
              <a:t>Desires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Resolution of the Conflict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Resolution Comes By Walking in Step with the </a:t>
            </a:r>
            <a:r>
              <a:rPr lang="en-US" u="sng" dirty="0"/>
              <a:t>Spirit</a:t>
            </a:r>
            <a:r>
              <a:rPr lang="en-US" dirty="0"/>
              <a:t> (v. 25)</a:t>
            </a:r>
          </a:p>
          <a:p>
            <a:r>
              <a:rPr lang="en-US" dirty="0"/>
              <a:t>Resolution Is Not Possible If We Seek </a:t>
            </a:r>
            <a:r>
              <a:rPr lang="en-US" u="sng" dirty="0"/>
              <a:t>Self-Glory</a:t>
            </a:r>
            <a:r>
              <a:rPr lang="en-US" dirty="0"/>
              <a:t> (v. 26)</a:t>
            </a:r>
          </a:p>
          <a:p>
            <a:pPr lvl="1"/>
            <a:r>
              <a:rPr lang="en-US" dirty="0"/>
              <a:t>Seeking Glory Provokes Those Who </a:t>
            </a:r>
            <a:r>
              <a:rPr lang="en-US" u="sng" dirty="0"/>
              <a:t>Have Less</a:t>
            </a:r>
            <a:endParaRPr lang="en-US" dirty="0"/>
          </a:p>
          <a:p>
            <a:pPr lvl="1"/>
            <a:r>
              <a:rPr lang="en-US" dirty="0"/>
              <a:t>Seeking Glory Stirs Envy Toward Those Who </a:t>
            </a:r>
            <a:r>
              <a:rPr lang="en-US" u="sng" dirty="0"/>
              <a:t>Have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878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Responding in the Spirit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Fourteen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Other </a:t>
            </a:r>
            <a:r>
              <a:rPr lang="en-US" u="sng" dirty="0"/>
              <a:t>Believers</a:t>
            </a:r>
            <a:r>
              <a:rPr lang="en-US" dirty="0"/>
              <a:t> (6:1–5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Should </a:t>
            </a:r>
            <a:r>
              <a:rPr lang="en-US" u="sng" dirty="0"/>
              <a:t>Restore</a:t>
            </a:r>
            <a:r>
              <a:rPr lang="en-US" dirty="0"/>
              <a:t> Those Who Struggle in the Flesh (v. 1)</a:t>
            </a:r>
          </a:p>
          <a:p>
            <a:pPr lvl="1"/>
            <a:r>
              <a:rPr lang="en-US" dirty="0"/>
              <a:t>God Makes the Sin </a:t>
            </a:r>
            <a:r>
              <a:rPr lang="en-US" u="sng" dirty="0"/>
              <a:t>Known</a:t>
            </a:r>
            <a:endParaRPr lang="en-US" dirty="0"/>
          </a:p>
          <a:p>
            <a:pPr lvl="1"/>
            <a:r>
              <a:rPr lang="en-US" dirty="0"/>
              <a:t>The Spiritual Have an Obligation to </a:t>
            </a:r>
            <a:r>
              <a:rPr lang="en-US" u="sng" dirty="0" smtClean="0"/>
              <a:t>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032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Other Believers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We </a:t>
            </a:r>
            <a:r>
              <a:rPr lang="en-US" dirty="0"/>
              <a:t>Should Address Sin in the Right </a:t>
            </a:r>
            <a:r>
              <a:rPr lang="en-US" u="sng" dirty="0"/>
              <a:t>Manner</a:t>
            </a:r>
            <a:endParaRPr lang="en-US" dirty="0"/>
          </a:p>
          <a:p>
            <a:pPr lvl="2"/>
            <a:r>
              <a:rPr lang="en-US" dirty="0"/>
              <a:t>Sin Must Be Addressed </a:t>
            </a:r>
            <a:r>
              <a:rPr lang="en-US" u="sng" dirty="0"/>
              <a:t>Gently</a:t>
            </a:r>
            <a:endParaRPr lang="en-US" dirty="0"/>
          </a:p>
          <a:p>
            <a:pPr lvl="2"/>
            <a:r>
              <a:rPr lang="en-US" dirty="0"/>
              <a:t>Sin Must Be Addressed </a:t>
            </a:r>
            <a:r>
              <a:rPr lang="en-US" u="sng" dirty="0" smtClean="0"/>
              <a:t>Cautiously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1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947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Other Believers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Should Help </a:t>
            </a:r>
            <a:r>
              <a:rPr lang="en-US" u="sng" dirty="0"/>
              <a:t>Carry</a:t>
            </a:r>
            <a:r>
              <a:rPr lang="en-US" dirty="0"/>
              <a:t> the Burden of the Weak (vv. 2–3)</a:t>
            </a:r>
          </a:p>
          <a:p>
            <a:pPr lvl="1"/>
            <a:r>
              <a:rPr lang="en-US" dirty="0"/>
              <a:t>We Should Help Those in </a:t>
            </a:r>
            <a:r>
              <a:rPr lang="en-US" u="sng" dirty="0"/>
              <a:t>Heavy Circumstances</a:t>
            </a:r>
            <a:r>
              <a:rPr lang="en-US" dirty="0"/>
              <a:t> (v. 2a)</a:t>
            </a:r>
          </a:p>
          <a:p>
            <a:pPr lvl="2"/>
            <a:r>
              <a:rPr lang="en-US" dirty="0"/>
              <a:t>These Are Not Necessarily Sin</a:t>
            </a:r>
          </a:p>
          <a:p>
            <a:pPr lvl="2"/>
            <a:r>
              <a:rPr lang="en-US" dirty="0"/>
              <a:t>These Include Hardships, Sorrows, and Other </a:t>
            </a:r>
            <a:r>
              <a:rPr lang="en-US" dirty="0" smtClean="0"/>
              <a:t>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92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Other Believers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We </a:t>
            </a:r>
            <a:r>
              <a:rPr lang="en-US" dirty="0"/>
              <a:t>Fulfill the </a:t>
            </a:r>
            <a:r>
              <a:rPr lang="en-US" u="sng" dirty="0"/>
              <a:t>Law</a:t>
            </a:r>
            <a:r>
              <a:rPr lang="en-US" dirty="0"/>
              <a:t> of Christ by Helping Other Believers (v. 2b)</a:t>
            </a:r>
          </a:p>
          <a:p>
            <a:pPr lvl="1"/>
            <a:r>
              <a:rPr lang="en-US" dirty="0"/>
              <a:t>We Should Not Feel </a:t>
            </a:r>
            <a:r>
              <a:rPr lang="en-US" u="sng" dirty="0"/>
              <a:t>Superior</a:t>
            </a:r>
            <a:r>
              <a:rPr lang="en-US" dirty="0"/>
              <a:t> When Helping Others (v. 3)</a:t>
            </a:r>
          </a:p>
        </p:txBody>
      </p:sp>
    </p:spTree>
    <p:extLst>
      <p:ext uri="{BB962C8B-B14F-4D97-AF65-F5344CB8AC3E}">
        <p14:creationId xmlns:p14="http://schemas.microsoft.com/office/powerpoint/2010/main" val="9650579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Other Believers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Must Judge Ourselves Before </a:t>
            </a:r>
            <a:r>
              <a:rPr lang="en-US" u="sng" dirty="0"/>
              <a:t>God</a:t>
            </a:r>
            <a:r>
              <a:rPr lang="en-US" dirty="0"/>
              <a:t> (vv. 4–5)</a:t>
            </a:r>
          </a:p>
          <a:p>
            <a:pPr lvl="1"/>
            <a:r>
              <a:rPr lang="en-US" dirty="0"/>
              <a:t>We Must Guard Against Our Own </a:t>
            </a:r>
            <a:r>
              <a:rPr lang="en-US" u="sng" dirty="0"/>
              <a:t>Flesh</a:t>
            </a:r>
            <a:endParaRPr lang="en-US" dirty="0"/>
          </a:p>
          <a:p>
            <a:pPr lvl="1"/>
            <a:r>
              <a:rPr lang="en-US" dirty="0"/>
              <a:t>We Must Judge Ourselves by God's </a:t>
            </a:r>
            <a:r>
              <a:rPr lang="en-US" u="sng" dirty="0"/>
              <a:t>Standard</a:t>
            </a:r>
            <a:r>
              <a:rPr lang="en-US" dirty="0"/>
              <a:t>, Not Others'</a:t>
            </a:r>
          </a:p>
          <a:p>
            <a:pPr lvl="1"/>
            <a:r>
              <a:rPr lang="en-US" dirty="0"/>
              <a:t>Our Burden Is to </a:t>
            </a:r>
            <a:r>
              <a:rPr lang="en-US" u="sng" dirty="0"/>
              <a:t>Follow</a:t>
            </a:r>
            <a:r>
              <a:rPr lang="en-US" dirty="0"/>
              <a:t> Christ</a:t>
            </a:r>
          </a:p>
        </p:txBody>
      </p:sp>
    </p:spTree>
    <p:extLst>
      <p:ext uri="{BB962C8B-B14F-4D97-AF65-F5344CB8AC3E}">
        <p14:creationId xmlns:p14="http://schemas.microsoft.com/office/powerpoint/2010/main" val="231201385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66800"/>
          </a:xfrm>
        </p:spPr>
        <p:txBody>
          <a:bodyPr/>
          <a:lstStyle/>
          <a:p>
            <a:r>
              <a:rPr lang="en-US" dirty="0"/>
              <a:t>Our Responsibility to Those That </a:t>
            </a:r>
            <a:r>
              <a:rPr lang="en-US" u="sng" dirty="0"/>
              <a:t>Teach</a:t>
            </a:r>
            <a:r>
              <a:rPr lang="en-US" dirty="0"/>
              <a:t> Us the Word (vv. 6–9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38350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/>
              <a:t>We Should </a:t>
            </a:r>
            <a:r>
              <a:rPr lang="en-US" u="sng" dirty="0"/>
              <a:t>Give Back</a:t>
            </a:r>
            <a:r>
              <a:rPr lang="en-US" dirty="0"/>
              <a:t> to Those Who Teach Us (v. 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5665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66800"/>
          </a:xfrm>
        </p:spPr>
        <p:txBody>
          <a:bodyPr/>
          <a:lstStyle/>
          <a:p>
            <a:r>
              <a:rPr lang="en-US" dirty="0"/>
              <a:t>Our Responsibility to Those That Teach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38350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Blesses Us So That We Can </a:t>
            </a:r>
            <a:r>
              <a:rPr lang="en-US" u="sng" dirty="0"/>
              <a:t>Give</a:t>
            </a:r>
            <a:r>
              <a:rPr lang="en-US" dirty="0"/>
              <a:t> (vv. 7–8)</a:t>
            </a:r>
          </a:p>
          <a:p>
            <a:pPr lvl="1"/>
            <a:r>
              <a:rPr lang="en-US" dirty="0"/>
              <a:t>The Flesh Is </a:t>
            </a:r>
            <a:r>
              <a:rPr lang="en-US" u="sng" dirty="0"/>
              <a:t>Unwilling</a:t>
            </a:r>
            <a:r>
              <a:rPr lang="en-US" dirty="0"/>
              <a:t> to Give</a:t>
            </a:r>
          </a:p>
          <a:p>
            <a:pPr lvl="1"/>
            <a:r>
              <a:rPr lang="en-US" dirty="0"/>
              <a:t>The Spirit </a:t>
            </a:r>
            <a:r>
              <a:rPr lang="en-US" u="sng" dirty="0"/>
              <a:t>Shares</a:t>
            </a:r>
            <a:r>
              <a:rPr lang="en-US" dirty="0"/>
              <a:t> the Blessings of </a:t>
            </a:r>
            <a:r>
              <a:rPr lang="en-US" dirty="0" smtClean="0"/>
              <a:t>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9008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</a:t>
            </a:r>
            <a:r>
              <a:rPr lang="en-US" u="sng" dirty="0"/>
              <a:t>All People</a:t>
            </a:r>
            <a:r>
              <a:rPr lang="en-US" dirty="0"/>
              <a:t> (vv. 9–10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Must Beware of Growing </a:t>
            </a:r>
            <a:r>
              <a:rPr lang="en-US" u="sng" dirty="0"/>
              <a:t>Weary</a:t>
            </a:r>
            <a:r>
              <a:rPr lang="en-US" dirty="0"/>
              <a:t> (v. 9)</a:t>
            </a:r>
          </a:p>
          <a:p>
            <a:pPr lvl="1"/>
            <a:r>
              <a:rPr lang="en-US" dirty="0"/>
              <a:t>We Can Become Weary, Even When </a:t>
            </a:r>
            <a:r>
              <a:rPr lang="en-US" u="sng" dirty="0"/>
              <a:t>Doing Good</a:t>
            </a:r>
            <a:endParaRPr lang="en-US" dirty="0"/>
          </a:p>
          <a:p>
            <a:pPr lvl="1"/>
            <a:r>
              <a:rPr lang="en-US" dirty="0"/>
              <a:t>We Must Remember the </a:t>
            </a:r>
            <a:r>
              <a:rPr lang="en-US" u="sng" dirty="0"/>
              <a:t>Harvest</a:t>
            </a:r>
            <a:endParaRPr lang="en-US" dirty="0"/>
          </a:p>
          <a:p>
            <a:pPr lvl="1"/>
            <a:r>
              <a:rPr lang="en-US" dirty="0"/>
              <a:t>We Must Not </a:t>
            </a:r>
            <a:r>
              <a:rPr lang="en-US" u="sng" dirty="0" smtClean="0"/>
              <a:t>Faint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297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All People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Must Show Grace to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10)</a:t>
            </a:r>
          </a:p>
          <a:p>
            <a:pPr lvl="1"/>
            <a:r>
              <a:rPr lang="en-US" dirty="0"/>
              <a:t>God Gives Us the </a:t>
            </a:r>
            <a:r>
              <a:rPr lang="en-US" u="sng" dirty="0"/>
              <a:t>Opportunity</a:t>
            </a:r>
            <a:r>
              <a:rPr lang="en-US" dirty="0"/>
              <a:t> and the </a:t>
            </a:r>
            <a:r>
              <a:rPr lang="en-US" u="sng" dirty="0"/>
              <a:t>Means</a:t>
            </a:r>
            <a:endParaRPr lang="en-US" dirty="0"/>
          </a:p>
          <a:p>
            <a:pPr lvl="2"/>
            <a:r>
              <a:rPr lang="en-US" dirty="0"/>
              <a:t>God supplies us with ways to serve others, as well as the desire and strength to do so.</a:t>
            </a:r>
          </a:p>
        </p:txBody>
      </p:sp>
    </p:spTree>
    <p:extLst>
      <p:ext uri="{BB962C8B-B14F-4D97-AF65-F5344CB8AC3E}">
        <p14:creationId xmlns:p14="http://schemas.microsoft.com/office/powerpoint/2010/main" val="16277795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 to All People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God Does Not </a:t>
            </a:r>
            <a:r>
              <a:rPr lang="en-US" u="sng" dirty="0"/>
              <a:t>Limit</a:t>
            </a:r>
            <a:r>
              <a:rPr lang="en-US" dirty="0"/>
              <a:t> This Responsibility</a:t>
            </a:r>
          </a:p>
          <a:p>
            <a:pPr lvl="2"/>
            <a:r>
              <a:rPr lang="en-US" dirty="0"/>
              <a:t>To truly reflect God’s character, we must show grace regardless of a person’s background.</a:t>
            </a:r>
          </a:p>
          <a:p>
            <a:pPr lvl="1"/>
            <a:r>
              <a:rPr lang="en-US" dirty="0"/>
              <a:t>God Gives Us a Special </a:t>
            </a:r>
            <a:r>
              <a:rPr lang="en-US" u="sng" dirty="0"/>
              <a:t>Focus</a:t>
            </a:r>
            <a:endParaRPr lang="en-US" dirty="0"/>
          </a:p>
          <a:p>
            <a:pPr lvl="2"/>
            <a:r>
              <a:rPr lang="en-US" dirty="0"/>
              <a:t>God created the church as a special community for fellowship and growth.</a:t>
            </a:r>
          </a:p>
        </p:txBody>
      </p:sp>
    </p:spTree>
    <p:extLst>
      <p:ext uri="{BB962C8B-B14F-4D97-AF65-F5344CB8AC3E}">
        <p14:creationId xmlns:p14="http://schemas.microsoft.com/office/powerpoint/2010/main" val="28958920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Final Warning and a Farewell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Fifteen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 Gospel of Grace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1996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dirty="0"/>
              <a:t>A Warning About Those That </a:t>
            </a:r>
            <a:r>
              <a:rPr lang="en-US" u="sng" dirty="0"/>
              <a:t>Boast</a:t>
            </a:r>
            <a:r>
              <a:rPr lang="en-US" dirty="0"/>
              <a:t> in the Flesh (6:12–13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301478"/>
            <a:ext cx="6629400" cy="2708672"/>
          </a:xfrm>
        </p:spPr>
        <p:txBody>
          <a:bodyPr>
            <a:normAutofit/>
          </a:bodyPr>
          <a:lstStyle/>
          <a:p>
            <a:r>
              <a:rPr lang="en-US" dirty="0"/>
              <a:t>Their Goal Is to Look </a:t>
            </a:r>
            <a:r>
              <a:rPr lang="en-US" u="sng" dirty="0"/>
              <a:t>Good</a:t>
            </a:r>
            <a:r>
              <a:rPr lang="en-US" dirty="0"/>
              <a:t> (v. 12)</a:t>
            </a:r>
          </a:p>
          <a:p>
            <a:r>
              <a:rPr lang="en-US" dirty="0"/>
              <a:t>They Conform to Avoid </a:t>
            </a:r>
            <a:r>
              <a:rPr lang="en-US" u="sng" dirty="0"/>
              <a:t>Persecution</a:t>
            </a:r>
            <a:r>
              <a:rPr lang="en-US" dirty="0"/>
              <a:t> (v. 12)</a:t>
            </a:r>
          </a:p>
          <a:p>
            <a:r>
              <a:rPr lang="en-US" dirty="0"/>
              <a:t>They Boast in Their </a:t>
            </a:r>
            <a:r>
              <a:rPr lang="en-US" u="sng" dirty="0"/>
              <a:t>Influence</a:t>
            </a:r>
            <a:r>
              <a:rPr lang="en-US" dirty="0"/>
              <a:t> Over Others (v. 13b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dirty="0"/>
              <a:t>A Warning About Those That Boast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38350"/>
            <a:ext cx="6629400" cy="2895600"/>
          </a:xfrm>
        </p:spPr>
        <p:txBody>
          <a:bodyPr>
            <a:normAutofit/>
          </a:bodyPr>
          <a:lstStyle/>
          <a:p>
            <a:r>
              <a:rPr lang="en-US" dirty="0"/>
              <a:t>An Encouragement to Glory in </a:t>
            </a:r>
            <a:r>
              <a:rPr lang="en-US" u="sng" dirty="0"/>
              <a:t>Christ</a:t>
            </a:r>
            <a:r>
              <a:rPr lang="en-US" dirty="0"/>
              <a:t> (vv. 14–17)</a:t>
            </a:r>
          </a:p>
          <a:p>
            <a:pPr lvl="1"/>
            <a:r>
              <a:rPr lang="en-US" dirty="0"/>
              <a:t>Our Only Glory Is in the </a:t>
            </a:r>
            <a:r>
              <a:rPr lang="en-US" u="sng" dirty="0"/>
              <a:t>Cross</a:t>
            </a:r>
            <a:r>
              <a:rPr lang="en-US" dirty="0"/>
              <a:t> of Christ (vv. 14–15)</a:t>
            </a:r>
          </a:p>
          <a:p>
            <a:pPr lvl="2"/>
            <a:r>
              <a:rPr lang="en-US" dirty="0"/>
              <a:t>Christ Destroys the World's </a:t>
            </a:r>
            <a:r>
              <a:rPr lang="en-US" u="sng" dirty="0"/>
              <a:t>Power</a:t>
            </a:r>
            <a:r>
              <a:rPr lang="en-US" dirty="0"/>
              <a:t> Over Us (v. 14a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5493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dirty="0"/>
              <a:t>A Warning About Those That Boast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38350"/>
            <a:ext cx="6629400" cy="28956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Christ </a:t>
            </a:r>
            <a:r>
              <a:rPr lang="en-US" dirty="0"/>
              <a:t>Destroys Our </a:t>
            </a:r>
            <a:r>
              <a:rPr lang="en-US" u="sng" dirty="0"/>
              <a:t>Relationship</a:t>
            </a:r>
            <a:r>
              <a:rPr lang="en-US" dirty="0"/>
              <a:t> to the World (v. 14b)</a:t>
            </a:r>
          </a:p>
          <a:p>
            <a:pPr lvl="2"/>
            <a:r>
              <a:rPr lang="en-US" dirty="0"/>
              <a:t>Christ Makes Us </a:t>
            </a:r>
            <a:r>
              <a:rPr lang="en-US" u="sng" dirty="0"/>
              <a:t>New</a:t>
            </a:r>
            <a:r>
              <a:rPr lang="en-US" dirty="0"/>
              <a:t> (v. 15)</a:t>
            </a:r>
          </a:p>
        </p:txBody>
      </p:sp>
    </p:spTree>
    <p:extLst>
      <p:ext uri="{BB962C8B-B14F-4D97-AF65-F5344CB8AC3E}">
        <p14:creationId xmlns:p14="http://schemas.microsoft.com/office/powerpoint/2010/main" val="312135774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dirty="0"/>
              <a:t>A Warning About Those That Boast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38350"/>
            <a:ext cx="6629400" cy="2895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Blessings of Glorying in Christ: </a:t>
            </a:r>
            <a:r>
              <a:rPr lang="en-US" u="sng" dirty="0"/>
              <a:t>Peace</a:t>
            </a:r>
            <a:r>
              <a:rPr lang="en-US" dirty="0"/>
              <a:t> and </a:t>
            </a:r>
            <a:r>
              <a:rPr lang="en-US" u="sng" dirty="0"/>
              <a:t>Mercy</a:t>
            </a:r>
            <a:r>
              <a:rPr lang="en-US" dirty="0"/>
              <a:t> (v. 16)</a:t>
            </a:r>
          </a:p>
          <a:p>
            <a:pPr lvl="1"/>
            <a:r>
              <a:rPr lang="en-US" dirty="0"/>
              <a:t>Paul's Conclusion (v. 17)</a:t>
            </a:r>
          </a:p>
          <a:p>
            <a:pPr lvl="2"/>
            <a:r>
              <a:rPr lang="en-US" dirty="0"/>
              <a:t>Paul's Argument </a:t>
            </a:r>
            <a:r>
              <a:rPr lang="en-US" u="sng" dirty="0"/>
              <a:t>Settles</a:t>
            </a:r>
            <a:r>
              <a:rPr lang="en-US" dirty="0"/>
              <a:t> the Whole Matter</a:t>
            </a:r>
          </a:p>
          <a:p>
            <a:pPr lvl="2"/>
            <a:r>
              <a:rPr lang="en-US" dirty="0"/>
              <a:t>Paul Carried Visible Evidence That He </a:t>
            </a:r>
            <a:r>
              <a:rPr lang="en-US" u="sng" dirty="0"/>
              <a:t>Followed</a:t>
            </a:r>
            <a:r>
              <a:rPr lang="en-US" dirty="0"/>
              <a:t> Christ</a:t>
            </a:r>
          </a:p>
        </p:txBody>
      </p:sp>
    </p:spTree>
    <p:extLst>
      <p:ext uri="{BB962C8B-B14F-4D97-AF65-F5344CB8AC3E}">
        <p14:creationId xmlns:p14="http://schemas.microsoft.com/office/powerpoint/2010/main" val="403794331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dirty="0"/>
              <a:t>A Benediction (v. 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38350"/>
            <a:ext cx="6629400" cy="2895600"/>
          </a:xfrm>
        </p:spPr>
        <p:txBody>
          <a:bodyPr>
            <a:normAutofit/>
          </a:bodyPr>
          <a:lstStyle/>
          <a:p>
            <a:r>
              <a:rPr lang="en-US" dirty="0"/>
              <a:t>The Christian Life Is </a:t>
            </a:r>
            <a:r>
              <a:rPr lang="en-US" u="sng" dirty="0"/>
              <a:t>All of Grace</a:t>
            </a:r>
            <a:endParaRPr lang="en-US" dirty="0"/>
          </a:p>
          <a:p>
            <a:r>
              <a:rPr lang="en-US" dirty="0"/>
              <a:t>The Christian Life Is Predominately </a:t>
            </a:r>
            <a:r>
              <a:rPr lang="en-US" u="sng" dirty="0"/>
              <a:t>Spiritual</a:t>
            </a:r>
            <a:endParaRPr lang="en-US" dirty="0"/>
          </a:p>
          <a:p>
            <a:r>
              <a:rPr lang="en-US" dirty="0"/>
              <a:t>All Believers Are </a:t>
            </a:r>
            <a:r>
              <a:rPr lang="en-US" u="sng" dirty="0"/>
              <a:t>Brethren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0700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</a:t>
            </a:r>
            <a:r>
              <a:rPr lang="en-US" dirty="0" smtClean="0"/>
              <a:t>Grace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Grace is the goodness of God acting in a person’s </a:t>
            </a:r>
            <a:r>
              <a:rPr lang="en-US" u="sng" dirty="0" smtClean="0"/>
              <a:t>life</a:t>
            </a:r>
            <a:r>
              <a:rPr lang="en-US" u="sng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6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Paul's </a:t>
            </a:r>
            <a:r>
              <a:rPr lang="en-US" u="sng" dirty="0"/>
              <a:t>Greeting</a:t>
            </a:r>
            <a:r>
              <a:rPr lang="en-US" dirty="0"/>
              <a:t> Introduces Grace (1:1–5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Grace in Paul’s </a:t>
            </a:r>
            <a:r>
              <a:rPr lang="en-US" u="sng" dirty="0"/>
              <a:t>Calling</a:t>
            </a:r>
            <a:r>
              <a:rPr lang="en-US" dirty="0"/>
              <a:t> (v. 1)</a:t>
            </a:r>
          </a:p>
          <a:p>
            <a:pPr lvl="1"/>
            <a:r>
              <a:rPr lang="en-US" dirty="0"/>
              <a:t>A Call Not of </a:t>
            </a:r>
            <a:r>
              <a:rPr lang="en-US" u="sng" dirty="0"/>
              <a:t>Human</a:t>
            </a:r>
            <a:r>
              <a:rPr lang="en-US" dirty="0"/>
              <a:t> Origin</a:t>
            </a:r>
          </a:p>
          <a:p>
            <a:pPr lvl="1"/>
            <a:r>
              <a:rPr lang="en-US" dirty="0"/>
              <a:t>A Call Through </a:t>
            </a:r>
            <a:r>
              <a:rPr lang="en-US" u="sng" dirty="0"/>
              <a:t>Jesus Christ</a:t>
            </a:r>
            <a:r>
              <a:rPr lang="en-US" dirty="0"/>
              <a:t> and the </a:t>
            </a:r>
            <a:r>
              <a:rPr lang="en-US" u="sng" dirty="0"/>
              <a:t>Father</a:t>
            </a:r>
            <a:endParaRPr lang="en-US" dirty="0"/>
          </a:p>
          <a:p>
            <a:pPr lvl="2"/>
            <a:r>
              <a:rPr lang="en-US" dirty="0"/>
              <a:t>Paul was an apostle only by the grace of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Paul's Greeting Introduces Grace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Grace in Paul's </a:t>
            </a:r>
            <a:r>
              <a:rPr lang="en-US" u="sng" dirty="0"/>
              <a:t>Greeting</a:t>
            </a:r>
            <a:r>
              <a:rPr lang="en-US" dirty="0"/>
              <a:t> (vv. 2–3)</a:t>
            </a:r>
          </a:p>
          <a:p>
            <a:pPr lvl="1"/>
            <a:r>
              <a:rPr lang="en-US" dirty="0"/>
              <a:t>The Galatians Are </a:t>
            </a:r>
            <a:r>
              <a:rPr lang="en-US" u="sng" dirty="0"/>
              <a:t>Brothers</a:t>
            </a:r>
            <a:r>
              <a:rPr lang="en-US" dirty="0"/>
              <a:t> in Christ (v. 2)</a:t>
            </a:r>
          </a:p>
          <a:p>
            <a:pPr lvl="2"/>
            <a:r>
              <a:rPr lang="en-US" dirty="0"/>
              <a:t>The gospel binds people together across ethnic boundaries.</a:t>
            </a:r>
          </a:p>
          <a:p>
            <a:pPr lvl="1"/>
            <a:r>
              <a:rPr lang="en-US" dirty="0"/>
              <a:t>The Galatians Are </a:t>
            </a:r>
            <a:r>
              <a:rPr lang="en-US" u="sng" dirty="0"/>
              <a:t>Blessed</a:t>
            </a:r>
            <a:r>
              <a:rPr lang="en-US" dirty="0"/>
              <a:t> in Christ (v. 3)</a:t>
            </a:r>
          </a:p>
          <a:p>
            <a:pPr lvl="2"/>
            <a:r>
              <a:rPr lang="en-US" dirty="0"/>
              <a:t>As Christians, we have grace and peace in God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2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Paul's Greeting Introduces Grace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Grace in Christ’s </a:t>
            </a:r>
            <a:r>
              <a:rPr lang="en-US" u="sng" dirty="0"/>
              <a:t>Work</a:t>
            </a:r>
            <a:r>
              <a:rPr lang="en-US" dirty="0"/>
              <a:t> (vv. 4–5)</a:t>
            </a:r>
          </a:p>
          <a:p>
            <a:pPr lvl="1"/>
            <a:r>
              <a:rPr lang="en-US" dirty="0"/>
              <a:t>Christ, by Grace, Saves Us from </a:t>
            </a:r>
            <a:r>
              <a:rPr lang="en-US" u="sng" dirty="0"/>
              <a:t>Sin</a:t>
            </a:r>
            <a:endParaRPr lang="en-US" dirty="0"/>
          </a:p>
          <a:p>
            <a:pPr lvl="1"/>
            <a:r>
              <a:rPr lang="en-US" dirty="0"/>
              <a:t>Christ, by Grace, Delivers Us from This </a:t>
            </a:r>
            <a:r>
              <a:rPr lang="en-US" u="sng" dirty="0"/>
              <a:t>Evil 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2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Paul's Greeting Introduces Grace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Two Extreme Responses:</a:t>
            </a:r>
          </a:p>
          <a:p>
            <a:pPr lvl="3"/>
            <a:r>
              <a:rPr lang="en-US" dirty="0"/>
              <a:t>“I </a:t>
            </a:r>
            <a:r>
              <a:rPr lang="en-US" u="sng" dirty="0"/>
              <a:t>Don’t Need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Be Delivered from This Evil Age.”</a:t>
            </a:r>
          </a:p>
          <a:p>
            <a:pPr lvl="3"/>
            <a:r>
              <a:rPr lang="en-US" dirty="0"/>
              <a:t>“Christ Gave Me the Chance </a:t>
            </a:r>
            <a:r>
              <a:rPr lang="en-US" dirty="0" smtClean="0"/>
              <a:t>to </a:t>
            </a:r>
            <a:r>
              <a:rPr lang="en-US" u="sng" dirty="0"/>
              <a:t>Deliver Myself</a:t>
            </a:r>
            <a:r>
              <a:rPr lang="en-US" dirty="0"/>
              <a:t> from This Evil Age.”</a:t>
            </a:r>
          </a:p>
          <a:p>
            <a:pPr lvl="1"/>
            <a:r>
              <a:rPr lang="en-US" dirty="0"/>
              <a:t>Christ, by Grace, Works </a:t>
            </a:r>
            <a:r>
              <a:rPr lang="en-US" u="sng" dirty="0"/>
              <a:t>God’s Will</a:t>
            </a:r>
            <a:r>
              <a:rPr lang="en-US" dirty="0"/>
              <a:t> for His Glory </a:t>
            </a:r>
          </a:p>
        </p:txBody>
      </p:sp>
    </p:spTree>
    <p:extLst>
      <p:ext uri="{BB962C8B-B14F-4D97-AF65-F5344CB8AC3E}">
        <p14:creationId xmlns:p14="http://schemas.microsoft.com/office/powerpoint/2010/main" val="185337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Book of Galatians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Book Is Actually a </a:t>
            </a:r>
            <a:r>
              <a:rPr lang="en-US" u="sng" dirty="0"/>
              <a:t>Letter</a:t>
            </a:r>
            <a:endParaRPr lang="en-US" dirty="0"/>
          </a:p>
          <a:p>
            <a:r>
              <a:rPr lang="en-US" dirty="0"/>
              <a:t>Points of </a:t>
            </a:r>
            <a:r>
              <a:rPr lang="en-US" u="sng" dirty="0"/>
              <a:t>Debate</a:t>
            </a:r>
            <a:endParaRPr lang="en-US" dirty="0"/>
          </a:p>
          <a:p>
            <a:pPr lvl="1"/>
            <a:r>
              <a:rPr lang="en-US" dirty="0"/>
              <a:t>Which Galatians Did Paul Write To?</a:t>
            </a:r>
          </a:p>
          <a:p>
            <a:pPr lvl="2"/>
            <a:r>
              <a:rPr lang="en-US" u="sng" dirty="0"/>
              <a:t>North</a:t>
            </a:r>
            <a:r>
              <a:rPr lang="en-US" dirty="0"/>
              <a:t> Galatia or </a:t>
            </a:r>
            <a:r>
              <a:rPr lang="en-US" u="sng" dirty="0"/>
              <a:t>South</a:t>
            </a:r>
            <a:r>
              <a:rPr lang="en-US" dirty="0"/>
              <a:t> Galatia</a:t>
            </a:r>
          </a:p>
        </p:txBody>
      </p:sp>
    </p:spTree>
    <p:extLst>
      <p:ext uri="{BB962C8B-B14F-4D97-AF65-F5344CB8AC3E}">
        <p14:creationId xmlns:p14="http://schemas.microsoft.com/office/powerpoint/2010/main" val="3509722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u="sng" dirty="0"/>
              <a:t>Attack</a:t>
            </a:r>
            <a:r>
              <a:rPr lang="en-US" dirty="0"/>
              <a:t> on the Gospel of Grace (vv. 6–9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 Teachers Try to Turn Us from the </a:t>
            </a:r>
            <a:r>
              <a:rPr lang="en-US" u="sng" dirty="0"/>
              <a:t>Gospel’s Power</a:t>
            </a:r>
            <a:r>
              <a:rPr lang="en-US" dirty="0"/>
              <a:t> (v. 6)</a:t>
            </a:r>
          </a:p>
          <a:p>
            <a:pPr lvl="1"/>
            <a:r>
              <a:rPr lang="en-US" dirty="0"/>
              <a:t>These Two Gospels Cannot </a:t>
            </a:r>
            <a:r>
              <a:rPr lang="en-US" u="sng" dirty="0"/>
              <a:t>Coexist</a:t>
            </a:r>
            <a:endParaRPr lang="en-US" dirty="0"/>
          </a:p>
          <a:p>
            <a:pPr lvl="2"/>
            <a:r>
              <a:rPr lang="en-US" dirty="0"/>
              <a:t>To believe one, we must desert (</a:t>
            </a:r>
            <a:r>
              <a:rPr lang="en-US" i="1" dirty="0" err="1"/>
              <a:t>metatithemi</a:t>
            </a:r>
            <a:r>
              <a:rPr lang="en-US" dirty="0"/>
              <a:t>, v. 6) the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7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Attack on the Gospel of Grace (vv. 6–9</a:t>
            </a:r>
            <a:r>
              <a:rPr lang="en-US" dirty="0" smtClean="0"/>
              <a:t>)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These Two Gospels Are Fundamentally </a:t>
            </a:r>
            <a:r>
              <a:rPr lang="en-US" u="sng" dirty="0"/>
              <a:t>Different</a:t>
            </a:r>
            <a:endParaRPr lang="en-US" dirty="0"/>
          </a:p>
          <a:p>
            <a:pPr lvl="2"/>
            <a:r>
              <a:rPr lang="en-US" dirty="0"/>
              <a:t>Verse 6	</a:t>
            </a:r>
            <a:r>
              <a:rPr lang="en-US" i="1" u="sng" dirty="0" err="1" smtClean="0"/>
              <a:t>hetero</a:t>
            </a:r>
            <a:r>
              <a:rPr lang="en-US" i="1" dirty="0" err="1" smtClean="0"/>
              <a:t>s</a:t>
            </a:r>
            <a:r>
              <a:rPr lang="en-US" dirty="0" smtClean="0"/>
              <a:t>—Another </a:t>
            </a:r>
            <a:r>
              <a:rPr lang="en-US" dirty="0"/>
              <a:t>of a different type</a:t>
            </a:r>
          </a:p>
          <a:p>
            <a:pPr lvl="2"/>
            <a:r>
              <a:rPr lang="en-US" dirty="0"/>
              <a:t>Verse 7	</a:t>
            </a:r>
            <a:r>
              <a:rPr lang="en-US" i="1" u="sng" dirty="0" err="1" smtClean="0"/>
              <a:t>allos</a:t>
            </a:r>
            <a:r>
              <a:rPr lang="en-US" dirty="0"/>
              <a:t>—</a:t>
            </a:r>
            <a:r>
              <a:rPr lang="en-US" dirty="0" smtClean="0"/>
              <a:t>Another </a:t>
            </a:r>
            <a:r>
              <a:rPr lang="en-US" dirty="0"/>
              <a:t>of the same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06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Attack on the Gospel of Grace (vv. 6–9</a:t>
            </a:r>
            <a:r>
              <a:rPr lang="en-US" dirty="0" smtClean="0"/>
              <a:t>)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 Teachers Try to Unsettle Us from the </a:t>
            </a:r>
            <a:r>
              <a:rPr lang="en-US" u="sng" dirty="0"/>
              <a:t>Gospel’s Message</a:t>
            </a:r>
            <a:r>
              <a:rPr lang="en-US" dirty="0"/>
              <a:t> (v. 7)</a:t>
            </a:r>
          </a:p>
          <a:p>
            <a:pPr lvl="1"/>
            <a:r>
              <a:rPr lang="en-US" dirty="0"/>
              <a:t>The Gospel of Works </a:t>
            </a:r>
            <a:r>
              <a:rPr lang="en-US" u="sng" dirty="0"/>
              <a:t>Troubles</a:t>
            </a:r>
            <a:r>
              <a:rPr lang="en-US" dirty="0"/>
              <a:t> True Believers</a:t>
            </a:r>
          </a:p>
          <a:p>
            <a:pPr lvl="1"/>
            <a:r>
              <a:rPr lang="en-US" dirty="0"/>
              <a:t>The Gospel of Works </a:t>
            </a:r>
            <a:r>
              <a:rPr lang="en-US" u="sng" dirty="0"/>
              <a:t>Perverts</a:t>
            </a:r>
            <a:r>
              <a:rPr lang="en-US" dirty="0"/>
              <a:t> the True Gospel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9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Attack on the Gospel of Grace (vv. 6–9</a:t>
            </a:r>
            <a:r>
              <a:rPr lang="en-US" dirty="0" smtClean="0"/>
              <a:t>)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 Teachers Will Be Judged for </a:t>
            </a:r>
            <a:r>
              <a:rPr lang="en-US" u="sng" dirty="0"/>
              <a:t>Mistreating</a:t>
            </a:r>
            <a:r>
              <a:rPr lang="en-US" dirty="0"/>
              <a:t> the Gospel (vv. 8–9)</a:t>
            </a:r>
          </a:p>
          <a:p>
            <a:pPr lvl="1"/>
            <a:r>
              <a:rPr lang="en-US" dirty="0"/>
              <a:t>The Judgment is </a:t>
            </a:r>
            <a:r>
              <a:rPr lang="en-US" u="sng" dirty="0"/>
              <a:t>Extreme</a:t>
            </a:r>
            <a:endParaRPr lang="en-US" dirty="0"/>
          </a:p>
          <a:p>
            <a:pPr lvl="1"/>
            <a:r>
              <a:rPr lang="en-US" dirty="0"/>
              <a:t>The Judgment Is </a:t>
            </a:r>
            <a:r>
              <a:rPr lang="en-US" u="sng" dirty="0"/>
              <a:t>Indiscriminate</a:t>
            </a:r>
            <a:endParaRPr lang="en-US" dirty="0"/>
          </a:p>
          <a:p>
            <a:pPr lvl="1"/>
            <a:r>
              <a:rPr lang="en-US" dirty="0"/>
              <a:t>The Judgment Is </a:t>
            </a:r>
            <a:r>
              <a:rPr lang="en-US" u="sng" dirty="0" smtClean="0"/>
              <a:t>Certain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6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Gospel from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Galatians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&amp;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Gospel’s Message Is Not of </a:t>
            </a:r>
            <a:r>
              <a:rPr lang="en-US" u="sng" dirty="0"/>
              <a:t>Human Invention</a:t>
            </a:r>
            <a:r>
              <a:rPr lang="en-US" dirty="0"/>
              <a:t> (1:11–24)</a:t>
            </a:r>
          </a:p>
          <a:p>
            <a:r>
              <a:rPr lang="en-US" dirty="0"/>
              <a:t>The Gospel’s Message Is Confirmed Among </a:t>
            </a:r>
            <a:r>
              <a:rPr lang="en-US" u="sng" dirty="0"/>
              <a:t>Believers</a:t>
            </a:r>
            <a:r>
              <a:rPr lang="en-US" dirty="0"/>
              <a:t> (2:1–10)</a:t>
            </a:r>
          </a:p>
          <a:p>
            <a:r>
              <a:rPr lang="en-US" dirty="0"/>
              <a:t>The Messengers of the Gospel Are Not Above the </a:t>
            </a:r>
            <a:r>
              <a:rPr lang="en-US" u="sng" dirty="0"/>
              <a:t>Message</a:t>
            </a:r>
            <a:r>
              <a:rPr lang="en-US" dirty="0"/>
              <a:t> (2:11–</a:t>
            </a:r>
            <a:r>
              <a:rPr lang="en-US" dirty="0" smtClean="0"/>
              <a:t>21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Gospel’s </a:t>
            </a:r>
            <a:r>
              <a:rPr lang="en-US" u="sng" dirty="0"/>
              <a:t>Divine</a:t>
            </a:r>
            <a:r>
              <a:rPr lang="en-US" dirty="0"/>
              <a:t> Origin (1:11–12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Gospel Does Not Come from </a:t>
            </a:r>
            <a:r>
              <a:rPr lang="en-US" u="sng" dirty="0"/>
              <a:t>Mankind</a:t>
            </a:r>
            <a:r>
              <a:rPr lang="en-US" dirty="0"/>
              <a:t> (vv. 11–12a)</a:t>
            </a:r>
          </a:p>
          <a:p>
            <a:pPr lvl="1"/>
            <a:r>
              <a:rPr lang="en-US" dirty="0"/>
              <a:t>Paul Was Not </a:t>
            </a:r>
            <a:r>
              <a:rPr lang="en-US" u="sng" dirty="0"/>
              <a:t>Given</a:t>
            </a:r>
            <a:r>
              <a:rPr lang="en-US" dirty="0"/>
              <a:t> the Gospel by People</a:t>
            </a:r>
          </a:p>
          <a:p>
            <a:pPr lvl="1"/>
            <a:r>
              <a:rPr lang="en-US" dirty="0"/>
              <a:t>Paul Was Not </a:t>
            </a:r>
            <a:r>
              <a:rPr lang="en-US" u="sng" dirty="0"/>
              <a:t>Taught</a:t>
            </a:r>
            <a:r>
              <a:rPr lang="en-US" dirty="0"/>
              <a:t> the Gospel by People</a:t>
            </a:r>
          </a:p>
          <a:p>
            <a:r>
              <a:rPr lang="en-US" dirty="0"/>
              <a:t>The Gospel Is a Revelation of </a:t>
            </a:r>
            <a:r>
              <a:rPr lang="en-US" u="sng" dirty="0"/>
              <a:t>Jesus Christ</a:t>
            </a:r>
            <a:r>
              <a:rPr lang="en-US" dirty="0"/>
              <a:t> (v. 12b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3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r>
              <a:rPr lang="en-US" dirty="0"/>
              <a:t>Paul’s </a:t>
            </a:r>
            <a:r>
              <a:rPr lang="en-US" u="sng" dirty="0"/>
              <a:t>Testimony</a:t>
            </a:r>
            <a:r>
              <a:rPr lang="en-US" dirty="0"/>
              <a:t> Displays the Gospel’s Divine Nature (vv. 13–17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495550"/>
            <a:ext cx="6629400" cy="2438400"/>
          </a:xfrm>
        </p:spPr>
        <p:txBody>
          <a:bodyPr/>
          <a:lstStyle/>
          <a:p>
            <a:r>
              <a:rPr lang="en-US" dirty="0"/>
              <a:t>Before His Salvation, Paul’s Religion Was Led by </a:t>
            </a:r>
            <a:r>
              <a:rPr lang="en-US" u="sng" dirty="0"/>
              <a:t>Human Effort</a:t>
            </a:r>
            <a:r>
              <a:rPr lang="en-US" dirty="0"/>
              <a:t> (vv. 13–14)</a:t>
            </a:r>
          </a:p>
          <a:p>
            <a:pPr lvl="1"/>
            <a:r>
              <a:rPr lang="en-US" dirty="0"/>
              <a:t>His Religion Stood on Human </a:t>
            </a:r>
            <a:r>
              <a:rPr lang="en-US" u="sng" dirty="0"/>
              <a:t>Tradition</a:t>
            </a:r>
            <a:endParaRPr lang="en-US" dirty="0"/>
          </a:p>
          <a:p>
            <a:pPr lvl="1"/>
            <a:r>
              <a:rPr lang="en-US" dirty="0"/>
              <a:t>His Zeal Grew from Human </a:t>
            </a:r>
            <a:r>
              <a:rPr lang="en-US" u="sng" dirty="0" smtClean="0"/>
              <a:t>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2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Paul’s Testimony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57350"/>
            <a:ext cx="6629400" cy="3200400"/>
          </a:xfrm>
        </p:spPr>
        <p:txBody>
          <a:bodyPr>
            <a:normAutofit/>
          </a:bodyPr>
          <a:lstStyle/>
          <a:p>
            <a:r>
              <a:rPr lang="en-US" dirty="0"/>
              <a:t>Paul’s Salvation Came by </a:t>
            </a:r>
            <a:r>
              <a:rPr lang="en-US" u="sng" dirty="0"/>
              <a:t>Grace</a:t>
            </a:r>
            <a:r>
              <a:rPr lang="en-US" dirty="0"/>
              <a:t> (vv. 15–16a)</a:t>
            </a:r>
          </a:p>
          <a:p>
            <a:pPr lvl="1"/>
            <a:r>
              <a:rPr lang="en-US" dirty="0"/>
              <a:t>By Grace, God Watched Over Both of </a:t>
            </a:r>
            <a:r>
              <a:rPr lang="en-US" u="sng" dirty="0"/>
              <a:t>Paul’s Births</a:t>
            </a:r>
            <a:endParaRPr lang="en-US" dirty="0"/>
          </a:p>
          <a:p>
            <a:pPr lvl="1"/>
            <a:r>
              <a:rPr lang="en-US" dirty="0"/>
              <a:t>By Grace, God Revealed </a:t>
            </a:r>
            <a:r>
              <a:rPr lang="en-US" u="sng" dirty="0"/>
              <a:t>the Son</a:t>
            </a:r>
            <a:r>
              <a:rPr lang="en-US" dirty="0"/>
              <a:t> in Paul</a:t>
            </a:r>
          </a:p>
          <a:p>
            <a:pPr lvl="2"/>
            <a:r>
              <a:rPr lang="en-US" dirty="0"/>
              <a:t>The Revelation of Paul’s Changed </a:t>
            </a:r>
            <a:r>
              <a:rPr lang="en-US" u="sng" dirty="0"/>
              <a:t>Life</a:t>
            </a:r>
            <a:endParaRPr lang="en-US" dirty="0"/>
          </a:p>
          <a:p>
            <a:pPr lvl="2"/>
            <a:r>
              <a:rPr lang="en-US" dirty="0"/>
              <a:t>The Revelation of Paul’s Changed </a:t>
            </a:r>
            <a:r>
              <a:rPr lang="en-US" u="sng" dirty="0"/>
              <a:t>Message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7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Book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When</a:t>
            </a:r>
            <a:r>
              <a:rPr lang="en-US" dirty="0"/>
              <a:t> Did Paul Write the Letter?</a:t>
            </a:r>
          </a:p>
          <a:p>
            <a:pPr lvl="2"/>
            <a:r>
              <a:rPr lang="en-US" dirty="0"/>
              <a:t>Early Date: </a:t>
            </a:r>
            <a:r>
              <a:rPr lang="en-US" u="sng" dirty="0"/>
              <a:t>49 AD</a:t>
            </a:r>
            <a:r>
              <a:rPr lang="en-US" dirty="0"/>
              <a:t>—Shortly after his first missionary </a:t>
            </a:r>
            <a:r>
              <a:rPr lang="en-US" dirty="0" smtClean="0"/>
              <a:t>journey</a:t>
            </a:r>
          </a:p>
          <a:p>
            <a:pPr lvl="2"/>
            <a:r>
              <a:rPr lang="en-US" dirty="0" smtClean="0"/>
              <a:t>Late </a:t>
            </a:r>
            <a:r>
              <a:rPr lang="en-US" dirty="0"/>
              <a:t>Date: </a:t>
            </a:r>
            <a:r>
              <a:rPr lang="en-US" u="sng" dirty="0"/>
              <a:t>65 AD</a:t>
            </a:r>
            <a:r>
              <a:rPr lang="en-US" dirty="0"/>
              <a:t>—In prison near the end of his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90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Paul’s Testimony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57350"/>
            <a:ext cx="6629400" cy="3200400"/>
          </a:xfrm>
        </p:spPr>
        <p:txBody>
          <a:bodyPr>
            <a:normAutofit/>
          </a:bodyPr>
          <a:lstStyle/>
          <a:p>
            <a:r>
              <a:rPr lang="en-US" dirty="0"/>
              <a:t>Paul’s Message Came by Grace, Not </a:t>
            </a:r>
            <a:r>
              <a:rPr lang="en-US" u="sng" dirty="0"/>
              <a:t>Human Imagination</a:t>
            </a:r>
            <a:r>
              <a:rPr lang="en-US" dirty="0"/>
              <a:t> (vv. 16b–17)</a:t>
            </a:r>
          </a:p>
          <a:p>
            <a:pPr lvl="1"/>
            <a:r>
              <a:rPr lang="en-US" dirty="0"/>
              <a:t>Paul Didn’t Learn a </a:t>
            </a:r>
            <a:r>
              <a:rPr lang="en-US" u="sng" dirty="0"/>
              <a:t>Human</a:t>
            </a:r>
            <a:r>
              <a:rPr lang="en-US" dirty="0"/>
              <a:t> Version of the Gospel</a:t>
            </a:r>
          </a:p>
          <a:p>
            <a:pPr lvl="2"/>
            <a:r>
              <a:rPr lang="en-US" dirty="0"/>
              <a:t>We do not find the gospel’s authority in the person who teaches it. The gospel’s power is inherent, derived from Christ alone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5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Paul’s Testimony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57350"/>
            <a:ext cx="6629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Paul </a:t>
            </a:r>
            <a:r>
              <a:rPr lang="en-US" dirty="0"/>
              <a:t>Made Time to </a:t>
            </a:r>
            <a:r>
              <a:rPr lang="en-US" u="sng" dirty="0"/>
              <a:t>Learn</a:t>
            </a:r>
            <a:r>
              <a:rPr lang="en-US" dirty="0"/>
              <a:t> from Christ</a:t>
            </a:r>
          </a:p>
          <a:p>
            <a:pPr lvl="1"/>
            <a:r>
              <a:rPr lang="en-US" dirty="0"/>
              <a:t>Christ somehow taught Paul the gospel of grace during his time in Arabia.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33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r>
              <a:rPr lang="en-US" dirty="0"/>
              <a:t>Paul’s </a:t>
            </a:r>
            <a:r>
              <a:rPr lang="en-US" u="sng" dirty="0"/>
              <a:t>Ministry</a:t>
            </a:r>
            <a:r>
              <a:rPr lang="en-US" dirty="0"/>
              <a:t> Displays the Gospel’s Divine Nature (vv. 18–24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495550"/>
            <a:ext cx="6629400" cy="2575322"/>
          </a:xfrm>
        </p:spPr>
        <p:txBody>
          <a:bodyPr>
            <a:normAutofit/>
          </a:bodyPr>
          <a:lstStyle/>
          <a:p>
            <a:r>
              <a:rPr lang="en-US" dirty="0"/>
              <a:t>His Ministry Was Accepted by Other </a:t>
            </a:r>
            <a:r>
              <a:rPr lang="en-US" u="sng" dirty="0"/>
              <a:t>Believers</a:t>
            </a:r>
            <a:r>
              <a:rPr lang="en-US" dirty="0"/>
              <a:t> (vv. 18–20)</a:t>
            </a:r>
          </a:p>
          <a:p>
            <a:pPr lvl="1"/>
            <a:r>
              <a:rPr lang="en-US" dirty="0"/>
              <a:t>Paul met with church leaders in Jerusalem, establishing unity there with his brothers and sisters in Christ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913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Paul’s Ministry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825228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 smtClean="0"/>
              <a:t>His </a:t>
            </a:r>
            <a:r>
              <a:rPr lang="en-US" dirty="0"/>
              <a:t>Ministry </a:t>
            </a:r>
            <a:r>
              <a:rPr lang="en-US" u="sng" dirty="0"/>
              <a:t>Brought Glory</a:t>
            </a:r>
            <a:r>
              <a:rPr lang="en-US" dirty="0"/>
              <a:t> to God (vv. 21–24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28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81150"/>
            <a:ext cx="7772400" cy="2514600"/>
          </a:xfrm>
        </p:spPr>
        <p:txBody>
          <a:bodyPr/>
          <a:lstStyle/>
          <a:p>
            <a:r>
              <a:rPr lang="en-US" dirty="0" smtClean="0"/>
              <a:t>The Minister and the Gospel: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u="sng" dirty="0" smtClean="0"/>
              <a:t>Believers</a:t>
            </a:r>
            <a:r>
              <a:rPr lang="en-US" dirty="0" smtClean="0"/>
              <a:t> </a:t>
            </a:r>
            <a:r>
              <a:rPr lang="en-US" dirty="0"/>
              <a:t>(2:1–10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1600200"/>
          </a:xfrm>
        </p:spPr>
        <p:txBody>
          <a:bodyPr>
            <a:normAutofit/>
          </a:bodyPr>
          <a:lstStyle/>
          <a:p>
            <a:r>
              <a:rPr lang="en-US" dirty="0"/>
              <a:t>We Must </a:t>
            </a:r>
            <a:r>
              <a:rPr lang="en-US" u="sng" dirty="0"/>
              <a:t>Test</a:t>
            </a:r>
            <a:r>
              <a:rPr lang="en-US" dirty="0"/>
              <a:t> Any Teaching of the Gospel (vv. 1–5)</a:t>
            </a:r>
          </a:p>
          <a:p>
            <a:pPr lvl="1"/>
            <a:r>
              <a:rPr lang="en-US" dirty="0"/>
              <a:t>The Testing Is </a:t>
            </a:r>
            <a:r>
              <a:rPr lang="en-US" u="sng" dirty="0"/>
              <a:t>Commanded</a:t>
            </a:r>
            <a:r>
              <a:rPr lang="en-US" dirty="0"/>
              <a:t> by </a:t>
            </a:r>
            <a:r>
              <a:rPr lang="en-US" dirty="0" smtClean="0"/>
              <a:t>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dirty="0" smtClean="0"/>
              <a:t>Believers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2286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Testing Promotes </a:t>
            </a:r>
            <a:r>
              <a:rPr lang="en-US" u="sng" dirty="0"/>
              <a:t>Unity</a:t>
            </a:r>
            <a:r>
              <a:rPr lang="en-US" dirty="0"/>
              <a:t> Among True Teachers of the Gospel (vv. 2–3)</a:t>
            </a:r>
          </a:p>
          <a:p>
            <a:pPr lvl="2"/>
            <a:r>
              <a:rPr lang="en-US" dirty="0"/>
              <a:t>Unity Grows Through </a:t>
            </a:r>
            <a:r>
              <a:rPr lang="en-US" u="sng" dirty="0"/>
              <a:t>Communication</a:t>
            </a:r>
            <a:endParaRPr lang="en-US" dirty="0"/>
          </a:p>
          <a:p>
            <a:pPr lvl="2"/>
            <a:r>
              <a:rPr lang="en-US" dirty="0"/>
              <a:t>Unity Prevents </a:t>
            </a:r>
            <a:r>
              <a:rPr lang="en-US" u="sng" dirty="0"/>
              <a:t>Unnecessary</a:t>
            </a:r>
            <a:r>
              <a:rPr lang="en-US" dirty="0"/>
              <a:t> Division</a:t>
            </a:r>
          </a:p>
          <a:p>
            <a:pPr lvl="2"/>
            <a:r>
              <a:rPr lang="en-US" dirty="0"/>
              <a:t>Unity Overcomes </a:t>
            </a:r>
            <a:r>
              <a:rPr lang="en-US" u="sng" dirty="0"/>
              <a:t>External</a:t>
            </a:r>
            <a:r>
              <a:rPr lang="en-US" dirty="0"/>
              <a:t> Differences</a:t>
            </a:r>
          </a:p>
        </p:txBody>
      </p:sp>
    </p:spTree>
    <p:extLst>
      <p:ext uri="{BB962C8B-B14F-4D97-AF65-F5344CB8AC3E}">
        <p14:creationId xmlns:p14="http://schemas.microsoft.com/office/powerpoint/2010/main" val="2046887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dirty="0" smtClean="0"/>
              <a:t>Believers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2286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Testing Defends Against </a:t>
            </a:r>
            <a:r>
              <a:rPr lang="en-US" u="sng" dirty="0"/>
              <a:t>False Gospels</a:t>
            </a:r>
            <a:r>
              <a:rPr lang="en-US" dirty="0"/>
              <a:t> (vv. 4–5)</a:t>
            </a:r>
          </a:p>
          <a:p>
            <a:pPr lvl="2"/>
            <a:r>
              <a:rPr lang="en-US" dirty="0"/>
              <a:t>False Teachers Will </a:t>
            </a:r>
            <a:r>
              <a:rPr lang="en-US" u="sng" dirty="0"/>
              <a:t>Sneak</a:t>
            </a:r>
            <a:r>
              <a:rPr lang="en-US" dirty="0"/>
              <a:t> into the Church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4a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54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dirty="0" smtClean="0"/>
              <a:t>Believers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22860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False </a:t>
            </a:r>
            <a:r>
              <a:rPr lang="en-US" dirty="0"/>
              <a:t>Teachers Lead to the Bondage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Self</a:t>
            </a:r>
            <a:r>
              <a:rPr lang="en-US" u="sng" dirty="0"/>
              <a:t>-Effort</a:t>
            </a:r>
            <a:r>
              <a:rPr lang="en-US" dirty="0"/>
              <a:t> (v. 4b)</a:t>
            </a:r>
          </a:p>
          <a:p>
            <a:pPr lvl="2"/>
            <a:r>
              <a:rPr lang="en-US" dirty="0"/>
              <a:t>False Teachers Mar the </a:t>
            </a:r>
            <a:r>
              <a:rPr lang="en-US" u="sng" dirty="0"/>
              <a:t>Truth</a:t>
            </a:r>
            <a:r>
              <a:rPr lang="en-US" dirty="0"/>
              <a:t> of the Gospel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Book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Galatians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Defense</a:t>
            </a:r>
            <a:r>
              <a:rPr lang="en-US" dirty="0"/>
              <a:t> – Chapters </a:t>
            </a:r>
            <a:r>
              <a:rPr lang="en-US" u="sng" dirty="0"/>
              <a:t>1 &amp; 2</a:t>
            </a:r>
            <a:endParaRPr lang="en-US" dirty="0"/>
          </a:p>
          <a:p>
            <a:pPr lvl="2"/>
            <a:r>
              <a:rPr lang="en-US" dirty="0"/>
              <a:t>Paul corrects an error while establishing the importance of his message and his credibility as an apostle of Christ.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Explanation</a:t>
            </a:r>
            <a:r>
              <a:rPr lang="en-US" dirty="0"/>
              <a:t> – Chapters </a:t>
            </a:r>
            <a:r>
              <a:rPr lang="en-US" u="sng" dirty="0"/>
              <a:t>3 &amp; 4</a:t>
            </a:r>
            <a:endParaRPr lang="en-US" dirty="0"/>
          </a:p>
          <a:p>
            <a:pPr lvl="2"/>
            <a:r>
              <a:rPr lang="en-US" dirty="0"/>
              <a:t>Paul outlines his message in greater detail.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89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dirty="0" smtClean="0"/>
              <a:t>Believers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22860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How Do We </a:t>
            </a:r>
            <a:r>
              <a:rPr lang="en-US" u="sng" dirty="0" smtClean="0"/>
              <a:t>Test</a:t>
            </a:r>
            <a:r>
              <a:rPr lang="en-US" dirty="0" smtClean="0"/>
              <a:t> Gospel Teaching? </a:t>
            </a:r>
            <a:br>
              <a:rPr lang="en-US" dirty="0" smtClean="0"/>
            </a:br>
            <a:r>
              <a:rPr lang="en-US" dirty="0" smtClean="0"/>
              <a:t>(vv. 6–10)</a:t>
            </a:r>
          </a:p>
          <a:p>
            <a:pPr lvl="3"/>
            <a:r>
              <a:rPr lang="en-US" dirty="0" smtClean="0"/>
              <a:t>True Teachers of the Gospel Will Have the Same </a:t>
            </a:r>
            <a:r>
              <a:rPr lang="en-US" u="sng" dirty="0" smtClean="0"/>
              <a:t>Message</a:t>
            </a:r>
            <a:r>
              <a:rPr lang="en-US" dirty="0" smtClean="0"/>
              <a:t> (vv. 6–7)</a:t>
            </a:r>
          </a:p>
        </p:txBody>
      </p:sp>
    </p:spTree>
    <p:extLst>
      <p:ext uri="{BB962C8B-B14F-4D97-AF65-F5344CB8AC3E}">
        <p14:creationId xmlns:p14="http://schemas.microsoft.com/office/powerpoint/2010/main" val="2732835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dirty="0" smtClean="0"/>
              <a:t>Believers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2286000"/>
          </a:xfrm>
        </p:spPr>
        <p:txBody>
          <a:bodyPr>
            <a:normAutofit/>
          </a:bodyPr>
          <a:lstStyle/>
          <a:p>
            <a:pPr lvl="4"/>
            <a:r>
              <a:rPr lang="en-US" dirty="0" smtClean="0"/>
              <a:t>Teachers </a:t>
            </a:r>
            <a:r>
              <a:rPr lang="en-US" dirty="0"/>
              <a:t>Should </a:t>
            </a:r>
            <a:r>
              <a:rPr lang="en-US" u="sng" dirty="0"/>
              <a:t>Add Nothing</a:t>
            </a:r>
            <a:r>
              <a:rPr lang="en-US" dirty="0"/>
              <a:t> to the Gospel (v. 6</a:t>
            </a:r>
            <a:r>
              <a:rPr lang="en-US" dirty="0" smtClean="0"/>
              <a:t>)</a:t>
            </a:r>
          </a:p>
          <a:p>
            <a:pPr lvl="4"/>
            <a:r>
              <a:rPr lang="en-US" dirty="0" smtClean="0"/>
              <a:t>Presentation May </a:t>
            </a:r>
            <a:r>
              <a:rPr lang="en-US" u="sng" dirty="0" smtClean="0"/>
              <a:t>Differ</a:t>
            </a:r>
            <a:r>
              <a:rPr lang="en-US" dirty="0" smtClean="0"/>
              <a:t>, But Not the Message (v. 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58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dirty="0" smtClean="0"/>
              <a:t>Believers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2286000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True Teachers of the Gospel Will Have the Same </a:t>
            </a:r>
            <a:r>
              <a:rPr lang="en-US" u="sng" dirty="0"/>
              <a:t>Source</a:t>
            </a:r>
            <a:r>
              <a:rPr lang="en-US" dirty="0"/>
              <a:t> (v. 8)</a:t>
            </a:r>
          </a:p>
          <a:p>
            <a:pPr lvl="3"/>
            <a:r>
              <a:rPr lang="en-US" dirty="0"/>
              <a:t>The God that worked through Peter also worked through Paul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01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dirty="0"/>
              <a:t>The Gospel Message Is Confirmed Among </a:t>
            </a:r>
            <a:r>
              <a:rPr lang="en-US" dirty="0" smtClean="0"/>
              <a:t>Believers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7950"/>
            <a:ext cx="6629400" cy="22860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True </a:t>
            </a:r>
            <a:r>
              <a:rPr lang="en-US" dirty="0"/>
              <a:t>Teachers of the Gospel Will Have the Same </a:t>
            </a:r>
            <a:r>
              <a:rPr lang="en-US" u="sng" dirty="0"/>
              <a:t>Power</a:t>
            </a:r>
            <a:r>
              <a:rPr lang="en-US" dirty="0"/>
              <a:t> (vv. 9–10)</a:t>
            </a:r>
          </a:p>
          <a:p>
            <a:pPr lvl="3"/>
            <a:r>
              <a:rPr lang="en-US" dirty="0"/>
              <a:t>True Teachers Teach by </a:t>
            </a:r>
            <a:r>
              <a:rPr lang="en-US" u="sng" dirty="0"/>
              <a:t>God’s Grace</a:t>
            </a:r>
            <a:endParaRPr lang="en-US" dirty="0"/>
          </a:p>
          <a:p>
            <a:pPr lvl="3"/>
            <a:r>
              <a:rPr lang="en-US" dirty="0"/>
              <a:t>All Other Sources Lead to </a:t>
            </a:r>
            <a:r>
              <a:rPr lang="en-US" u="sng" dirty="0"/>
              <a:t>Falsehood</a:t>
            </a:r>
            <a:r>
              <a:rPr lang="en-US" dirty="0"/>
              <a:t> and </a:t>
            </a:r>
            <a:r>
              <a:rPr lang="en-US" u="sng" dirty="0"/>
              <a:t>Failure</a:t>
            </a:r>
            <a:endParaRPr lang="en-US" dirty="0"/>
          </a:p>
          <a:p>
            <a:pPr lvl="3"/>
            <a:r>
              <a:rPr lang="en-US" dirty="0"/>
              <a:t>Our Shared Power Requires Shared </a:t>
            </a:r>
            <a:r>
              <a:rPr lang="en-US" u="sng" dirty="0" smtClean="0"/>
              <a:t>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33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81150"/>
            <a:ext cx="7772400" cy="2514600"/>
          </a:xfrm>
        </p:spPr>
        <p:txBody>
          <a:bodyPr/>
          <a:lstStyle/>
          <a:p>
            <a:r>
              <a:rPr lang="en-US" dirty="0" smtClean="0"/>
              <a:t>The Minister and the Gospel: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4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r>
              <a:rPr lang="en-US" dirty="0"/>
              <a:t>The Messengers of the Gospel Are Not Above the </a:t>
            </a:r>
            <a:r>
              <a:rPr lang="en-US" u="sng" dirty="0"/>
              <a:t>Message</a:t>
            </a:r>
            <a:r>
              <a:rPr lang="en-US" dirty="0"/>
              <a:t> (2:11–21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06278"/>
            <a:ext cx="6629400" cy="2327672"/>
          </a:xfrm>
        </p:spPr>
        <p:txBody>
          <a:bodyPr>
            <a:normAutofit/>
          </a:bodyPr>
          <a:lstStyle/>
          <a:p>
            <a:r>
              <a:rPr lang="en-US" dirty="0"/>
              <a:t>The Confrontation Between </a:t>
            </a:r>
            <a:r>
              <a:rPr lang="en-US" u="sng" dirty="0"/>
              <a:t>Paul</a:t>
            </a:r>
            <a:r>
              <a:rPr lang="en-US" dirty="0"/>
              <a:t> and </a:t>
            </a:r>
            <a:r>
              <a:rPr lang="en-US" u="sng" dirty="0"/>
              <a:t>Peter</a:t>
            </a:r>
            <a:r>
              <a:rPr lang="en-US" dirty="0"/>
              <a:t> (vv. 11–14)</a:t>
            </a:r>
          </a:p>
          <a:p>
            <a:pPr lvl="1"/>
            <a:r>
              <a:rPr lang="en-US" dirty="0"/>
              <a:t>Peter Separated from Fellow Believers Because of </a:t>
            </a:r>
            <a:r>
              <a:rPr lang="en-US" u="sng" dirty="0"/>
              <a:t>Fear</a:t>
            </a:r>
            <a:r>
              <a:rPr lang="en-US" dirty="0"/>
              <a:t> (vv. 11–12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The Messengers of the Gospel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62150"/>
            <a:ext cx="6629400" cy="29718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Peter’s Example Led Others to Break </a:t>
            </a:r>
            <a:r>
              <a:rPr lang="en-US" u="sng" dirty="0"/>
              <a:t>Unity</a:t>
            </a:r>
            <a:r>
              <a:rPr lang="en-US" dirty="0"/>
              <a:t> (v. 13)</a:t>
            </a:r>
          </a:p>
          <a:p>
            <a:pPr lvl="1"/>
            <a:r>
              <a:rPr lang="en-US" dirty="0"/>
              <a:t>Peter Misrepresented the </a:t>
            </a:r>
            <a:r>
              <a:rPr lang="en-US" u="sng" dirty="0"/>
              <a:t>Gospel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14)</a:t>
            </a:r>
          </a:p>
          <a:p>
            <a:pPr lvl="2"/>
            <a:r>
              <a:rPr lang="en-US" dirty="0"/>
              <a:t>His actions implied that the gospel meant less for one group than another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53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The Messengers of the Gospel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62150"/>
            <a:ext cx="6629400" cy="2971800"/>
          </a:xfrm>
        </p:spPr>
        <p:txBody>
          <a:bodyPr>
            <a:normAutofit/>
          </a:bodyPr>
          <a:lstStyle/>
          <a:p>
            <a:r>
              <a:rPr lang="en-US" dirty="0"/>
              <a:t>The Gospel Proclaims Justification by Grace Through </a:t>
            </a:r>
            <a:r>
              <a:rPr lang="en-US" u="sng" dirty="0"/>
              <a:t>Faith</a:t>
            </a:r>
            <a:r>
              <a:rPr lang="en-US" dirty="0"/>
              <a:t> (vv. 15–21)</a:t>
            </a:r>
          </a:p>
          <a:p>
            <a:pPr lvl="1"/>
            <a:r>
              <a:rPr lang="en-US" dirty="0"/>
              <a:t>Justification Comes by Grace Through Faith Alone, Not by </a:t>
            </a:r>
            <a:r>
              <a:rPr lang="en-US" u="sng" dirty="0"/>
              <a:t>Works</a:t>
            </a:r>
            <a:r>
              <a:rPr lang="en-US" dirty="0"/>
              <a:t> (vv. 15–16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85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The Messengers of the Gospel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62150"/>
            <a:ext cx="6629400" cy="29718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Being </a:t>
            </a:r>
            <a:r>
              <a:rPr lang="en-US" dirty="0"/>
              <a:t>Religious Is Not </a:t>
            </a:r>
            <a:r>
              <a:rPr lang="en-US" u="sng" dirty="0"/>
              <a:t>Enough</a:t>
            </a:r>
            <a:r>
              <a:rPr lang="en-US" dirty="0"/>
              <a:t> (v. 15)</a:t>
            </a:r>
          </a:p>
          <a:p>
            <a:pPr lvl="3"/>
            <a:r>
              <a:rPr lang="en-US" dirty="0"/>
              <a:t>Religion—even if taught in kindness, even if it gives comfort, even if it includes great truth—will not save us from our sin.</a:t>
            </a:r>
          </a:p>
        </p:txBody>
      </p:sp>
    </p:spTree>
    <p:extLst>
      <p:ext uri="{BB962C8B-B14F-4D97-AF65-F5344CB8AC3E}">
        <p14:creationId xmlns:p14="http://schemas.microsoft.com/office/powerpoint/2010/main" val="76917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Book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</a:t>
            </a:r>
            <a:r>
              <a:rPr lang="en-US" dirty="0" smtClean="0"/>
              <a:t>Galatians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Application</a:t>
            </a:r>
            <a:r>
              <a:rPr lang="en-US" dirty="0"/>
              <a:t> – Chapters </a:t>
            </a:r>
            <a:r>
              <a:rPr lang="en-US" u="sng" dirty="0"/>
              <a:t>5 &amp; 6</a:t>
            </a:r>
            <a:endParaRPr lang="en-US" dirty="0"/>
          </a:p>
          <a:p>
            <a:pPr lvl="2"/>
            <a:r>
              <a:rPr lang="en-US" dirty="0"/>
              <a:t>Paul demonstrates how his message should change his readers.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2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The Messengers of the Gospel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62150"/>
            <a:ext cx="6629400" cy="2971800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We Are Justified by Grace Through Faith—</a:t>
            </a:r>
            <a:r>
              <a:rPr lang="en-US" u="sng" dirty="0"/>
              <a:t>Period</a:t>
            </a:r>
            <a:endParaRPr lang="en-US" dirty="0"/>
          </a:p>
          <a:p>
            <a:pPr lvl="3"/>
            <a:r>
              <a:rPr lang="en-US" dirty="0"/>
              <a:t>God offers salvation to those who believe.</a:t>
            </a:r>
          </a:p>
          <a:p>
            <a:pPr lvl="2"/>
            <a:r>
              <a:rPr lang="en-US" dirty="0"/>
              <a:t>No One Will Ever Be Justified by </a:t>
            </a:r>
            <a:r>
              <a:rPr lang="en-US" u="sng" dirty="0"/>
              <a:t>Works</a:t>
            </a:r>
            <a:endParaRPr lang="en-US" dirty="0"/>
          </a:p>
          <a:p>
            <a:pPr lvl="3"/>
            <a:r>
              <a:rPr lang="en-US" dirty="0"/>
              <a:t>We cannot be saved through the Law, because we’ve all broken it.</a:t>
            </a:r>
          </a:p>
        </p:txBody>
      </p:sp>
    </p:spTree>
    <p:extLst>
      <p:ext uri="{BB962C8B-B14F-4D97-AF65-F5344CB8AC3E}">
        <p14:creationId xmlns:p14="http://schemas.microsoft.com/office/powerpoint/2010/main" val="635870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The Messengers of the Gospel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62150"/>
            <a:ext cx="6629400" cy="29718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Sin’s Presence Does Not </a:t>
            </a:r>
            <a:r>
              <a:rPr lang="en-US" u="sng" dirty="0"/>
              <a:t>Contradict</a:t>
            </a:r>
            <a:r>
              <a:rPr lang="en-US" dirty="0"/>
              <a:t> the Gospel of Grace (vv. 17–19)</a:t>
            </a:r>
          </a:p>
          <a:p>
            <a:pPr lvl="2"/>
            <a:r>
              <a:rPr lang="en-US" dirty="0"/>
              <a:t>When Christians Sin, They Submit to an </a:t>
            </a:r>
            <a:r>
              <a:rPr lang="en-US" u="sng" dirty="0"/>
              <a:t>Old Master</a:t>
            </a:r>
            <a:endParaRPr lang="en-US" dirty="0"/>
          </a:p>
          <a:p>
            <a:pPr lvl="2"/>
            <a:r>
              <a:rPr lang="en-US" dirty="0"/>
              <a:t>We Are </a:t>
            </a:r>
            <a:r>
              <a:rPr lang="en-US" u="sng" dirty="0"/>
              <a:t>Dead</a:t>
            </a:r>
            <a:r>
              <a:rPr lang="en-US" dirty="0"/>
              <a:t> to Sin, But We Can Still </a:t>
            </a:r>
            <a:r>
              <a:rPr lang="en-US" u="sng" dirty="0"/>
              <a:t>Long for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19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txBody>
          <a:bodyPr/>
          <a:lstStyle/>
          <a:p>
            <a:r>
              <a:rPr lang="en-US" dirty="0"/>
              <a:t>The Messengers of the Gospel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62150"/>
            <a:ext cx="6629400" cy="29718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Our Justification Is </a:t>
            </a:r>
            <a:r>
              <a:rPr lang="en-US" u="sng" dirty="0"/>
              <a:t>Complete</a:t>
            </a:r>
            <a:r>
              <a:rPr lang="en-US" dirty="0"/>
              <a:t> in Christ (vv. 20–21)</a:t>
            </a:r>
          </a:p>
          <a:p>
            <a:pPr lvl="2"/>
            <a:r>
              <a:rPr lang="en-US" dirty="0"/>
              <a:t>Our Death to Sin Is a </a:t>
            </a:r>
            <a:r>
              <a:rPr lang="en-US" u="sng" dirty="0"/>
              <a:t>Fact</a:t>
            </a:r>
            <a:r>
              <a:rPr lang="en-US" dirty="0"/>
              <a:t> (v. 20a)</a:t>
            </a:r>
          </a:p>
          <a:p>
            <a:pPr lvl="2"/>
            <a:r>
              <a:rPr lang="en-US" dirty="0"/>
              <a:t>Our Death to Sin Allowed Us Life in </a:t>
            </a:r>
            <a:r>
              <a:rPr lang="en-US" u="sng" dirty="0"/>
              <a:t>Christ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20b)</a:t>
            </a:r>
          </a:p>
          <a:p>
            <a:pPr lvl="2"/>
            <a:r>
              <a:rPr lang="en-US" dirty="0"/>
              <a:t>Our Life Is Lived Only by </a:t>
            </a:r>
            <a:r>
              <a:rPr lang="en-US" u="sng" dirty="0"/>
              <a:t>Faith</a:t>
            </a:r>
            <a:r>
              <a:rPr lang="en-US" dirty="0"/>
              <a:t> (v. 20c)</a:t>
            </a:r>
          </a:p>
          <a:p>
            <a:pPr lvl="2"/>
            <a:r>
              <a:rPr lang="en-US" dirty="0"/>
              <a:t>All Other Ways </a:t>
            </a:r>
            <a:r>
              <a:rPr lang="en-US" u="sng" dirty="0"/>
              <a:t>Ignore</a:t>
            </a:r>
            <a:r>
              <a:rPr lang="en-US" dirty="0"/>
              <a:t> True Grace (v. 21)</a:t>
            </a:r>
          </a:p>
        </p:txBody>
      </p:sp>
    </p:spTree>
    <p:extLst>
      <p:ext uri="{BB962C8B-B14F-4D97-AF65-F5344CB8AC3E}">
        <p14:creationId xmlns:p14="http://schemas.microsoft.com/office/powerpoint/2010/main" val="2364898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Grace by Faith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Six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Arguments for </a:t>
            </a:r>
            <a:r>
              <a:rPr lang="en-US" u="sng" dirty="0"/>
              <a:t>Faith</a:t>
            </a:r>
            <a:r>
              <a:rPr lang="en-US" dirty="0"/>
              <a:t> (3:1–6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Argument from </a:t>
            </a:r>
            <a:r>
              <a:rPr lang="en-US" u="sng" dirty="0"/>
              <a:t>Christ</a:t>
            </a:r>
            <a:r>
              <a:rPr lang="en-US" dirty="0"/>
              <a:t> (v. 1)</a:t>
            </a:r>
          </a:p>
          <a:p>
            <a:pPr lvl="1"/>
            <a:r>
              <a:rPr lang="en-US" dirty="0"/>
              <a:t>Does this teaching acknowledge Christ’s sacrifice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Arguments for Faith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Argument from </a:t>
            </a:r>
            <a:r>
              <a:rPr lang="en-US" u="sng" dirty="0"/>
              <a:t>Greater to Lesser</a:t>
            </a:r>
            <a:r>
              <a:rPr lang="en-US" dirty="0"/>
              <a:t> (vv. 2–3)</a:t>
            </a:r>
          </a:p>
          <a:p>
            <a:pPr lvl="1"/>
            <a:r>
              <a:rPr lang="en-US" dirty="0"/>
              <a:t>If we can trust God to save us through faith, we can live in faith in Him now. He will grow us, mold us, and perfect us by His grace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53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Arguments for Faith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Argument from </a:t>
            </a:r>
            <a:r>
              <a:rPr lang="en-US" u="sng" dirty="0"/>
              <a:t>Experience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4)</a:t>
            </a:r>
          </a:p>
          <a:p>
            <a:pPr lvl="1"/>
            <a:r>
              <a:rPr lang="en-US" dirty="0"/>
              <a:t>Do we struggle and suffer in this life for our glory, or for God’s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43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Arguments for Faith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Argument from </a:t>
            </a:r>
            <a:r>
              <a:rPr lang="en-US" u="sng" dirty="0"/>
              <a:t>Paul’s Ministry</a:t>
            </a:r>
            <a:r>
              <a:rPr lang="en-US" dirty="0"/>
              <a:t> (v. 5)</a:t>
            </a:r>
          </a:p>
          <a:p>
            <a:pPr lvl="1"/>
            <a:r>
              <a:rPr lang="en-US" dirty="0"/>
              <a:t>Did Paul minister in his own strength, or in dependence on God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007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Arguments for Faith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Argument from </a:t>
            </a:r>
            <a:r>
              <a:rPr lang="en-US" u="sng" dirty="0"/>
              <a:t>History</a:t>
            </a:r>
            <a:r>
              <a:rPr lang="en-US" dirty="0"/>
              <a:t> (v. 6)</a:t>
            </a:r>
          </a:p>
          <a:p>
            <a:pPr lvl="1"/>
            <a:r>
              <a:rPr lang="en-US" dirty="0"/>
              <a:t>Abraham was justified by faith, not works. If it was good enough for him, it’s good enough for us.</a:t>
            </a:r>
          </a:p>
        </p:txBody>
      </p:sp>
    </p:spTree>
    <p:extLst>
      <p:ext uri="{BB962C8B-B14F-4D97-AF65-F5344CB8AC3E}">
        <p14:creationId xmlns:p14="http://schemas.microsoft.com/office/powerpoint/2010/main" val="190578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of Galatians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31 AD – The Martyrdom of Stephen (Acts 7:54–59)</a:t>
            </a:r>
          </a:p>
          <a:p>
            <a:r>
              <a:rPr lang="en-US" dirty="0"/>
              <a:t>32 AD – Paul’s Conversion on the Road to Damascus (Gal. 1:16–17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01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Abraham’s </a:t>
            </a:r>
            <a:r>
              <a:rPr lang="en-US" u="sng" dirty="0"/>
              <a:t>Children</a:t>
            </a:r>
            <a:r>
              <a:rPr lang="en-US" dirty="0"/>
              <a:t> of Faith (3:7–10)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Planned to </a:t>
            </a:r>
            <a:r>
              <a:rPr lang="en-US" u="sng" dirty="0"/>
              <a:t>Justify</a:t>
            </a:r>
            <a:r>
              <a:rPr lang="en-US" dirty="0"/>
              <a:t> Us All by Faith (vv. 7–8)</a:t>
            </a:r>
          </a:p>
          <a:p>
            <a:r>
              <a:rPr lang="en-US" dirty="0"/>
              <a:t>God Planned to </a:t>
            </a:r>
            <a:r>
              <a:rPr lang="en-US" u="sng" dirty="0"/>
              <a:t>Bless</a:t>
            </a:r>
            <a:r>
              <a:rPr lang="en-US" dirty="0"/>
              <a:t> Us All Through Faith (vv. 8b–9)</a:t>
            </a:r>
          </a:p>
          <a:p>
            <a:r>
              <a:rPr lang="en-US" dirty="0"/>
              <a:t>The </a:t>
            </a:r>
            <a:r>
              <a:rPr lang="en-US" u="sng" dirty="0"/>
              <a:t>Law</a:t>
            </a:r>
            <a:r>
              <a:rPr lang="en-US" dirty="0"/>
              <a:t> Was Never the Final Plan (v. 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302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Then Can We </a:t>
            </a:r>
            <a:r>
              <a:rPr lang="en-US" u="sng" dirty="0"/>
              <a:t>Be Saved</a:t>
            </a:r>
            <a:r>
              <a:rPr lang="en-US" dirty="0"/>
              <a:t>? (3:11–14)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Two Options (vv. 11–12)</a:t>
            </a:r>
          </a:p>
          <a:p>
            <a:pPr lvl="1"/>
            <a:r>
              <a:rPr lang="en-US" dirty="0"/>
              <a:t>Live by </a:t>
            </a:r>
            <a:r>
              <a:rPr lang="en-US" u="sng" dirty="0"/>
              <a:t>the Law</a:t>
            </a:r>
            <a:endParaRPr lang="en-US" dirty="0"/>
          </a:p>
          <a:p>
            <a:pPr lvl="1"/>
            <a:r>
              <a:rPr lang="en-US" dirty="0"/>
              <a:t>Live by </a:t>
            </a:r>
            <a:r>
              <a:rPr lang="en-US" u="sng" dirty="0" smtClean="0"/>
              <a:t>Faith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40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Then Can We Be Saved?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Salvation </a:t>
            </a:r>
            <a:r>
              <a:rPr lang="en-US" dirty="0"/>
              <a:t>by Faith in </a:t>
            </a:r>
            <a:r>
              <a:rPr lang="en-US" u="sng" dirty="0"/>
              <a:t>Jesus Alone</a:t>
            </a:r>
            <a:r>
              <a:rPr lang="en-US" dirty="0"/>
              <a:t> (vv. 13–14)</a:t>
            </a:r>
          </a:p>
          <a:p>
            <a:pPr lvl="1"/>
            <a:r>
              <a:rPr lang="en-US" dirty="0"/>
              <a:t>Christ Became Our </a:t>
            </a:r>
            <a:r>
              <a:rPr lang="en-US" u="sng" dirty="0"/>
              <a:t>Curse</a:t>
            </a:r>
            <a:r>
              <a:rPr lang="en-US" dirty="0"/>
              <a:t> (v. 13)</a:t>
            </a:r>
          </a:p>
          <a:p>
            <a:pPr lvl="1"/>
            <a:r>
              <a:rPr lang="en-US" dirty="0"/>
              <a:t>Christ Fulfilled the </a:t>
            </a:r>
            <a:r>
              <a:rPr lang="en-US" u="sng" dirty="0"/>
              <a:t>Covenant</a:t>
            </a:r>
            <a:r>
              <a:rPr lang="en-US" dirty="0"/>
              <a:t> (v. 14a)</a:t>
            </a:r>
          </a:p>
          <a:p>
            <a:pPr lvl="1"/>
            <a:r>
              <a:rPr lang="en-US" dirty="0"/>
              <a:t>Christ Gave Us the </a:t>
            </a:r>
            <a:r>
              <a:rPr lang="en-US" u="sng" dirty="0"/>
              <a:t>Promised Spirit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14b)</a:t>
            </a:r>
          </a:p>
        </p:txBody>
      </p:sp>
    </p:spTree>
    <p:extLst>
      <p:ext uri="{BB962C8B-B14F-4D97-AF65-F5344CB8AC3E}">
        <p14:creationId xmlns:p14="http://schemas.microsoft.com/office/powerpoint/2010/main" val="28818292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Then the Law?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Seven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dirty="0"/>
              <a:t>The Covenant of God Is </a:t>
            </a:r>
            <a:r>
              <a:rPr lang="en-US" u="sng" dirty="0"/>
              <a:t>Superior</a:t>
            </a:r>
            <a:r>
              <a:rPr lang="en-US" dirty="0"/>
              <a:t> to the Law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3:15–18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453878"/>
            <a:ext cx="6629400" cy="2480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Covenant Is </a:t>
            </a:r>
            <a:r>
              <a:rPr lang="en-US" u="sng" dirty="0"/>
              <a:t>Permanent</a:t>
            </a:r>
            <a:r>
              <a:rPr lang="en-US" dirty="0"/>
              <a:t> and </a:t>
            </a:r>
            <a:r>
              <a:rPr lang="en-US" u="sng" dirty="0"/>
              <a:t>Unchangeable</a:t>
            </a:r>
            <a:r>
              <a:rPr lang="en-US" dirty="0"/>
              <a:t> (vv. 15–16a)</a:t>
            </a:r>
          </a:p>
          <a:p>
            <a:pPr lvl="1"/>
            <a:r>
              <a:rPr lang="en-US" dirty="0"/>
              <a:t>When God made His promise to Abraham, He swore by Himself that He would never break His word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Gen. 22:16)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Covenant of God Is Superior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20478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Covenant Rests in a </a:t>
            </a:r>
            <a:r>
              <a:rPr lang="en-US" u="sng" dirty="0"/>
              <a:t>Person</a:t>
            </a:r>
            <a:r>
              <a:rPr lang="en-US" dirty="0"/>
              <a:t> (v. 16b)</a:t>
            </a:r>
          </a:p>
          <a:p>
            <a:pPr lvl="1"/>
            <a:r>
              <a:rPr lang="en-US" dirty="0"/>
              <a:t>The blessing would come from a single descendant of Abraham—Jesus Christ. He </a:t>
            </a:r>
            <a:r>
              <a:rPr lang="en-US" i="1" dirty="0"/>
              <a:t>is</a:t>
            </a:r>
            <a:r>
              <a:rPr lang="en-US" dirty="0"/>
              <a:t> the promise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17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Covenant of God Is Superior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62150"/>
            <a:ext cx="6629400" cy="3318272"/>
          </a:xfrm>
        </p:spPr>
        <p:txBody>
          <a:bodyPr/>
          <a:lstStyle/>
          <a:p>
            <a:r>
              <a:rPr lang="en-US" dirty="0"/>
              <a:t>The Covenant </a:t>
            </a:r>
            <a:r>
              <a:rPr lang="en-US" u="sng" dirty="0"/>
              <a:t>Came First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17–18)</a:t>
            </a:r>
          </a:p>
          <a:p>
            <a:pPr lvl="1"/>
            <a:r>
              <a:rPr lang="en-US" dirty="0"/>
              <a:t>The promise to Abraham preceded the law by around 430 years, and it would be fulfilled in Christ for all time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3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Then the Law?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19–24)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Need Because of </a:t>
            </a:r>
            <a:r>
              <a:rPr lang="en-US" u="sng" dirty="0"/>
              <a:t>Sin</a:t>
            </a:r>
            <a:r>
              <a:rPr lang="en-US" dirty="0"/>
              <a:t> (v. 19a)</a:t>
            </a:r>
          </a:p>
          <a:p>
            <a:pPr lvl="1"/>
            <a:r>
              <a:rPr lang="en-US" dirty="0"/>
              <a:t>The Law served as a hedge against our sinful nature (Rom. 7:7–12).</a:t>
            </a:r>
          </a:p>
          <a:p>
            <a:r>
              <a:rPr lang="en-US" dirty="0"/>
              <a:t>A Need Until the Coming </a:t>
            </a:r>
            <a:r>
              <a:rPr lang="en-US" u="sng" dirty="0"/>
              <a:t>Promise</a:t>
            </a:r>
            <a:r>
              <a:rPr lang="en-US" dirty="0"/>
              <a:t> (vv. 19b–20)</a:t>
            </a:r>
          </a:p>
          <a:p>
            <a:pPr lvl="1"/>
            <a:r>
              <a:rPr lang="en-US" dirty="0"/>
              <a:t>The Law served as a test for the coming Messiah—only He could fulfill it.</a:t>
            </a:r>
          </a:p>
        </p:txBody>
      </p:sp>
    </p:spTree>
    <p:extLst>
      <p:ext uri="{BB962C8B-B14F-4D97-AF65-F5344CB8AC3E}">
        <p14:creationId xmlns:p14="http://schemas.microsoft.com/office/powerpoint/2010/main" val="18472886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Then the Law?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Need for </a:t>
            </a:r>
            <a:r>
              <a:rPr lang="en-US" u="sng" dirty="0"/>
              <a:t>Faith</a:t>
            </a:r>
            <a:r>
              <a:rPr lang="en-US" dirty="0"/>
              <a:t> (vv. 21–24)</a:t>
            </a:r>
          </a:p>
          <a:p>
            <a:pPr lvl="1"/>
            <a:r>
              <a:rPr lang="en-US" dirty="0"/>
              <a:t>The Law Did Not Bring </a:t>
            </a:r>
            <a:r>
              <a:rPr lang="en-US" u="sng" dirty="0"/>
              <a:t>Righteousness</a:t>
            </a:r>
            <a:r>
              <a:rPr lang="en-US" dirty="0"/>
              <a:t> (v. 21)</a:t>
            </a:r>
          </a:p>
          <a:p>
            <a:pPr lvl="1"/>
            <a:r>
              <a:rPr lang="en-US" dirty="0"/>
              <a:t>The Law Reveals Our Need of the </a:t>
            </a:r>
            <a:r>
              <a:rPr lang="en-US" u="sng" dirty="0"/>
              <a:t>Promise</a:t>
            </a:r>
            <a:r>
              <a:rPr lang="en-US" dirty="0"/>
              <a:t> by Faith (v. 22)</a:t>
            </a:r>
          </a:p>
          <a:p>
            <a:pPr lvl="1"/>
            <a:r>
              <a:rPr lang="en-US" dirty="0"/>
              <a:t>The Law Instructs Us in </a:t>
            </a:r>
            <a:r>
              <a:rPr lang="en-US" u="sng" dirty="0"/>
              <a:t>Faith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23–24)</a:t>
            </a:r>
          </a:p>
        </p:txBody>
      </p:sp>
    </p:spTree>
    <p:extLst>
      <p:ext uri="{BB962C8B-B14F-4D97-AF65-F5344CB8AC3E}">
        <p14:creationId xmlns:p14="http://schemas.microsoft.com/office/powerpoint/2010/main" val="150050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</a:t>
            </a:r>
            <a:r>
              <a:rPr lang="en-US" dirty="0"/>
              <a:t>–35 AD – Paul in Damascus and Arabia (Gal. 1:17)</a:t>
            </a:r>
          </a:p>
          <a:p>
            <a:r>
              <a:rPr lang="en-US" dirty="0"/>
              <a:t>35 AD – First Trip to Jerusalem (Gal. 1:18–19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523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Law Now? (vv. 25–29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Law Is No Longer </a:t>
            </a:r>
            <a:r>
              <a:rPr lang="en-US" u="sng" dirty="0"/>
              <a:t>Necessary</a:t>
            </a:r>
            <a:r>
              <a:rPr lang="en-US" dirty="0"/>
              <a:t> (vv. 25–27)</a:t>
            </a:r>
          </a:p>
          <a:p>
            <a:pPr lvl="1"/>
            <a:r>
              <a:rPr lang="en-US" dirty="0"/>
              <a:t>The Law’s Purpose Is Accomplished: It </a:t>
            </a:r>
            <a:r>
              <a:rPr lang="en-US" u="sng" dirty="0"/>
              <a:t>Brought</a:t>
            </a:r>
            <a:r>
              <a:rPr lang="en-US" dirty="0"/>
              <a:t> Us to Faith (v. 25)</a:t>
            </a:r>
          </a:p>
          <a:p>
            <a:pPr lvl="1"/>
            <a:r>
              <a:rPr lang="en-US" dirty="0"/>
              <a:t>We Are Now </a:t>
            </a:r>
            <a:r>
              <a:rPr lang="en-US" u="sng" dirty="0"/>
              <a:t>Liberated Children</a:t>
            </a:r>
            <a:r>
              <a:rPr lang="en-US" dirty="0"/>
              <a:t> (v. 26)</a:t>
            </a:r>
          </a:p>
          <a:p>
            <a:pPr lvl="1"/>
            <a:r>
              <a:rPr lang="en-US" dirty="0"/>
              <a:t>We Are Now </a:t>
            </a:r>
            <a:r>
              <a:rPr lang="en-US" u="sng" dirty="0"/>
              <a:t>in Christ</a:t>
            </a:r>
            <a:r>
              <a:rPr lang="en-US" dirty="0"/>
              <a:t> (v. 27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729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Law Now?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Law No Longer </a:t>
            </a:r>
            <a:r>
              <a:rPr lang="en-US" u="sng" dirty="0"/>
              <a:t>Divides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28)</a:t>
            </a:r>
          </a:p>
          <a:p>
            <a:pPr lvl="1"/>
            <a:r>
              <a:rPr lang="en-US" dirty="0"/>
              <a:t>Faith is possible for all people, regardless of their background.</a:t>
            </a:r>
          </a:p>
          <a:p>
            <a:r>
              <a:rPr lang="en-US" dirty="0"/>
              <a:t>We Are </a:t>
            </a:r>
            <a:r>
              <a:rPr lang="en-US" u="sng" dirty="0"/>
              <a:t>Heirs</a:t>
            </a:r>
            <a:r>
              <a:rPr lang="en-US" dirty="0"/>
              <a:t> Through Christ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29)</a:t>
            </a:r>
          </a:p>
          <a:p>
            <a:pPr lvl="1"/>
            <a:r>
              <a:rPr lang="en-US" dirty="0"/>
              <a:t>We rest in the hope of God’s blessing.</a:t>
            </a:r>
          </a:p>
        </p:txBody>
      </p:sp>
    </p:spTree>
    <p:extLst>
      <p:ext uri="{BB962C8B-B14F-4D97-AF65-F5344CB8AC3E}">
        <p14:creationId xmlns:p14="http://schemas.microsoft.com/office/powerpoint/2010/main" val="389710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00150"/>
            <a:ext cx="7772400" cy="2514600"/>
          </a:xfrm>
        </p:spPr>
        <p:txBody>
          <a:bodyPr/>
          <a:lstStyle/>
          <a:p>
            <a:r>
              <a:rPr lang="en-US" dirty="0" smtClean="0"/>
              <a:t>Heirs of God, in Christ–Part 1:</a:t>
            </a:r>
            <a:br>
              <a:rPr lang="en-US" dirty="0" smtClean="0"/>
            </a:br>
            <a:r>
              <a:rPr lang="en-US" dirty="0" smtClean="0"/>
              <a:t>Our 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Position as </a:t>
            </a:r>
            <a:r>
              <a:rPr lang="en-US" u="sng" dirty="0"/>
              <a:t>Heirs</a:t>
            </a:r>
            <a:r>
              <a:rPr lang="en-US" dirty="0"/>
              <a:t> (4:1–7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Salvation, We Were in </a:t>
            </a:r>
            <a:r>
              <a:rPr lang="en-US" u="sng" dirty="0"/>
              <a:t>Bondage</a:t>
            </a:r>
            <a:r>
              <a:rPr lang="en-US" dirty="0"/>
              <a:t> (vv. 1–3)</a:t>
            </a:r>
          </a:p>
          <a:p>
            <a:pPr lvl="1"/>
            <a:r>
              <a:rPr lang="en-US" dirty="0"/>
              <a:t>Historic Example: Children Under a </a:t>
            </a:r>
            <a:r>
              <a:rPr lang="en-US" u="sng" dirty="0"/>
              <a:t>Tutor</a:t>
            </a:r>
            <a:r>
              <a:rPr lang="en-US" dirty="0"/>
              <a:t> (vv. 1–2)</a:t>
            </a:r>
          </a:p>
          <a:p>
            <a:pPr lvl="1"/>
            <a:r>
              <a:rPr lang="en-US" dirty="0"/>
              <a:t>Our Experience: Sinners in Bondage to the </a:t>
            </a:r>
            <a:r>
              <a:rPr lang="en-US" u="sng" dirty="0"/>
              <a:t>World's Principles</a:t>
            </a:r>
            <a:r>
              <a:rPr lang="en-US" dirty="0"/>
              <a:t> (v. 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Position as Heirs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Salvation, We Were </a:t>
            </a:r>
            <a:r>
              <a:rPr lang="en-US" u="sng" dirty="0"/>
              <a:t>Adopted</a:t>
            </a:r>
            <a:r>
              <a:rPr lang="en-US" dirty="0"/>
              <a:t> (vv. 4–5)</a:t>
            </a:r>
          </a:p>
          <a:p>
            <a:pPr lvl="1"/>
            <a:r>
              <a:rPr lang="en-US" dirty="0"/>
              <a:t>God Imposes </a:t>
            </a:r>
            <a:r>
              <a:rPr lang="en-US" u="sng" dirty="0"/>
              <a:t>the Son</a:t>
            </a:r>
            <a:r>
              <a:rPr lang="en-US" dirty="0"/>
              <a:t> into Our Lives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4)</a:t>
            </a:r>
          </a:p>
          <a:p>
            <a:pPr lvl="2"/>
            <a:r>
              <a:rPr lang="en-US" dirty="0"/>
              <a:t>God placed Christ in our life at exactly the right time.</a:t>
            </a:r>
          </a:p>
          <a:p>
            <a:pPr lvl="1"/>
            <a:r>
              <a:rPr lang="en-US" dirty="0"/>
              <a:t>God's Son </a:t>
            </a:r>
            <a:r>
              <a:rPr lang="en-US" u="sng" dirty="0"/>
              <a:t>Redeems</a:t>
            </a:r>
            <a:r>
              <a:rPr lang="en-US" dirty="0"/>
              <a:t> Us (v. 5a)</a:t>
            </a:r>
          </a:p>
          <a:p>
            <a:pPr lvl="2"/>
            <a:r>
              <a:rPr lang="en-US" dirty="0"/>
              <a:t>Jesus brought us out from under the Law to build us up for His own purposes.</a:t>
            </a:r>
          </a:p>
        </p:txBody>
      </p:sp>
    </p:spTree>
    <p:extLst>
      <p:ext uri="{BB962C8B-B14F-4D97-AF65-F5344CB8AC3E}">
        <p14:creationId xmlns:p14="http://schemas.microsoft.com/office/powerpoint/2010/main" val="32444817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Position as Heirs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God Made Us His </a:t>
            </a:r>
            <a:r>
              <a:rPr lang="en-US" u="sng" dirty="0"/>
              <a:t>Children</a:t>
            </a:r>
            <a:r>
              <a:rPr lang="en-US" dirty="0"/>
              <a:t> (v. 5b)</a:t>
            </a:r>
          </a:p>
          <a:p>
            <a:pPr lvl="2"/>
            <a:r>
              <a:rPr lang="en-US" dirty="0"/>
              <a:t>God gave us all the rights and privileges He thought appropriate for the heirs to His kingdom.</a:t>
            </a:r>
          </a:p>
        </p:txBody>
      </p:sp>
    </p:spTree>
    <p:extLst>
      <p:ext uri="{BB962C8B-B14F-4D97-AF65-F5344CB8AC3E}">
        <p14:creationId xmlns:p14="http://schemas.microsoft.com/office/powerpoint/2010/main" val="19386606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Position as Heirs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Salvation, We Have Our </a:t>
            </a:r>
            <a:r>
              <a:rPr lang="en-US" u="sng" dirty="0"/>
              <a:t>Inheritance</a:t>
            </a:r>
            <a:r>
              <a:rPr lang="en-US" dirty="0"/>
              <a:t> (vv. 6–7)</a:t>
            </a:r>
          </a:p>
          <a:p>
            <a:pPr lvl="1"/>
            <a:r>
              <a:rPr lang="en-US" dirty="0"/>
              <a:t>We Receive the </a:t>
            </a:r>
            <a:r>
              <a:rPr lang="en-US" u="sng" dirty="0"/>
              <a:t>Holy Spirit</a:t>
            </a:r>
            <a:r>
              <a:rPr lang="en-US" dirty="0"/>
              <a:t> (v. 6)</a:t>
            </a:r>
          </a:p>
          <a:p>
            <a:pPr lvl="1"/>
            <a:r>
              <a:rPr lang="en-US" dirty="0"/>
              <a:t>We Begin a Close </a:t>
            </a:r>
            <a:r>
              <a:rPr lang="en-US" u="sng" dirty="0"/>
              <a:t>Relationship</a:t>
            </a:r>
            <a:r>
              <a:rPr lang="en-US" dirty="0"/>
              <a:t> with God (v. 6b)</a:t>
            </a:r>
          </a:p>
          <a:p>
            <a:pPr lvl="1"/>
            <a:r>
              <a:rPr lang="en-US" dirty="0"/>
              <a:t>We Are </a:t>
            </a:r>
            <a:r>
              <a:rPr lang="en-US" u="sng" dirty="0"/>
              <a:t>Heirs</a:t>
            </a:r>
            <a:r>
              <a:rPr lang="en-US" dirty="0"/>
              <a:t> of God (v. 7)</a:t>
            </a:r>
          </a:p>
        </p:txBody>
      </p:sp>
    </p:spTree>
    <p:extLst>
      <p:ext uri="{BB962C8B-B14F-4D97-AF65-F5344CB8AC3E}">
        <p14:creationId xmlns:p14="http://schemas.microsoft.com/office/powerpoint/2010/main" val="965979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00150"/>
            <a:ext cx="7772400" cy="2514600"/>
          </a:xfrm>
        </p:spPr>
        <p:txBody>
          <a:bodyPr/>
          <a:lstStyle/>
          <a:p>
            <a:r>
              <a:rPr lang="en-US" dirty="0" smtClean="0"/>
              <a:t>Heirs of God, in Christ–Part 2:</a:t>
            </a:r>
            <a:br>
              <a:rPr lang="en-US" dirty="0" smtClean="0"/>
            </a:br>
            <a:r>
              <a:rPr lang="en-US" dirty="0" smtClean="0"/>
              <a:t>The Threat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35–46 AD – Paul Travels Through Cilicia to Syria and Antioch (Gal. 1:21–22)</a:t>
            </a:r>
          </a:p>
          <a:p>
            <a:r>
              <a:rPr lang="en-US" dirty="0"/>
              <a:t>46 AD – Second Trip to Jerusalem with Famine Relief (Gal. 2:1–10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915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Threat to Our Position in Christ (4:8–20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Turning Back to the Principles of </a:t>
            </a:r>
            <a:r>
              <a:rPr lang="en-US" u="sng" dirty="0"/>
              <a:t>This World</a:t>
            </a:r>
            <a:r>
              <a:rPr lang="en-US" dirty="0"/>
              <a:t> (vv. 8–11)</a:t>
            </a:r>
          </a:p>
          <a:p>
            <a:pPr lvl="1"/>
            <a:r>
              <a:rPr lang="en-US" dirty="0"/>
              <a:t>We Can Serve This World's </a:t>
            </a:r>
            <a:r>
              <a:rPr lang="en-US" u="sng" dirty="0"/>
              <a:t>Gods</a:t>
            </a:r>
            <a:r>
              <a:rPr lang="en-US" dirty="0"/>
              <a:t> (v. 8)</a:t>
            </a:r>
          </a:p>
          <a:p>
            <a:pPr lvl="1"/>
            <a:r>
              <a:rPr lang="en-US" dirty="0"/>
              <a:t>We Can Conform to This World's </a:t>
            </a:r>
            <a:r>
              <a:rPr lang="en-US" u="sng" dirty="0"/>
              <a:t>Principles</a:t>
            </a:r>
            <a:r>
              <a:rPr lang="en-US" dirty="0"/>
              <a:t> (v. 9)</a:t>
            </a:r>
          </a:p>
          <a:p>
            <a:pPr lvl="1"/>
            <a:r>
              <a:rPr lang="en-US" dirty="0"/>
              <a:t>We Can Depend on </a:t>
            </a:r>
            <a:r>
              <a:rPr lang="en-US" u="sng" dirty="0"/>
              <a:t>Externals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10–11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Threat to Our Position in Christ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Turning Away from God's </a:t>
            </a:r>
            <a:r>
              <a:rPr lang="en-US" u="sng" dirty="0"/>
              <a:t>Message</a:t>
            </a:r>
            <a:r>
              <a:rPr lang="en-US" dirty="0"/>
              <a:t> (vv. 12–18)</a:t>
            </a:r>
          </a:p>
          <a:p>
            <a:pPr lvl="1"/>
            <a:r>
              <a:rPr lang="en-US" dirty="0"/>
              <a:t>We Turn When We Lose Our </a:t>
            </a:r>
            <a:r>
              <a:rPr lang="en-US" u="sng" dirty="0"/>
              <a:t>Desire</a:t>
            </a:r>
            <a:r>
              <a:rPr lang="en-US" dirty="0"/>
              <a:t> for Truth</a:t>
            </a:r>
          </a:p>
          <a:p>
            <a:pPr lvl="2"/>
            <a:r>
              <a:rPr lang="en-US" dirty="0"/>
              <a:t>At First, the Galatians Were </a:t>
            </a:r>
            <a:r>
              <a:rPr lang="en-US" u="sng" dirty="0"/>
              <a:t>Thankful</a:t>
            </a:r>
            <a:r>
              <a:rPr lang="en-US" dirty="0"/>
              <a:t> for the Truth (vv. 12–15)</a:t>
            </a:r>
          </a:p>
          <a:p>
            <a:pPr lvl="2"/>
            <a:r>
              <a:rPr lang="en-US" dirty="0"/>
              <a:t>Then They No Longer </a:t>
            </a:r>
            <a:r>
              <a:rPr lang="en-US" u="sng" dirty="0"/>
              <a:t>Wanted</a:t>
            </a:r>
            <a:r>
              <a:rPr lang="en-US" dirty="0"/>
              <a:t> the Truth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16)</a:t>
            </a:r>
          </a:p>
        </p:txBody>
      </p:sp>
    </p:spTree>
    <p:extLst>
      <p:ext uri="{BB962C8B-B14F-4D97-AF65-F5344CB8AC3E}">
        <p14:creationId xmlns:p14="http://schemas.microsoft.com/office/powerpoint/2010/main" val="27610125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Threat to Our Position in Christ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We Turn When We Listen to </a:t>
            </a:r>
            <a:r>
              <a:rPr lang="en-US" u="sng" dirty="0"/>
              <a:t>False Teachers</a:t>
            </a:r>
            <a:r>
              <a:rPr lang="en-US" dirty="0"/>
              <a:t> (vv. 17–18)</a:t>
            </a:r>
          </a:p>
          <a:p>
            <a:pPr lvl="2"/>
            <a:r>
              <a:rPr lang="en-US" dirty="0"/>
              <a:t>The Goal of False Teachers Is to Gather a </a:t>
            </a:r>
            <a:r>
              <a:rPr lang="en-US" u="sng" dirty="0"/>
              <a:t>Following</a:t>
            </a:r>
            <a:r>
              <a:rPr lang="en-US" dirty="0"/>
              <a:t> (v. 17)</a:t>
            </a:r>
          </a:p>
          <a:p>
            <a:pPr lvl="2"/>
            <a:r>
              <a:rPr lang="en-US" dirty="0"/>
              <a:t>False Teachers Stir People Up About the </a:t>
            </a:r>
            <a:r>
              <a:rPr lang="en-US" u="sng" dirty="0"/>
              <a:t>Wrong Things</a:t>
            </a:r>
            <a:r>
              <a:rPr lang="en-US" dirty="0"/>
              <a:t> (v. 18)</a:t>
            </a:r>
          </a:p>
        </p:txBody>
      </p:sp>
    </p:spTree>
    <p:extLst>
      <p:ext uri="{BB962C8B-B14F-4D97-AF65-F5344CB8AC3E}">
        <p14:creationId xmlns:p14="http://schemas.microsoft.com/office/powerpoint/2010/main" val="1409541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Threat to Our Position in Christ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Protection from the Threat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vv. 18–20)</a:t>
            </a:r>
          </a:p>
          <a:p>
            <a:pPr lvl="1"/>
            <a:r>
              <a:rPr lang="en-US" dirty="0"/>
              <a:t>Keep a </a:t>
            </a:r>
            <a:r>
              <a:rPr lang="en-US" u="sng" dirty="0"/>
              <a:t>focused zeal</a:t>
            </a:r>
            <a:r>
              <a:rPr lang="en-US" dirty="0"/>
              <a:t> (v. 18)</a:t>
            </a:r>
          </a:p>
          <a:p>
            <a:pPr lvl="1"/>
            <a:r>
              <a:rPr lang="en-US" dirty="0"/>
              <a:t>Follow only those who </a:t>
            </a:r>
            <a:r>
              <a:rPr lang="en-US" u="sng" dirty="0"/>
              <a:t>push us</a:t>
            </a:r>
            <a:r>
              <a:rPr lang="en-US" dirty="0"/>
              <a:t> toward godliness (vv. 19–20)</a:t>
            </a:r>
          </a:p>
        </p:txBody>
      </p:sp>
    </p:spTree>
    <p:extLst>
      <p:ext uri="{BB962C8B-B14F-4D97-AF65-F5344CB8AC3E}">
        <p14:creationId xmlns:p14="http://schemas.microsoft.com/office/powerpoint/2010/main" val="7558176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Allegory of Two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vs. </a:t>
            </a:r>
            <a:r>
              <a:rPr lang="en-US" u="sng" dirty="0"/>
              <a:t>Liberty</a:t>
            </a:r>
            <a:r>
              <a:rPr lang="en-US" dirty="0"/>
              <a:t> (4:21–30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</a:t>
            </a:r>
            <a:r>
              <a:rPr lang="en-US" u="sng" dirty="0"/>
              <a:t>Mothers</a:t>
            </a:r>
            <a:r>
              <a:rPr lang="en-US" dirty="0"/>
              <a:t> (v. 22)</a:t>
            </a:r>
          </a:p>
          <a:p>
            <a:pPr lvl="1"/>
            <a:r>
              <a:rPr lang="en-US" dirty="0"/>
              <a:t>Ishmael: Born to a Slave, </a:t>
            </a:r>
            <a:r>
              <a:rPr lang="en-US" u="sng" dirty="0"/>
              <a:t>Hagar</a:t>
            </a:r>
            <a:endParaRPr lang="en-US" dirty="0"/>
          </a:p>
          <a:p>
            <a:pPr lvl="1"/>
            <a:r>
              <a:rPr lang="en-US" dirty="0"/>
              <a:t>Isaac: Born to Abraham's Wife, </a:t>
            </a:r>
            <a:r>
              <a:rPr lang="en-US" u="sng" dirty="0"/>
              <a:t>Sarah</a:t>
            </a:r>
            <a:endParaRPr lang="en-US" dirty="0"/>
          </a:p>
          <a:p>
            <a:r>
              <a:rPr lang="en-US" dirty="0"/>
              <a:t>Their </a:t>
            </a:r>
            <a:r>
              <a:rPr lang="en-US" u="sng" dirty="0"/>
              <a:t>Births</a:t>
            </a:r>
            <a:r>
              <a:rPr lang="en-US" dirty="0"/>
              <a:t> (v. 23)</a:t>
            </a:r>
          </a:p>
          <a:p>
            <a:pPr lvl="1"/>
            <a:r>
              <a:rPr lang="en-US" dirty="0"/>
              <a:t>Ishmael: Born by the </a:t>
            </a:r>
            <a:r>
              <a:rPr lang="en-US" u="sng" dirty="0"/>
              <a:t>Flesh</a:t>
            </a:r>
            <a:endParaRPr lang="en-US" dirty="0"/>
          </a:p>
          <a:p>
            <a:pPr lvl="1"/>
            <a:r>
              <a:rPr lang="en-US" dirty="0"/>
              <a:t>Isaac: Born by Faith in </a:t>
            </a:r>
            <a:r>
              <a:rPr lang="en-US" u="sng" dirty="0"/>
              <a:t>God's </a:t>
            </a:r>
            <a:r>
              <a:rPr lang="en-US" u="sng" dirty="0" smtClean="0"/>
              <a:t>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vs. Liberty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</a:t>
            </a:r>
            <a:r>
              <a:rPr lang="en-US" u="sng" dirty="0"/>
              <a:t>Covenants</a:t>
            </a:r>
            <a:r>
              <a:rPr lang="en-US" dirty="0"/>
              <a:t> (vv. 24–27)</a:t>
            </a:r>
          </a:p>
          <a:p>
            <a:pPr lvl="1"/>
            <a:r>
              <a:rPr lang="en-US" dirty="0"/>
              <a:t>Hagar: The Covenant of </a:t>
            </a:r>
            <a:r>
              <a:rPr lang="en-US" u="sng" dirty="0"/>
              <a:t>Sinai</a:t>
            </a:r>
            <a:r>
              <a:rPr lang="en-US" dirty="0"/>
              <a:t>, Bound by the Law</a:t>
            </a:r>
          </a:p>
          <a:p>
            <a:pPr lvl="2"/>
            <a:r>
              <a:rPr lang="en-US" dirty="0"/>
              <a:t>Paul compares the slavery of Hagar to the slavery we once had to the Law, or that the Jews had to the Romans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524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vs. Liberty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Sarah</a:t>
            </a:r>
            <a:r>
              <a:rPr lang="en-US" dirty="0"/>
              <a:t>: The Covenant of </a:t>
            </a:r>
            <a:r>
              <a:rPr lang="en-US" u="sng" dirty="0"/>
              <a:t>New Jerusalem</a:t>
            </a:r>
            <a:r>
              <a:rPr lang="en-US" dirty="0"/>
              <a:t>, Promised Above</a:t>
            </a:r>
          </a:p>
          <a:p>
            <a:pPr lvl="2"/>
            <a:r>
              <a:rPr lang="en-US" dirty="0"/>
              <a:t>The alternative is the true law of the New Jerusalem, the place that Christ prepares for us now.</a:t>
            </a:r>
          </a:p>
        </p:txBody>
      </p:sp>
    </p:spTree>
    <p:extLst>
      <p:ext uri="{BB962C8B-B14F-4D97-AF65-F5344CB8AC3E}">
        <p14:creationId xmlns:p14="http://schemas.microsoft.com/office/powerpoint/2010/main" val="25079246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vs. Liberty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Promises</a:t>
            </a:r>
            <a:r>
              <a:rPr lang="en-US" dirty="0"/>
              <a:t> (v. 28)</a:t>
            </a:r>
          </a:p>
          <a:p>
            <a:pPr lvl="1"/>
            <a:r>
              <a:rPr lang="en-US" dirty="0"/>
              <a:t>Ishmael: "</a:t>
            </a:r>
            <a:r>
              <a:rPr lang="en-US" u="sng" dirty="0"/>
              <a:t>God Hears</a:t>
            </a:r>
            <a:r>
              <a:rPr lang="en-US" dirty="0"/>
              <a:t>"</a:t>
            </a:r>
          </a:p>
          <a:p>
            <a:pPr lvl="2"/>
            <a:r>
              <a:rPr lang="en-US" dirty="0"/>
              <a:t>God took care of Hagar and Ishmael even when no one else cared for them. But this wasn’t His original promise.</a:t>
            </a:r>
          </a:p>
          <a:p>
            <a:pPr lvl="1"/>
            <a:r>
              <a:rPr lang="en-US" dirty="0"/>
              <a:t>Isaac: "</a:t>
            </a:r>
            <a:r>
              <a:rPr lang="en-US" u="sng" dirty="0"/>
              <a:t>Laughter</a:t>
            </a:r>
            <a:r>
              <a:rPr lang="en-US" dirty="0"/>
              <a:t>"</a:t>
            </a:r>
          </a:p>
          <a:p>
            <a:pPr lvl="2"/>
            <a:r>
              <a:rPr lang="en-US" dirty="0"/>
              <a:t>Isaac represented the sheer ludicrousness of God’s grace—and the joy we can have through it.</a:t>
            </a:r>
          </a:p>
        </p:txBody>
      </p:sp>
    </p:spTree>
    <p:extLst>
      <p:ext uri="{BB962C8B-B14F-4D97-AF65-F5344CB8AC3E}">
        <p14:creationId xmlns:p14="http://schemas.microsoft.com/office/powerpoint/2010/main" val="65464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of Galatians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46</a:t>
            </a:r>
            <a:r>
              <a:rPr lang="en-US" dirty="0"/>
              <a:t>–49 AD – Paul’s First Missionary Journey (Acts 13–14)</a:t>
            </a:r>
          </a:p>
          <a:p>
            <a:r>
              <a:rPr lang="en-US" dirty="0"/>
              <a:t>49 AD – The Writing of </a:t>
            </a:r>
            <a:r>
              <a:rPr lang="en-US" dirty="0" smtClean="0"/>
              <a:t>Galatians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348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vs. Liberty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</a:t>
            </a:r>
            <a:r>
              <a:rPr lang="en-US" u="sng" dirty="0"/>
              <a:t>Treatment</a:t>
            </a:r>
            <a:r>
              <a:rPr lang="en-US" dirty="0"/>
              <a:t> (v. 29)</a:t>
            </a:r>
          </a:p>
          <a:p>
            <a:pPr lvl="1"/>
            <a:r>
              <a:rPr lang="en-US" dirty="0"/>
              <a:t>Ishmael: The </a:t>
            </a:r>
            <a:r>
              <a:rPr lang="en-US" u="sng" dirty="0"/>
              <a:t>Persecutor</a:t>
            </a:r>
            <a:endParaRPr lang="en-US" dirty="0"/>
          </a:p>
          <a:p>
            <a:pPr lvl="1"/>
            <a:r>
              <a:rPr lang="en-US" dirty="0"/>
              <a:t>Isaac: The </a:t>
            </a:r>
            <a:r>
              <a:rPr lang="en-US" u="sng" dirty="0"/>
              <a:t>Persecuted</a:t>
            </a:r>
            <a:endParaRPr lang="en-US" dirty="0"/>
          </a:p>
          <a:p>
            <a:r>
              <a:rPr lang="en-US" dirty="0"/>
              <a:t>Their </a:t>
            </a:r>
            <a:r>
              <a:rPr lang="en-US" u="sng" dirty="0"/>
              <a:t>Fate</a:t>
            </a:r>
            <a:r>
              <a:rPr lang="en-US" dirty="0"/>
              <a:t> (v. 30)</a:t>
            </a:r>
          </a:p>
        </p:txBody>
      </p:sp>
    </p:spTree>
    <p:extLst>
      <p:ext uri="{BB962C8B-B14F-4D97-AF65-F5344CB8AC3E}">
        <p14:creationId xmlns:p14="http://schemas.microsoft.com/office/powerpoint/2010/main" val="28355751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</a:t>
            </a:r>
            <a:r>
              <a:rPr lang="en-US" dirty="0" smtClean="0"/>
              <a:t>Allegory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Salvation Requires a </a:t>
            </a:r>
            <a:r>
              <a:rPr lang="en-US" u="sng" dirty="0"/>
              <a:t>Spiritual Birth</a:t>
            </a:r>
            <a:endParaRPr lang="en-US" dirty="0"/>
          </a:p>
          <a:p>
            <a:pPr lvl="1"/>
            <a:r>
              <a:rPr lang="en-US" dirty="0"/>
              <a:t>The Natural Cannot Receive the </a:t>
            </a:r>
            <a:r>
              <a:rPr lang="en-US" u="sng" dirty="0"/>
              <a:t>Divine</a:t>
            </a:r>
            <a:r>
              <a:rPr lang="en-US" dirty="0"/>
              <a:t> (1 Cor. 2:14)</a:t>
            </a:r>
          </a:p>
          <a:p>
            <a:pPr lvl="1"/>
            <a:r>
              <a:rPr lang="en-US" dirty="0"/>
              <a:t>We Must Be Born </a:t>
            </a:r>
            <a:r>
              <a:rPr lang="en-US" u="sng" dirty="0"/>
              <a:t>Spiritually</a:t>
            </a:r>
            <a:r>
              <a:rPr lang="en-US" dirty="0"/>
              <a:t> to Enter God's </a:t>
            </a:r>
            <a:r>
              <a:rPr lang="en-US" dirty="0" smtClean="0"/>
              <a:t>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116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</a:t>
            </a:r>
            <a:r>
              <a:rPr lang="en-US" dirty="0" smtClean="0"/>
              <a:t>Allegory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Covenants, But Only One Leads to </a:t>
            </a:r>
            <a:r>
              <a:rPr lang="en-US" u="sng" dirty="0"/>
              <a:t>Salvation</a:t>
            </a:r>
            <a:endParaRPr lang="en-US" dirty="0"/>
          </a:p>
          <a:p>
            <a:r>
              <a:rPr lang="en-US" dirty="0"/>
              <a:t>The Children of the </a:t>
            </a:r>
            <a:r>
              <a:rPr lang="en-US" u="sng" dirty="0"/>
              <a:t>World</a:t>
            </a:r>
            <a:r>
              <a:rPr lang="en-US" dirty="0"/>
              <a:t> and the Children of </a:t>
            </a:r>
            <a:r>
              <a:rPr lang="en-US" u="sng" dirty="0"/>
              <a:t>Promise</a:t>
            </a:r>
            <a:r>
              <a:rPr lang="en-US" dirty="0"/>
              <a:t> Will </a:t>
            </a:r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619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</a:t>
            </a:r>
            <a:r>
              <a:rPr lang="en-US" dirty="0" smtClean="0"/>
              <a:t>Allegory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Are Children of Promise, Not Children of </a:t>
            </a:r>
            <a:r>
              <a:rPr lang="en-US" u="sng" dirty="0" smtClean="0"/>
              <a:t>Bondage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848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FC-Black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969228"/>
            <a:ext cx="2686470" cy="8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02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Liberty to Love: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Eleven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01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to </a:t>
            </a:r>
            <a:r>
              <a:rPr lang="en-US" u="sng" dirty="0"/>
              <a:t>Abide</a:t>
            </a:r>
            <a:r>
              <a:rPr lang="en-US" dirty="0"/>
              <a:t> in Liberty (5:1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Reasons</a:t>
            </a:r>
            <a:r>
              <a:rPr lang="en-US" dirty="0"/>
              <a:t> for the Command</a:t>
            </a:r>
          </a:p>
          <a:p>
            <a:pPr lvl="1"/>
            <a:r>
              <a:rPr lang="en-US" dirty="0"/>
              <a:t>Because Persecution May Tempt Us to </a:t>
            </a:r>
            <a:r>
              <a:rPr lang="en-US" u="sng" dirty="0"/>
              <a:t>Give Up</a:t>
            </a:r>
            <a:r>
              <a:rPr lang="en-US" dirty="0"/>
              <a:t> Liberty</a:t>
            </a:r>
          </a:p>
          <a:p>
            <a:pPr lvl="1"/>
            <a:r>
              <a:rPr lang="en-US" dirty="0"/>
              <a:t>So We Do Not Lose the </a:t>
            </a:r>
            <a:r>
              <a:rPr lang="en-US" u="sng" dirty="0"/>
              <a:t>Blessings</a:t>
            </a:r>
            <a:r>
              <a:rPr lang="en-US" dirty="0"/>
              <a:t> of Living by Faith</a:t>
            </a:r>
          </a:p>
          <a:p>
            <a:r>
              <a:rPr lang="en-US" dirty="0"/>
              <a:t>The </a:t>
            </a:r>
            <a:r>
              <a:rPr lang="en-US" u="sng" dirty="0"/>
              <a:t>Parts</a:t>
            </a:r>
            <a:r>
              <a:rPr lang="en-US" dirty="0"/>
              <a:t> of the Command</a:t>
            </a:r>
          </a:p>
          <a:p>
            <a:pPr lvl="1"/>
            <a:r>
              <a:rPr lang="en-US" dirty="0"/>
              <a:t>Positive: </a:t>
            </a:r>
            <a:r>
              <a:rPr lang="en-US" u="sng" dirty="0"/>
              <a:t>Stand Fast</a:t>
            </a:r>
            <a:endParaRPr lang="en-US" dirty="0"/>
          </a:p>
          <a:p>
            <a:pPr lvl="1"/>
            <a:r>
              <a:rPr lang="en-US" dirty="0"/>
              <a:t>Negative: Don't Return to </a:t>
            </a:r>
            <a:r>
              <a:rPr lang="en-US" u="sng" dirty="0" smtClean="0"/>
              <a:t>Slavery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2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to Abide in Liberty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Contrasting Liberty and </a:t>
            </a:r>
            <a:r>
              <a:rPr lang="en-US" u="sng" dirty="0"/>
              <a:t>Bondage</a:t>
            </a:r>
            <a:endParaRPr lang="en-US" dirty="0"/>
          </a:p>
          <a:p>
            <a:pPr lvl="1"/>
            <a:r>
              <a:rPr lang="en-US" dirty="0"/>
              <a:t>We have left behind the yoke of sin and obligation—in favor of the yoke of Christ, which is easy, and His burden, which is light (Matt. 11:28–29).</a:t>
            </a:r>
          </a:p>
        </p:txBody>
      </p:sp>
    </p:spTree>
    <p:extLst>
      <p:ext uri="{BB962C8B-B14F-4D97-AF65-F5344CB8AC3E}">
        <p14:creationId xmlns:p14="http://schemas.microsoft.com/office/powerpoint/2010/main" val="20007245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Contrast of Two Lives (vv. 2–6)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Law Living (vv. 2–4)</a:t>
            </a:r>
          </a:p>
          <a:p>
            <a:pPr lvl="1"/>
            <a:r>
              <a:rPr lang="en-US" dirty="0"/>
              <a:t>The Ritual Means </a:t>
            </a:r>
            <a:r>
              <a:rPr lang="en-US" u="sng" dirty="0"/>
              <a:t>Nothing</a:t>
            </a:r>
            <a:r>
              <a:rPr lang="en-US" dirty="0"/>
              <a:t> in Christ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2)</a:t>
            </a:r>
          </a:p>
          <a:p>
            <a:pPr lvl="2"/>
            <a:r>
              <a:rPr lang="en-US" dirty="0"/>
              <a:t>The Holy Spirit marks us as Christians—not physical rituals like circumcision.</a:t>
            </a:r>
          </a:p>
        </p:txBody>
      </p:sp>
    </p:spTree>
    <p:extLst>
      <p:ext uri="{BB962C8B-B14F-4D97-AF65-F5344CB8AC3E}">
        <p14:creationId xmlns:p14="http://schemas.microsoft.com/office/powerpoint/2010/main" val="13850744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Contrast of Two Lives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Bondage to One Ritual Is Bondage to the </a:t>
            </a:r>
            <a:r>
              <a:rPr lang="en-US" u="sng" dirty="0"/>
              <a:t>Whole Law</a:t>
            </a:r>
            <a:r>
              <a:rPr lang="en-US" dirty="0"/>
              <a:t> (v. 3)</a:t>
            </a:r>
          </a:p>
          <a:p>
            <a:pPr lvl="2"/>
            <a:r>
              <a:rPr lang="en-US" dirty="0"/>
              <a:t>To depend on one act is just as wrong as depending on the entire Law.</a:t>
            </a:r>
          </a:p>
          <a:p>
            <a:pPr lvl="1"/>
            <a:r>
              <a:rPr lang="en-US" dirty="0"/>
              <a:t>In Bondage, Grace Becomes </a:t>
            </a:r>
            <a:r>
              <a:rPr lang="en-US" u="sng" dirty="0"/>
              <a:t>Useless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v. 4)</a:t>
            </a:r>
          </a:p>
          <a:p>
            <a:pPr lvl="2"/>
            <a:r>
              <a:rPr lang="en-US" dirty="0"/>
              <a:t>When we live under the Law, we no longer take advantage of God’s grace.</a:t>
            </a:r>
          </a:p>
        </p:txBody>
      </p:sp>
    </p:spTree>
    <p:extLst>
      <p:ext uri="{BB962C8B-B14F-4D97-AF65-F5344CB8AC3E}">
        <p14:creationId xmlns:p14="http://schemas.microsoft.com/office/powerpoint/2010/main" val="3279437257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21903</TotalTime>
  <Words>4228</Words>
  <Application>Microsoft Office PowerPoint</Application>
  <PresentationFormat>On-screen Show (16:9)</PresentationFormat>
  <Paragraphs>499</Paragraphs>
  <Slides>145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52" baseType="lpstr">
      <vt:lpstr>Merriweather Sans ExtraBold</vt:lpstr>
      <vt:lpstr>Calibri</vt:lpstr>
      <vt:lpstr>Merriweather Sans light</vt:lpstr>
      <vt:lpstr>Arial</vt:lpstr>
      <vt:lpstr>Merriweather Sans Bold</vt:lpstr>
      <vt:lpstr>Merriweather Sans</vt:lpstr>
      <vt:lpstr>Basic Styles</vt:lpstr>
      <vt:lpstr>Introduction to the Epistle</vt:lpstr>
      <vt:lpstr>Introduction to the Book of Galatians</vt:lpstr>
      <vt:lpstr>Introduction to the Book of Galatians (cont.)</vt:lpstr>
      <vt:lpstr>Introduction to the Book of Galatians (cont.)</vt:lpstr>
      <vt:lpstr>Introduction to the Book of Galatians (cont.)</vt:lpstr>
      <vt:lpstr>The Context of Galatians</vt:lpstr>
      <vt:lpstr>The Context of Galatians (Cont.)</vt:lpstr>
      <vt:lpstr>The Context of Galatians (Cont.)</vt:lpstr>
      <vt:lpstr>The Context of Galatians (Cont.)</vt:lpstr>
      <vt:lpstr>The Context of Galatians (Cont.)</vt:lpstr>
      <vt:lpstr>The Context of Galatians (Cont.)</vt:lpstr>
      <vt:lpstr>The Theme of Galatians</vt:lpstr>
      <vt:lpstr>PowerPoint Presentation</vt:lpstr>
      <vt:lpstr>One Gospel of Grace</vt:lpstr>
      <vt:lpstr>The Definition of Grace</vt:lpstr>
      <vt:lpstr>Paul's Greeting Introduces Grace (1:1–5)</vt:lpstr>
      <vt:lpstr>Paul's Greeting Introduces Grace (Cont.)</vt:lpstr>
      <vt:lpstr>Paul's Greeting Introduces Grace (Cont.)</vt:lpstr>
      <vt:lpstr>Paul's Greeting Introduces Grace (Cont.)</vt:lpstr>
      <vt:lpstr>An Attack on the Gospel of Grace (vv. 6–9)</vt:lpstr>
      <vt:lpstr>An Attack on the Gospel of Grace (vv. 6–9) (Cont.)</vt:lpstr>
      <vt:lpstr>An Attack on the Gospel of Grace (vv. 6–9) (Cont.)</vt:lpstr>
      <vt:lpstr>An Attack on the Gospel of Grace (vv. 6–9) (Cont.)</vt:lpstr>
      <vt:lpstr>PowerPoint Presentation</vt:lpstr>
      <vt:lpstr>The Gospel from God</vt:lpstr>
      <vt:lpstr>Overview of Galatians  1 &amp; 2</vt:lpstr>
      <vt:lpstr>The Gospel’s Divine Origin (1:11–12)</vt:lpstr>
      <vt:lpstr>Paul’s Testimony Displays the Gospel’s Divine Nature (vv. 13–17)</vt:lpstr>
      <vt:lpstr>Paul’s Testimony (Cont.)</vt:lpstr>
      <vt:lpstr>Paul’s Testimony (Cont.)</vt:lpstr>
      <vt:lpstr>Paul’s Testimony (Cont.)</vt:lpstr>
      <vt:lpstr>Paul’s Ministry Displays the Gospel’s Divine Nature (vv. 18–24)</vt:lpstr>
      <vt:lpstr>Paul’s Ministry (Cont.)</vt:lpstr>
      <vt:lpstr>PowerPoint Presentation</vt:lpstr>
      <vt:lpstr>The Minister and the Gospel: Part 1</vt:lpstr>
      <vt:lpstr>The Gospel Message Is Confirmed Among Believers (2:1–10)</vt:lpstr>
      <vt:lpstr>The Gospel Message Is Confirmed Among Believers (Cont.)</vt:lpstr>
      <vt:lpstr>The Gospel Message Is Confirmed Among Believers (Cont.)</vt:lpstr>
      <vt:lpstr>The Gospel Message Is Confirmed Among Believers (Cont.)</vt:lpstr>
      <vt:lpstr>The Gospel Message Is Confirmed Among Believers (Cont.)</vt:lpstr>
      <vt:lpstr>The Gospel Message Is Confirmed Among Believers (Cont.)</vt:lpstr>
      <vt:lpstr>The Gospel Message Is Confirmed Among Believers (Cont.)</vt:lpstr>
      <vt:lpstr>The Gospel Message Is Confirmed Among Believers (Cont.)</vt:lpstr>
      <vt:lpstr>PowerPoint Presentation</vt:lpstr>
      <vt:lpstr>The Minister and the Gospel: Part 2</vt:lpstr>
      <vt:lpstr>The Messengers of the Gospel Are Not Above the Message (2:11–21)</vt:lpstr>
      <vt:lpstr>The Messengers of the Gospel (Cont.)</vt:lpstr>
      <vt:lpstr>The Messengers of the Gospel (Cont.)</vt:lpstr>
      <vt:lpstr>The Messengers of the Gospel (Cont.)</vt:lpstr>
      <vt:lpstr>The Messengers of the Gospel (Cont.)</vt:lpstr>
      <vt:lpstr>The Messengers of the Gospel (Cont.)</vt:lpstr>
      <vt:lpstr>The Messengers of the Gospel (Cont.)</vt:lpstr>
      <vt:lpstr>PowerPoint Presentation</vt:lpstr>
      <vt:lpstr>Grace by Faith</vt:lpstr>
      <vt:lpstr>Five Arguments for Faith (3:1–6)</vt:lpstr>
      <vt:lpstr>Five Arguments for Faith (Cont.)</vt:lpstr>
      <vt:lpstr>Five Arguments for Faith (Cont.)</vt:lpstr>
      <vt:lpstr>Five Arguments for Faith (Cont.)</vt:lpstr>
      <vt:lpstr>Five Arguments for Faith (Cont.)</vt:lpstr>
      <vt:lpstr>Abraham’s Children of Faith (3:7–10)</vt:lpstr>
      <vt:lpstr>How Then Can We Be Saved? (3:11–14)</vt:lpstr>
      <vt:lpstr>How Then Can We Be Saved? (Cont.)</vt:lpstr>
      <vt:lpstr>PowerPoint Presentation</vt:lpstr>
      <vt:lpstr>Why Then the Law?</vt:lpstr>
      <vt:lpstr>The Covenant of God Is Superior to the Law  (3:15–18)</vt:lpstr>
      <vt:lpstr>The Covenant of God Is Superior (Cont.)</vt:lpstr>
      <vt:lpstr>The Covenant of God Is Superior (Cont.)</vt:lpstr>
      <vt:lpstr>Why Then the Law?  (vv. 19–24)</vt:lpstr>
      <vt:lpstr>Why Then the Law?  (Cont.)</vt:lpstr>
      <vt:lpstr>What Happens to the Law Now? (vv. 25–29)</vt:lpstr>
      <vt:lpstr>What Happens to the Law Now? (Cont.)</vt:lpstr>
      <vt:lpstr>PowerPoint Presentation</vt:lpstr>
      <vt:lpstr>Heirs of God, in Christ–Part 1: Our Position</vt:lpstr>
      <vt:lpstr>Our Position as Heirs (4:1–7)</vt:lpstr>
      <vt:lpstr>Our Position as Heirs (Cont.)</vt:lpstr>
      <vt:lpstr>Our Position as Heirs (Cont.)</vt:lpstr>
      <vt:lpstr>Our Position as Heirs (Cont.)</vt:lpstr>
      <vt:lpstr>PowerPoint Presentation</vt:lpstr>
      <vt:lpstr>Heirs of God, in Christ–Part 2: The Threat</vt:lpstr>
      <vt:lpstr>The Threat to Our Position in Christ (4:8–20)</vt:lpstr>
      <vt:lpstr>The Threat to Our Position in Christ (Cont.)</vt:lpstr>
      <vt:lpstr>The Threat to Our Position in Christ (Cont.)</vt:lpstr>
      <vt:lpstr>The Threat to Our Position in Christ (Cont.)</vt:lpstr>
      <vt:lpstr>PowerPoint Presentation</vt:lpstr>
      <vt:lpstr>The Allegory of Two Children</vt:lpstr>
      <vt:lpstr>Law vs. Liberty (4:21–30)</vt:lpstr>
      <vt:lpstr>Law vs. Liberty (Cont.)</vt:lpstr>
      <vt:lpstr>Law vs. Liberty (Cont.)</vt:lpstr>
      <vt:lpstr>Law vs. Liberty (Cont.)</vt:lpstr>
      <vt:lpstr>Law vs. Liberty (Cont.)</vt:lpstr>
      <vt:lpstr>Implications of the Allegory</vt:lpstr>
      <vt:lpstr>Implications of the Allegory (Cont.)</vt:lpstr>
      <vt:lpstr>Implications of the Allegory (Cont.)</vt:lpstr>
      <vt:lpstr>PowerPoint Presentation</vt:lpstr>
      <vt:lpstr>Liberty to Love: Part 1</vt:lpstr>
      <vt:lpstr>The Command to Abide in Liberty (5:1)</vt:lpstr>
      <vt:lpstr>The Command to Abide in Liberty (Cont.)</vt:lpstr>
      <vt:lpstr>The Contrast of Two Lives (vv. 2–6)</vt:lpstr>
      <vt:lpstr>The Contrast of Two Lives (Cont.)</vt:lpstr>
      <vt:lpstr>The Contrast of Two Lives (Cont.)</vt:lpstr>
      <vt:lpstr>PowerPoint Presentation</vt:lpstr>
      <vt:lpstr>Liberty to Love: Part 2</vt:lpstr>
      <vt:lpstr>Dealing with the Problem (5:7–12)</vt:lpstr>
      <vt:lpstr>Dealing with the Problem (Cont.)</vt:lpstr>
      <vt:lpstr>Dealing with the Problem (Cont.)</vt:lpstr>
      <vt:lpstr>The Nature of Our Liberty (vv. 13–15)</vt:lpstr>
      <vt:lpstr>The Nature of Our Liberty (Cont.)</vt:lpstr>
      <vt:lpstr>The Nature of Our Liberty (Cont.)</vt:lpstr>
      <vt:lpstr>PowerPoint Presentation</vt:lpstr>
      <vt:lpstr>The Conflict of the Believer</vt:lpstr>
      <vt:lpstr>A Summary of the Conflict (5:16–18)</vt:lpstr>
      <vt:lpstr>A Summary of the Conflict (Cont.)</vt:lpstr>
      <vt:lpstr>The Expression of the Conflict (vv. 19–23)</vt:lpstr>
      <vt:lpstr>The Expression of the Conflict (Cont.)</vt:lpstr>
      <vt:lpstr>The Expression of the Conflict (Cont.)</vt:lpstr>
      <vt:lpstr>The Expression of the Conflict (Cont.)</vt:lpstr>
      <vt:lpstr>The Expression of the Conflict (Cont.)</vt:lpstr>
      <vt:lpstr>The Expression of the Conflict (Cont.)</vt:lpstr>
      <vt:lpstr>The Expression of the Conflict (Cont.)</vt:lpstr>
      <vt:lpstr>The Expression of the Conflict (Cont.)</vt:lpstr>
      <vt:lpstr>The Expression of the Conflict (Cont.)</vt:lpstr>
      <vt:lpstr>The Expression of the Conflict (Cont.)</vt:lpstr>
      <vt:lpstr>The Expression of the Conflict (Cont.)</vt:lpstr>
      <vt:lpstr>The Resolution of the Conflict (vv. 24–26)</vt:lpstr>
      <vt:lpstr>The Resolution of the Conflict (Cont.)</vt:lpstr>
      <vt:lpstr>PowerPoint Presentation</vt:lpstr>
      <vt:lpstr>Responding in the Spirit</vt:lpstr>
      <vt:lpstr>Our Responsibility to Other Believers (6:1–5)</vt:lpstr>
      <vt:lpstr>Our Responsibility to Other Believers (Cont.)</vt:lpstr>
      <vt:lpstr>Our Responsibility to Other Believers (Cont.)</vt:lpstr>
      <vt:lpstr>Our Responsibility to Other Believers (Cont.)</vt:lpstr>
      <vt:lpstr>Our Responsibility to Other Believers (Cont.)</vt:lpstr>
      <vt:lpstr>Our Responsibility to Those That Teach Us the Word (vv. 6–9)</vt:lpstr>
      <vt:lpstr>Our Responsibility to Those That Teach (Cont.)</vt:lpstr>
      <vt:lpstr>Our Responsibility to All People (vv. 9–10)</vt:lpstr>
      <vt:lpstr>Our Responsibility to All People (Cont.)</vt:lpstr>
      <vt:lpstr>Our Responsibility to All People (Cont.)</vt:lpstr>
      <vt:lpstr>PowerPoint Presentation</vt:lpstr>
      <vt:lpstr>A Final Warning and a Farewell</vt:lpstr>
      <vt:lpstr>A Warning About Those That Boast in the Flesh (6:12–13)</vt:lpstr>
      <vt:lpstr>A Warning About Those That Boast (Cont.)</vt:lpstr>
      <vt:lpstr>A Warning About Those That Boast (Cont.)</vt:lpstr>
      <vt:lpstr>A Warning About Those That Boast (Cont.)</vt:lpstr>
      <vt:lpstr>A Benediction (v. 18)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Jim Lord</cp:lastModifiedBy>
  <cp:revision>551</cp:revision>
  <dcterms:created xsi:type="dcterms:W3CDTF">2014-02-24T20:37:36Z</dcterms:created>
  <dcterms:modified xsi:type="dcterms:W3CDTF">2014-11-04T14:27:58Z</dcterms:modified>
</cp:coreProperties>
</file>