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11" r:id="rId2"/>
    <p:sldId id="256" r:id="rId3"/>
    <p:sldId id="257" r:id="rId4"/>
    <p:sldId id="265" r:id="rId5"/>
    <p:sldId id="258" r:id="rId6"/>
    <p:sldId id="266" r:id="rId7"/>
    <p:sldId id="267" r:id="rId8"/>
    <p:sldId id="269" r:id="rId9"/>
    <p:sldId id="272" r:id="rId10"/>
    <p:sldId id="270" r:id="rId11"/>
    <p:sldId id="260" r:id="rId12"/>
    <p:sldId id="313" r:id="rId13"/>
    <p:sldId id="261" r:id="rId14"/>
    <p:sldId id="320" r:id="rId15"/>
    <p:sldId id="273" r:id="rId16"/>
    <p:sldId id="274" r:id="rId17"/>
    <p:sldId id="275" r:id="rId18"/>
    <p:sldId id="318" r:id="rId19"/>
    <p:sldId id="319" r:id="rId20"/>
    <p:sldId id="276" r:id="rId21"/>
    <p:sldId id="277" r:id="rId22"/>
    <p:sldId id="278" r:id="rId23"/>
    <p:sldId id="279" r:id="rId24"/>
    <p:sldId id="314" r:id="rId25"/>
    <p:sldId id="262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315" r:id="rId36"/>
    <p:sldId id="263" r:id="rId37"/>
    <p:sldId id="289" r:id="rId38"/>
    <p:sldId id="290" r:id="rId39"/>
    <p:sldId id="291" r:id="rId40"/>
    <p:sldId id="292" r:id="rId41"/>
    <p:sldId id="293" r:id="rId42"/>
    <p:sldId id="316" r:id="rId43"/>
    <p:sldId id="264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12" r:id="rId56"/>
    <p:sldId id="305" r:id="rId57"/>
    <p:sldId id="306" r:id="rId58"/>
    <p:sldId id="307" r:id="rId59"/>
    <p:sldId id="308" r:id="rId60"/>
    <p:sldId id="309" r:id="rId61"/>
    <p:sldId id="317" r:id="rId62"/>
    <p:sldId id="310" r:id="rId6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6"/>
      <p:bold r:id="rId67"/>
      <p:italic r:id="rId68"/>
      <p:boldItalic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A0A"/>
    <a:srgbClr val="E8E5E0"/>
    <a:srgbClr val="ECECEC"/>
    <a:srgbClr val="E2E2E2"/>
    <a:srgbClr val="544365"/>
    <a:srgbClr val="9B87AF"/>
    <a:srgbClr val="D5CDDD"/>
    <a:srgbClr val="9E7DB9"/>
    <a:srgbClr val="2F1444"/>
    <a:srgbClr val="423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86391" autoAdjust="0"/>
  </p:normalViewPr>
  <p:slideViewPr>
    <p:cSldViewPr>
      <p:cViewPr varScale="1">
        <p:scale>
          <a:sx n="146" d="100"/>
          <a:sy n="146" d="100"/>
        </p:scale>
        <p:origin x="54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9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AD3F25-EEA9-481E-837A-B0CB0069CD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8C04E-B75B-44FB-95EE-11A6BC314F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103B1-5C88-49EC-98ED-89EFB9C3FA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6F8A2-0F68-43A4-9EA7-299C64ED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17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096A22-878C-44FD-A811-BAC384802EB8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Fro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8E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38350"/>
            <a:ext cx="7772400" cy="2514600"/>
          </a:xfrm>
        </p:spPr>
        <p:txBody>
          <a:bodyPr anchor="t"/>
          <a:lstStyle>
            <a:lvl1pPr>
              <a:lnSpc>
                <a:spcPct val="85000"/>
              </a:lnSpc>
              <a:defRPr sz="7200" b="1" baseline="0">
                <a:solidFill>
                  <a:srgbClr val="120A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971550"/>
            <a:ext cx="6400800" cy="4762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spc="600" baseline="0">
                <a:solidFill>
                  <a:srgbClr val="120A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LESSON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 marL="0" indent="0" algn="ctr">
              <a:lnSpc>
                <a:spcPct val="80000"/>
              </a:lnSpc>
              <a:tabLst>
                <a:tab pos="0" algn="l"/>
              </a:tabLst>
              <a:defRPr sz="4500" baseline="0">
                <a:solidFill>
                  <a:srgbClr val="120A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809750"/>
            <a:ext cx="6629400" cy="3013472"/>
          </a:xfrm>
        </p:spPr>
        <p:txBody>
          <a:bodyPr/>
          <a:lstStyle>
            <a:lvl1pPr marL="457200" indent="-45720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 b="0">
                <a:solidFill>
                  <a:srgbClr val="120A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rgbClr val="120A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rgbClr val="120A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20A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rgbClr val="120A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 Single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38350"/>
            <a:ext cx="8229600" cy="1066800"/>
          </a:xfrm>
        </p:spPr>
        <p:txBody>
          <a:bodyPr/>
          <a:lstStyle>
            <a:lvl1pPr marL="685800" indent="-685800" algn="ctr">
              <a:lnSpc>
                <a:spcPct val="80000"/>
              </a:lnSpc>
              <a:tabLst>
                <a:tab pos="685800" algn="l"/>
              </a:tabLst>
              <a:defRPr sz="45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219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82643-8930-466E-9F44-41065714CC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300" y="514350"/>
            <a:ext cx="6629400" cy="4191000"/>
          </a:xfrm>
        </p:spPr>
        <p:txBody>
          <a:bodyPr anchor="ctr">
            <a:normAutofit/>
          </a:bodyPr>
          <a:lstStyle>
            <a:lvl1pPr marL="0" indent="0" algn="l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None/>
              <a:defRPr sz="3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67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E7235-9ECA-40EE-B45A-1C8168972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758952"/>
            <a:ext cx="8229600" cy="3625596"/>
          </a:xfrm>
        </p:spPr>
        <p:txBody>
          <a:bodyPr/>
          <a:lstStyle>
            <a:lvl1pPr>
              <a:defRPr>
                <a:solidFill>
                  <a:srgbClr val="120A0A"/>
                </a:solidFill>
              </a:defRPr>
            </a:lvl1pPr>
          </a:lstStyle>
          <a:p>
            <a:r>
              <a:rPr lang="en-US" dirty="0"/>
              <a:t>Review Question</a:t>
            </a:r>
          </a:p>
        </p:txBody>
      </p:sp>
    </p:spTree>
    <p:extLst>
      <p:ext uri="{BB962C8B-B14F-4D97-AF65-F5344CB8AC3E}">
        <p14:creationId xmlns:p14="http://schemas.microsoft.com/office/powerpoint/2010/main" val="41088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E0043-D513-4282-AF35-BD26533761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69" y="3638550"/>
            <a:ext cx="2518461" cy="832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200150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8" r:id="rId4"/>
    <p:sldLayoutId id="2147483655" r:id="rId5"/>
    <p:sldLayoutId id="2147483660" r:id="rId6"/>
    <p:sldLayoutId id="2147483661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500" b="1" kern="1200">
          <a:solidFill>
            <a:srgbClr val="120A0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rgbClr val="120A0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rgbClr val="120A0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rgbClr val="120A0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rgbClr val="120A0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rgbClr val="120A0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68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869F2-D0EE-46D7-8047-462055F41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 Christian be friends with someone who is unsaved?</a:t>
            </a:r>
          </a:p>
        </p:txBody>
      </p:sp>
    </p:spTree>
    <p:extLst>
      <p:ext uri="{BB962C8B-B14F-4D97-AF65-F5344CB8AC3E}">
        <p14:creationId xmlns:p14="http://schemas.microsoft.com/office/powerpoint/2010/main" val="123912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0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9CCA-E934-49B4-BBF9-F3C6371985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Characteristics of a Good Friend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3F33C-F09A-421B-AE73-B3434A0DE0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196457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185EA-F27C-4B85-8E11-1A28C732F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your best friend. What makes your friendship with him or her so great? What makes you “click”?</a:t>
            </a:r>
          </a:p>
        </p:txBody>
      </p:sp>
    </p:spTree>
    <p:extLst>
      <p:ext uri="{BB962C8B-B14F-4D97-AF65-F5344CB8AC3E}">
        <p14:creationId xmlns:p14="http://schemas.microsoft.com/office/powerpoint/2010/main" val="237015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3F77-158F-4363-8E2D-38B2832F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Friend Loves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466BC-2EEA-4D51-AD08-2FFC65221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Love for God</a:t>
            </a:r>
          </a:p>
          <a:p>
            <a:pPr lvl="1"/>
            <a:r>
              <a:rPr lang="en-US" dirty="0"/>
              <a:t>Give God top priority.</a:t>
            </a:r>
          </a:p>
          <a:p>
            <a:pPr lvl="1"/>
            <a:r>
              <a:rPr lang="en-US" dirty="0"/>
              <a:t>Spend time with God.</a:t>
            </a:r>
          </a:p>
          <a:p>
            <a:pPr lvl="1"/>
            <a:r>
              <a:rPr lang="en-US" dirty="0"/>
              <a:t>Obey God.</a:t>
            </a:r>
          </a:p>
        </p:txBody>
      </p:sp>
    </p:spTree>
    <p:extLst>
      <p:ext uri="{BB962C8B-B14F-4D97-AF65-F5344CB8AC3E}">
        <p14:creationId xmlns:p14="http://schemas.microsoft.com/office/powerpoint/2010/main" val="1172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3F77-158F-4363-8E2D-38B2832F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Friend Loves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466BC-2EEA-4D51-AD08-2FFC65221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Love for others</a:t>
            </a:r>
          </a:p>
        </p:txBody>
      </p:sp>
    </p:spTree>
    <p:extLst>
      <p:ext uri="{BB962C8B-B14F-4D97-AF65-F5344CB8AC3E}">
        <p14:creationId xmlns:p14="http://schemas.microsoft.com/office/powerpoint/2010/main" val="11636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E237B-4889-4010-8256-6A30213A3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specific ways to show love in a friendship?</a:t>
            </a:r>
          </a:p>
        </p:txBody>
      </p:sp>
    </p:spTree>
    <p:extLst>
      <p:ext uri="{BB962C8B-B14F-4D97-AF65-F5344CB8AC3E}">
        <p14:creationId xmlns:p14="http://schemas.microsoft.com/office/powerpoint/2010/main" val="28870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3F77-158F-4363-8E2D-38B2832F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1066800"/>
          </a:xfrm>
        </p:spPr>
        <p:txBody>
          <a:bodyPr/>
          <a:lstStyle/>
          <a:p>
            <a:r>
              <a:rPr lang="en-US" dirty="0"/>
              <a:t>A Good Friend Loves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466BC-2EEA-4D51-AD08-2FFC65221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809750"/>
            <a:ext cx="6629400" cy="3013472"/>
          </a:xfrm>
        </p:spPr>
        <p:txBody>
          <a:bodyPr>
            <a:normAutofit/>
          </a:bodyPr>
          <a:lstStyle/>
          <a:p>
            <a:r>
              <a:rPr lang="en-US" dirty="0"/>
              <a:t>Love for others</a:t>
            </a:r>
          </a:p>
          <a:p>
            <a:pPr lvl="1"/>
            <a:r>
              <a:rPr lang="en-US" dirty="0"/>
              <a:t>Compassion and empathy</a:t>
            </a:r>
          </a:p>
          <a:p>
            <a:pPr lvl="1"/>
            <a:r>
              <a:rPr lang="en-US" dirty="0"/>
              <a:t>Sacrifice</a:t>
            </a:r>
          </a:p>
        </p:txBody>
      </p:sp>
    </p:spTree>
    <p:extLst>
      <p:ext uri="{BB962C8B-B14F-4D97-AF65-F5344CB8AC3E}">
        <p14:creationId xmlns:p14="http://schemas.microsoft.com/office/powerpoint/2010/main" val="36175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E237B-4889-4010-8256-6A30213A3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things we sacrifice for our friends?</a:t>
            </a:r>
          </a:p>
        </p:txBody>
      </p:sp>
    </p:spTree>
    <p:extLst>
      <p:ext uri="{BB962C8B-B14F-4D97-AF65-F5344CB8AC3E}">
        <p14:creationId xmlns:p14="http://schemas.microsoft.com/office/powerpoint/2010/main" val="8109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9CCA-E934-49B4-BBF9-F3C6371985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Friendship?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3F33C-F09A-421B-AE73-B3434A0DE0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13842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3F77-158F-4363-8E2D-38B2832F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Friend Loves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466BC-2EEA-4D51-AD08-2FFC65221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Love for others</a:t>
            </a:r>
          </a:p>
          <a:p>
            <a:pPr lvl="1"/>
            <a:r>
              <a:rPr lang="en-US" dirty="0"/>
              <a:t>Compassion and empathy</a:t>
            </a:r>
          </a:p>
          <a:p>
            <a:pPr lvl="1"/>
            <a:r>
              <a:rPr lang="en-US" dirty="0"/>
              <a:t>Sacrifice</a:t>
            </a:r>
          </a:p>
          <a:p>
            <a:pPr lvl="1"/>
            <a:r>
              <a:rPr lang="en-US" dirty="0"/>
              <a:t>Commitment</a:t>
            </a:r>
          </a:p>
          <a:p>
            <a:pPr lvl="2"/>
            <a:r>
              <a:rPr lang="en-US" dirty="0"/>
              <a:t>Illustration: David and Jonathan </a:t>
            </a:r>
            <a:br>
              <a:rPr lang="en-US" dirty="0"/>
            </a:br>
            <a:r>
              <a:rPr lang="en-US" dirty="0"/>
              <a:t>(1 Sam. 18–20)</a:t>
            </a:r>
          </a:p>
        </p:txBody>
      </p:sp>
    </p:spTree>
    <p:extLst>
      <p:ext uri="{BB962C8B-B14F-4D97-AF65-F5344CB8AC3E}">
        <p14:creationId xmlns:p14="http://schemas.microsoft.com/office/powerpoint/2010/main" val="68401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BDC09-7E4F-4D82-8A9C-EA5927E2F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Friend Builds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35C45-09E2-4BB7-B277-06F0F3173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faithful the way God is faithful.</a:t>
            </a:r>
          </a:p>
          <a:p>
            <a:r>
              <a:rPr lang="en-US" dirty="0"/>
              <a:t>How to build trust</a:t>
            </a:r>
          </a:p>
          <a:p>
            <a:pPr lvl="1"/>
            <a:r>
              <a:rPr lang="en-US" dirty="0"/>
              <a:t>Be loyal.</a:t>
            </a:r>
          </a:p>
          <a:p>
            <a:pPr lvl="1"/>
            <a:r>
              <a:rPr lang="en-US" dirty="0"/>
              <a:t>Keep your promises.</a:t>
            </a:r>
          </a:p>
          <a:p>
            <a:pPr lvl="1"/>
            <a:r>
              <a:rPr lang="en-US" dirty="0"/>
              <a:t>Open up to safe friends.</a:t>
            </a:r>
          </a:p>
          <a:p>
            <a:pPr lvl="1"/>
            <a:r>
              <a:rPr lang="en-US" dirty="0"/>
              <a:t>Don’t gossip.</a:t>
            </a:r>
          </a:p>
        </p:txBody>
      </p:sp>
    </p:spTree>
    <p:extLst>
      <p:ext uri="{BB962C8B-B14F-4D97-AF65-F5344CB8AC3E}">
        <p14:creationId xmlns:p14="http://schemas.microsoft.com/office/powerpoint/2010/main" val="10132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A37FB-587D-4185-ADF2-370901734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Good Friend </a:t>
            </a:r>
            <a:br>
              <a:rPr lang="en-US" b="1" dirty="0"/>
            </a:br>
            <a:r>
              <a:rPr lang="en-US" b="1" dirty="0"/>
              <a:t>Reaches Out to Others</a:t>
            </a:r>
          </a:p>
        </p:txBody>
      </p:sp>
    </p:spTree>
    <p:extLst>
      <p:ext uri="{BB962C8B-B14F-4D97-AF65-F5344CB8AC3E}">
        <p14:creationId xmlns:p14="http://schemas.microsoft.com/office/powerpoint/2010/main" val="173894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6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92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9CCA-E934-49B4-BBF9-F3C6371985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Characteristics of a Bad Friend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3F33C-F09A-421B-AE73-B3434A0DE0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9311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5F43-121F-48EE-83C2-E69AD7D3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Wrong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26443-6CD9-4E01-9605-C4BCAD791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violent (Prov. 3:31–32; 16:29)</a:t>
            </a:r>
          </a:p>
          <a:p>
            <a:pPr lvl="1"/>
            <a:r>
              <a:rPr lang="en-US" dirty="0"/>
              <a:t>Illustration: Rehoboam</a:t>
            </a:r>
          </a:p>
          <a:p>
            <a:r>
              <a:rPr lang="en-US" dirty="0"/>
              <a:t>The angry (Prov. 22:24–25)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62B83-2310-44F0-AAE7-95F246979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anger always wrong?</a:t>
            </a:r>
          </a:p>
        </p:txBody>
      </p:sp>
    </p:spTree>
    <p:extLst>
      <p:ext uri="{BB962C8B-B14F-4D97-AF65-F5344CB8AC3E}">
        <p14:creationId xmlns:p14="http://schemas.microsoft.com/office/powerpoint/2010/main" val="172046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5F43-121F-48EE-83C2-E69AD7D3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Wrong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26443-6CD9-4E01-9605-C4BCAD791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violent (Prov. 3:31–32; 16:29)</a:t>
            </a:r>
          </a:p>
          <a:p>
            <a:pPr lvl="1"/>
            <a:r>
              <a:rPr lang="en-US" dirty="0"/>
              <a:t>Illustration: Rehoboam</a:t>
            </a:r>
          </a:p>
          <a:p>
            <a:r>
              <a:rPr lang="en-US" dirty="0"/>
              <a:t>The angry (Prov. 22:24–25)</a:t>
            </a:r>
          </a:p>
          <a:p>
            <a:r>
              <a:rPr lang="en-US" dirty="0"/>
              <a:t>The addicted (Prov. 23:20–21)</a:t>
            </a:r>
          </a:p>
          <a:p>
            <a:pPr lvl="1"/>
            <a:r>
              <a:rPr lang="en-US" dirty="0"/>
              <a:t>Illustration: Controlled substances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6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5F43-121F-48EE-83C2-E69AD7D3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Wrong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26443-6CD9-4E01-9605-C4BCAD791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foolish (Prov. 13:20)</a:t>
            </a:r>
          </a:p>
          <a:p>
            <a:r>
              <a:rPr lang="en-US" dirty="0"/>
              <a:t>The gossip (Prov. 20:19)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8E057-518B-4143-8199-9CDC1905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Friendship?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4C67A-B9A3-4FE6-A1E4-C9C08926A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relationship we have with a friend</a:t>
            </a:r>
          </a:p>
          <a:p>
            <a:r>
              <a:rPr lang="en-US" dirty="0"/>
              <a:t>A form of love</a:t>
            </a:r>
          </a:p>
        </p:txBody>
      </p:sp>
    </p:spTree>
    <p:extLst>
      <p:ext uri="{BB962C8B-B14F-4D97-AF65-F5344CB8AC3E}">
        <p14:creationId xmlns:p14="http://schemas.microsoft.com/office/powerpoint/2010/main" val="11486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5F43-121F-48EE-83C2-E69AD7D3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Self-Centered Friendship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26443-6CD9-4E01-9605-C4BCAD791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opposite of 1 Corinthians 13:4–7</a:t>
            </a:r>
          </a:p>
        </p:txBody>
      </p:sp>
    </p:spTree>
    <p:extLst>
      <p:ext uri="{BB962C8B-B14F-4D97-AF65-F5344CB8AC3E}">
        <p14:creationId xmlns:p14="http://schemas.microsoft.com/office/powerpoint/2010/main" val="85464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62B83-2310-44F0-AAE7-95F246979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a self-centered friend look like?</a:t>
            </a:r>
          </a:p>
        </p:txBody>
      </p:sp>
    </p:spTree>
    <p:extLst>
      <p:ext uri="{BB962C8B-B14F-4D97-AF65-F5344CB8AC3E}">
        <p14:creationId xmlns:p14="http://schemas.microsoft.com/office/powerpoint/2010/main" val="410789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5F43-121F-48EE-83C2-E69AD7D3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Self-Centered Friendship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26443-6CD9-4E01-9605-C4BCAD791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Impatient (v. 4)</a:t>
            </a:r>
          </a:p>
          <a:p>
            <a:r>
              <a:rPr lang="en-US" dirty="0"/>
              <a:t>Mean-spirited, hurtful, critical (v. 4)</a:t>
            </a:r>
          </a:p>
          <a:p>
            <a:r>
              <a:rPr lang="fr-FR" dirty="0"/>
              <a:t>Arrogant and rude (vv. 4–5)</a:t>
            </a:r>
          </a:p>
          <a:p>
            <a:r>
              <a:rPr lang="en-US" dirty="0"/>
              <a:t>Short-tempered, irritable, resentful </a:t>
            </a:r>
            <a:br>
              <a:rPr lang="en-US" dirty="0"/>
            </a:br>
            <a:r>
              <a:rPr lang="en-US" dirty="0"/>
              <a:t>(v. 5)</a:t>
            </a:r>
          </a:p>
        </p:txBody>
      </p:sp>
    </p:spTree>
    <p:extLst>
      <p:ext uri="{BB962C8B-B14F-4D97-AF65-F5344CB8AC3E}">
        <p14:creationId xmlns:p14="http://schemas.microsoft.com/office/powerpoint/2010/main" val="168182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5F43-121F-48EE-83C2-E69AD7D3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Self-Centered Friendship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26443-6CD9-4E01-9605-C4BCAD791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Delights in evil (v. 6)</a:t>
            </a:r>
          </a:p>
          <a:p>
            <a:r>
              <a:rPr lang="en-US" dirty="0"/>
              <a:t>Accepts others conditionally (v. 7)</a:t>
            </a:r>
          </a:p>
          <a:p>
            <a:r>
              <a:rPr lang="en-US" dirty="0"/>
              <a:t>Mistrusts (v. 7)</a:t>
            </a:r>
          </a:p>
          <a:p>
            <a:r>
              <a:rPr lang="en-US" dirty="0"/>
              <a:t>Won’t stick with it (v. 7)</a:t>
            </a:r>
          </a:p>
        </p:txBody>
      </p:sp>
    </p:spTree>
    <p:extLst>
      <p:ext uri="{BB962C8B-B14F-4D97-AF65-F5344CB8AC3E}">
        <p14:creationId xmlns:p14="http://schemas.microsoft.com/office/powerpoint/2010/main" val="6000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7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7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9CCA-E934-49B4-BBF9-F3C6371985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a Good Friendship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3F33C-F09A-421B-AE73-B3434A0DE0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5790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5E6559-44A7-47D0-9A60-2A69AC85A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Well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1D2F8A-487E-44CB-8DDE-656621A8D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your body language.</a:t>
            </a:r>
          </a:p>
          <a:p>
            <a:pPr lvl="1"/>
            <a:r>
              <a:rPr lang="en-US" dirty="0"/>
              <a:t>Illustration: Mixed signals</a:t>
            </a:r>
          </a:p>
          <a:p>
            <a:r>
              <a:rPr lang="en-US" dirty="0"/>
              <a:t>Focus on the speaker.</a:t>
            </a:r>
          </a:p>
          <a:p>
            <a:r>
              <a:rPr lang="en-US" dirty="0"/>
              <a:t>Be open-minded.</a:t>
            </a:r>
          </a:p>
          <a:p>
            <a:pPr lvl="1"/>
            <a:r>
              <a:rPr lang="en-US" dirty="0"/>
              <a:t>Illustration: Be a good guest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3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5E6559-44A7-47D0-9A60-2A69AC85A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Well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1D2F8A-487E-44CB-8DDE-656621A8D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questions to understand.</a:t>
            </a:r>
          </a:p>
          <a:p>
            <a:r>
              <a:rPr lang="en-US" dirty="0"/>
              <a:t>Restate their views.</a:t>
            </a:r>
          </a:p>
          <a:p>
            <a:pPr lvl="1"/>
            <a:r>
              <a:rPr lang="en-US" dirty="0"/>
              <a:t>Illustration: Reflective listening</a:t>
            </a:r>
          </a:p>
          <a:p>
            <a:r>
              <a:rPr lang="en-US" dirty="0"/>
              <a:t>Agree to disagree.</a:t>
            </a:r>
          </a:p>
        </p:txBody>
      </p:sp>
    </p:spTree>
    <p:extLst>
      <p:ext uri="{BB962C8B-B14F-4D97-AF65-F5344CB8AC3E}">
        <p14:creationId xmlns:p14="http://schemas.microsoft.com/office/powerpoint/2010/main" val="7820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35E3A-4195-45D9-A0DE-BA155EC30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differences between in-person and online communication?</a:t>
            </a:r>
          </a:p>
        </p:txBody>
      </p:sp>
    </p:spTree>
    <p:extLst>
      <p:ext uri="{BB962C8B-B14F-4D97-AF65-F5344CB8AC3E}">
        <p14:creationId xmlns:p14="http://schemas.microsoft.com/office/powerpoint/2010/main" val="14781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8E057-518B-4143-8199-9CDC1905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 of Friendship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4C67A-B9A3-4FE6-A1E4-C9C08926A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glorify God</a:t>
            </a:r>
          </a:p>
        </p:txBody>
      </p:sp>
    </p:spTree>
    <p:extLst>
      <p:ext uri="{BB962C8B-B14F-4D97-AF65-F5344CB8AC3E}">
        <p14:creationId xmlns:p14="http://schemas.microsoft.com/office/powerpoint/2010/main" val="327354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53A58C-2657-4D0B-B967-1E83F891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How to Encourage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7B979-B025-474C-A6E9-6C90E2570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interest in them.</a:t>
            </a:r>
          </a:p>
          <a:p>
            <a:r>
              <a:rPr lang="en-US" dirty="0"/>
              <a:t>Identify with them.</a:t>
            </a:r>
          </a:p>
          <a:p>
            <a:r>
              <a:rPr lang="en-US" dirty="0"/>
              <a:t>Edify them.</a:t>
            </a:r>
          </a:p>
        </p:txBody>
      </p:sp>
    </p:spTree>
    <p:extLst>
      <p:ext uri="{BB962C8B-B14F-4D97-AF65-F5344CB8AC3E}">
        <p14:creationId xmlns:p14="http://schemas.microsoft.com/office/powerpoint/2010/main" val="163549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19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7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9CCA-E934-49B4-BBF9-F3C6371985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Heal a Friendship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3F33C-F09A-421B-AE73-B3434A0DE0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94413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A58D3-51ED-4CD0-B8E1-02B66A25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to Resolve Conflict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8BF1BF-EC8C-4759-9BB5-D18BDF664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yourself first (Matt. 7:1–5).</a:t>
            </a:r>
          </a:p>
        </p:txBody>
      </p:sp>
    </p:spTree>
    <p:extLst>
      <p:ext uri="{BB962C8B-B14F-4D97-AF65-F5344CB8AC3E}">
        <p14:creationId xmlns:p14="http://schemas.microsoft.com/office/powerpoint/2010/main" val="16394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35E3A-4195-45D9-A0DE-BA155EC30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it matter if I didn’t intend to hurt my friend?</a:t>
            </a:r>
          </a:p>
        </p:txBody>
      </p:sp>
    </p:spTree>
    <p:extLst>
      <p:ext uri="{BB962C8B-B14F-4D97-AF65-F5344CB8AC3E}">
        <p14:creationId xmlns:p14="http://schemas.microsoft.com/office/powerpoint/2010/main" val="245186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A58D3-51ED-4CD0-B8E1-02B66A25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to Resolve Conflict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8BF1BF-EC8C-4759-9BB5-D18BDF664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yourself first (Matt. 7:1–5).</a:t>
            </a:r>
          </a:p>
          <a:p>
            <a:r>
              <a:rPr lang="en-US" dirty="0"/>
              <a:t>Decide whether to address a problem or let it go (Prov. 10:12; 17:9).</a:t>
            </a:r>
          </a:p>
        </p:txBody>
      </p:sp>
    </p:spTree>
    <p:extLst>
      <p:ext uri="{BB962C8B-B14F-4D97-AF65-F5344CB8AC3E}">
        <p14:creationId xmlns:p14="http://schemas.microsoft.com/office/powerpoint/2010/main" val="39594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A58D3-51ED-4CD0-B8E1-02B66A25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It Go If . . 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8BF1BF-EC8C-4759-9BB5-D18BDF664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friend doesn’t usually act this way.</a:t>
            </a:r>
          </a:p>
          <a:p>
            <a:r>
              <a:rPr lang="en-US" dirty="0"/>
              <a:t>The offense could have been an innocent mistake.</a:t>
            </a:r>
          </a:p>
          <a:p>
            <a:r>
              <a:rPr lang="en-US" dirty="0"/>
              <a:t>You can </a:t>
            </a:r>
            <a:r>
              <a:rPr lang="en-US" i="1" dirty="0"/>
              <a:t>easily</a:t>
            </a:r>
            <a:r>
              <a:rPr lang="en-US" dirty="0"/>
              <a:t> let it go.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5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A58D3-51ED-4CD0-B8E1-02B66A25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Address the Problem If . . 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8BF1BF-EC8C-4759-9BB5-D18BDF664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offender is hurting others in the same way.</a:t>
            </a:r>
          </a:p>
          <a:p>
            <a:r>
              <a:rPr lang="en-US" dirty="0"/>
              <a:t>The offender is acting illegally.</a:t>
            </a:r>
          </a:p>
          <a:p>
            <a:r>
              <a:rPr lang="en-US" dirty="0"/>
              <a:t>The offender is committing sin.</a:t>
            </a:r>
          </a:p>
        </p:txBody>
      </p:sp>
    </p:spTree>
    <p:extLst>
      <p:ext uri="{BB962C8B-B14F-4D97-AF65-F5344CB8AC3E}">
        <p14:creationId xmlns:p14="http://schemas.microsoft.com/office/powerpoint/2010/main" val="890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9EE6-3E12-4460-8AE8-10EE0FF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When a Christian Sins Against You</a:t>
            </a:r>
            <a:br>
              <a:rPr lang="en-US" sz="3600" dirty="0"/>
            </a:br>
            <a:r>
              <a:rPr lang="en-US" sz="3600" dirty="0"/>
              <a:t>(Matt. 18:15–20)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C6866-E8E4-43E4-B40B-EFB37EFB6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Try to resolve the issue with the person privately (v. 15).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Try to resolve the issue with the person again and bring one or two more people with you (v. 16).</a:t>
            </a:r>
          </a:p>
        </p:txBody>
      </p:sp>
    </p:spTree>
    <p:extLst>
      <p:ext uri="{BB962C8B-B14F-4D97-AF65-F5344CB8AC3E}">
        <p14:creationId xmlns:p14="http://schemas.microsoft.com/office/powerpoint/2010/main" val="268417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869F2-D0EE-46D7-8047-462055F41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friendship different from other relationships?</a:t>
            </a:r>
          </a:p>
        </p:txBody>
      </p:sp>
    </p:spTree>
    <p:extLst>
      <p:ext uri="{BB962C8B-B14F-4D97-AF65-F5344CB8AC3E}">
        <p14:creationId xmlns:p14="http://schemas.microsoft.com/office/powerpoint/2010/main" val="40862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9EE6-3E12-4460-8AE8-10EE0FF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When a Christian Sins Against You</a:t>
            </a:r>
            <a:br>
              <a:rPr lang="en-US" sz="3600" dirty="0"/>
            </a:br>
            <a:r>
              <a:rPr lang="en-US" sz="3600" dirty="0"/>
              <a:t>(Matt. 18:15–20)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C6866-E8E4-43E4-B40B-EFB37EFB6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Present the offense to the church and let the assembly address the offender (v. 17).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Assume the offender is an unbeliever and treat them as such (v. 17).</a:t>
            </a:r>
          </a:p>
        </p:txBody>
      </p:sp>
    </p:spTree>
    <p:extLst>
      <p:ext uri="{BB962C8B-B14F-4D97-AF65-F5344CB8AC3E}">
        <p14:creationId xmlns:p14="http://schemas.microsoft.com/office/powerpoint/2010/main" val="48526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90568-4EF6-4B91-8C6A-3061C98C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Matthew 18 Process Is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8ECB5-188B-4402-BA4E-49C46A9BA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Decided by the entire church.</a:t>
            </a:r>
          </a:p>
          <a:p>
            <a:r>
              <a:rPr lang="en-US" dirty="0"/>
              <a:t>For actual sin. </a:t>
            </a:r>
          </a:p>
          <a:p>
            <a:r>
              <a:rPr lang="en-US" dirty="0"/>
              <a:t>Ultimately about reconciling the offender to God, not getting justice for yourself or punishing the offender.</a:t>
            </a:r>
          </a:p>
        </p:txBody>
      </p:sp>
    </p:spTree>
    <p:extLst>
      <p:ext uri="{BB962C8B-B14F-4D97-AF65-F5344CB8AC3E}">
        <p14:creationId xmlns:p14="http://schemas.microsoft.com/office/powerpoint/2010/main" val="82823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FEF7-C0A2-49D8-94FE-DD1D60AA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Forgive (Eph. 4:31–32)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D9B4-9FDB-43A9-877B-AC981E2F5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is merciful.</a:t>
            </a:r>
          </a:p>
          <a:p>
            <a:r>
              <a:rPr lang="en-US" dirty="0"/>
              <a:t>God has shown us mercy.</a:t>
            </a:r>
          </a:p>
          <a:p>
            <a:r>
              <a:rPr lang="en-US" dirty="0"/>
              <a:t>God will not forgive us if we don’t forgive others (Mark 11:25).</a:t>
            </a:r>
          </a:p>
        </p:txBody>
      </p:sp>
    </p:spTree>
    <p:extLst>
      <p:ext uri="{BB962C8B-B14F-4D97-AF65-F5344CB8AC3E}">
        <p14:creationId xmlns:p14="http://schemas.microsoft.com/office/powerpoint/2010/main" val="101738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A6ADF-000C-41DE-B6D3-3A392D8BB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forgive someone who refuses to admit wrongdoing?</a:t>
            </a:r>
          </a:p>
        </p:txBody>
      </p:sp>
    </p:spTree>
    <p:extLst>
      <p:ext uri="{BB962C8B-B14F-4D97-AF65-F5344CB8AC3E}">
        <p14:creationId xmlns:p14="http://schemas.microsoft.com/office/powerpoint/2010/main" val="10586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FEF7-C0A2-49D8-94FE-DD1D60AA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Forgive (Eph. 4:31–32)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D9B4-9FDB-43A9-877B-AC981E2F5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Illustration: Reconciling vs. restoring</a:t>
            </a:r>
          </a:p>
        </p:txBody>
      </p:sp>
    </p:spTree>
    <p:extLst>
      <p:ext uri="{BB962C8B-B14F-4D97-AF65-F5344CB8AC3E}">
        <p14:creationId xmlns:p14="http://schemas.microsoft.com/office/powerpoint/2010/main" val="288426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927EB2-DA39-4AE5-AF0E-DF3E9684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17492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85B0-D6E5-432F-9C4C-D903C5BF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Lesson 1</a:t>
            </a:r>
            <a:br>
              <a:rPr lang="en-US" dirty="0"/>
            </a:br>
            <a:r>
              <a:rPr lang="en-US" dirty="0"/>
              <a:t>What Is Friendship?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CD87-F901-431D-8C3D-E37430D45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Friendship is a way to share God’s goodness with a friend.</a:t>
            </a:r>
          </a:p>
          <a:p>
            <a:r>
              <a:rPr lang="en-US" dirty="0"/>
              <a:t>The purpose of friendship is to glorify God.</a:t>
            </a:r>
          </a:p>
          <a:p>
            <a:r>
              <a:rPr lang="en-US" dirty="0"/>
              <a:t>Friendship offers fun, support, community, and growth.</a:t>
            </a:r>
          </a:p>
        </p:txBody>
      </p:sp>
    </p:spTree>
    <p:extLst>
      <p:ext uri="{BB962C8B-B14F-4D97-AF65-F5344CB8AC3E}">
        <p14:creationId xmlns:p14="http://schemas.microsoft.com/office/powerpoint/2010/main" val="316327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85B0-D6E5-432F-9C4C-D903C5BF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/>
              <a:t>Lesson 2</a:t>
            </a:r>
            <a:br>
              <a:rPr lang="en-US" dirty="0"/>
            </a:br>
            <a:r>
              <a:rPr lang="en-US" sz="4000" dirty="0"/>
              <a:t>Characteristics of a Good Friend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CD87-F901-431D-8C3D-E37430D45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good friend loves, builds trust, and reaches out.</a:t>
            </a:r>
          </a:p>
          <a:p>
            <a:r>
              <a:rPr lang="en-US" dirty="0"/>
              <a:t>Love often requires personal sacrifice.</a:t>
            </a:r>
          </a:p>
        </p:txBody>
      </p:sp>
    </p:spTree>
    <p:extLst>
      <p:ext uri="{BB962C8B-B14F-4D97-AF65-F5344CB8AC3E}">
        <p14:creationId xmlns:p14="http://schemas.microsoft.com/office/powerpoint/2010/main" val="195468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85B0-D6E5-432F-9C4C-D903C5BF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/>
              <a:t>Lesson 3</a:t>
            </a:r>
            <a:br>
              <a:rPr lang="en-US" sz="4000" dirty="0"/>
            </a:br>
            <a:r>
              <a:rPr lang="en-US" sz="4000" dirty="0"/>
              <a:t>Characteristics of a Bad Friend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CD87-F901-431D-8C3D-E37430D45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should not make close friends with people who degrade themselves or others.</a:t>
            </a:r>
          </a:p>
          <a:p>
            <a:r>
              <a:rPr lang="en-US" dirty="0"/>
              <a:t>Self-centeredness is the opposite of the love described in </a:t>
            </a:r>
            <a:br>
              <a:rPr lang="en-US" dirty="0"/>
            </a:br>
            <a:r>
              <a:rPr lang="en-US" dirty="0"/>
              <a:t>1 Corinthians 13:4–</a:t>
            </a:r>
            <a:r>
              <a:rPr lang="el-GR"/>
              <a:t>7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85B0-D6E5-432F-9C4C-D903C5BF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0" dirty="0"/>
              <a:t>Lesson 4</a:t>
            </a:r>
            <a:br>
              <a:rPr lang="en-US" dirty="0"/>
            </a:br>
            <a:r>
              <a:rPr lang="en-US" sz="4800" dirty="0"/>
              <a:t>Building a Good Friendship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CD87-F901-431D-8C3D-E37430D45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Good listening requires paying attention.</a:t>
            </a:r>
          </a:p>
          <a:p>
            <a:r>
              <a:rPr lang="en-US" dirty="0"/>
              <a:t>Verbal and nonverbal communication are equally important.</a:t>
            </a:r>
          </a:p>
          <a:p>
            <a:r>
              <a:rPr lang="en-US" dirty="0"/>
              <a:t>We should respect our friends, even when we disagree.</a:t>
            </a:r>
          </a:p>
        </p:txBody>
      </p:sp>
    </p:spTree>
    <p:extLst>
      <p:ext uri="{BB962C8B-B14F-4D97-AF65-F5344CB8AC3E}">
        <p14:creationId xmlns:p14="http://schemas.microsoft.com/office/powerpoint/2010/main" val="2255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FA3A-5E16-4A1E-A1A9-55801D440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Blessings of Friendship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4AE13-0B67-4BAE-97ED-2954FF431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</a:t>
            </a:r>
          </a:p>
          <a:p>
            <a:pPr lvl="1"/>
            <a:r>
              <a:rPr lang="en-US" dirty="0"/>
              <a:t>Companionship</a:t>
            </a:r>
          </a:p>
          <a:p>
            <a:pPr lvl="2"/>
            <a:r>
              <a:rPr lang="en-US" dirty="0"/>
              <a:t>Illustration: Adam and Eve</a:t>
            </a:r>
          </a:p>
          <a:p>
            <a:r>
              <a:rPr lang="en-US" dirty="0"/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428054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85B0-D6E5-432F-9C4C-D903C5BF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0" dirty="0"/>
              <a:t>Lesson 5</a:t>
            </a:r>
            <a:br>
              <a:rPr lang="en-US" dirty="0"/>
            </a:br>
            <a:r>
              <a:rPr lang="en-US" sz="4800" dirty="0"/>
              <a:t>How to Heal a Friendship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CD87-F901-431D-8C3D-E37430D45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you confront a friend who has wronged you, address your own sin.</a:t>
            </a:r>
          </a:p>
          <a:p>
            <a:r>
              <a:rPr lang="en-US" dirty="0"/>
              <a:t>If possible and appropriate, let love cover minor offenses.</a:t>
            </a:r>
          </a:p>
        </p:txBody>
      </p:sp>
    </p:spTree>
    <p:extLst>
      <p:ext uri="{BB962C8B-B14F-4D97-AF65-F5344CB8AC3E}">
        <p14:creationId xmlns:p14="http://schemas.microsoft.com/office/powerpoint/2010/main" val="414177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85B0-D6E5-432F-9C4C-D903C5BF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0" dirty="0"/>
              <a:t>Lesson 5</a:t>
            </a:r>
            <a:br>
              <a:rPr lang="en-US" dirty="0"/>
            </a:br>
            <a:r>
              <a:rPr lang="en-US" sz="4800" dirty="0"/>
              <a:t>How to Heal a Friendship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CD87-F901-431D-8C3D-E37430D45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Forgiveness is unconditional, but reconciliation and restoration depend on the willingness of both parties.</a:t>
            </a:r>
          </a:p>
        </p:txBody>
      </p:sp>
    </p:spTree>
    <p:extLst>
      <p:ext uri="{BB962C8B-B14F-4D97-AF65-F5344CB8AC3E}">
        <p14:creationId xmlns:p14="http://schemas.microsoft.com/office/powerpoint/2010/main" val="7578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07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869F2-D0EE-46D7-8047-462055F41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God respond to us when we’re hopeless and helpless?</a:t>
            </a:r>
          </a:p>
        </p:txBody>
      </p:sp>
    </p:spTree>
    <p:extLst>
      <p:ext uri="{BB962C8B-B14F-4D97-AF65-F5344CB8AC3E}">
        <p14:creationId xmlns:p14="http://schemas.microsoft.com/office/powerpoint/2010/main" val="36570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FA3A-5E16-4A1E-A1A9-55801D440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Blessings of Friendship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4AE13-0B67-4BAE-97ED-2954FF431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</a:t>
            </a:r>
          </a:p>
          <a:p>
            <a:pPr lvl="1"/>
            <a:r>
              <a:rPr lang="en-US" dirty="0"/>
              <a:t>Illustration: Finding new friends</a:t>
            </a:r>
          </a:p>
        </p:txBody>
      </p:sp>
    </p:spTree>
    <p:extLst>
      <p:ext uri="{BB962C8B-B14F-4D97-AF65-F5344CB8AC3E}">
        <p14:creationId xmlns:p14="http://schemas.microsoft.com/office/powerpoint/2010/main" val="48527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FA3A-5E16-4A1E-A1A9-55801D440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Blessings of Friendship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4AE13-0B67-4BAE-97ED-2954FF431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Growth</a:t>
            </a:r>
          </a:p>
          <a:p>
            <a:pPr lvl="1"/>
            <a:r>
              <a:rPr lang="en-US" dirty="0"/>
              <a:t>Illustration: King Rehoboam’s counsel (2 Chron. 10:6–11, 16–19; </a:t>
            </a:r>
            <a:br>
              <a:rPr lang="en-US" dirty="0"/>
            </a:br>
            <a:r>
              <a:rPr lang="en-US" dirty="0"/>
              <a:t>1 Kings 12:1–20)</a:t>
            </a:r>
          </a:p>
        </p:txBody>
      </p:sp>
    </p:spTree>
    <p:extLst>
      <p:ext uri="{BB962C8B-B14F-4D97-AF65-F5344CB8AC3E}">
        <p14:creationId xmlns:p14="http://schemas.microsoft.com/office/powerpoint/2010/main" val="399207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asic Styles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Microsoft Office PowerPoint</Application>
  <PresentationFormat>On-screen Show (16:9)</PresentationFormat>
  <Paragraphs>151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Calibri</vt:lpstr>
      <vt:lpstr>Arial</vt:lpstr>
      <vt:lpstr>Basic Styles</vt:lpstr>
      <vt:lpstr>PowerPoint Presentation</vt:lpstr>
      <vt:lpstr>What Is Friendship?</vt:lpstr>
      <vt:lpstr>What Is Friendship?</vt:lpstr>
      <vt:lpstr>The Purpose of Friendship</vt:lpstr>
      <vt:lpstr>PowerPoint Presentation</vt:lpstr>
      <vt:lpstr>The Blessings of Friendship</vt:lpstr>
      <vt:lpstr>PowerPoint Presentation</vt:lpstr>
      <vt:lpstr>The Blessings of Friendship</vt:lpstr>
      <vt:lpstr>The Blessings of Friendship</vt:lpstr>
      <vt:lpstr>PowerPoint Presentation</vt:lpstr>
      <vt:lpstr>PowerPoint Presentation</vt:lpstr>
      <vt:lpstr>PowerPoint Presentation</vt:lpstr>
      <vt:lpstr>Characteristics of a Good Friend</vt:lpstr>
      <vt:lpstr>PowerPoint Presentation</vt:lpstr>
      <vt:lpstr>A Good Friend Loves</vt:lpstr>
      <vt:lpstr>A Good Friend Loves</vt:lpstr>
      <vt:lpstr>PowerPoint Presentation</vt:lpstr>
      <vt:lpstr>A Good Friend Loves</vt:lpstr>
      <vt:lpstr>PowerPoint Presentation</vt:lpstr>
      <vt:lpstr>A Good Friend Loves</vt:lpstr>
      <vt:lpstr>A Good Friend Builds Trust</vt:lpstr>
      <vt:lpstr>A Good Friend  Reaches Out to Others</vt:lpstr>
      <vt:lpstr>PowerPoint Presentation</vt:lpstr>
      <vt:lpstr>PowerPoint Presentation</vt:lpstr>
      <vt:lpstr>Characteristics of a Bad Friend</vt:lpstr>
      <vt:lpstr>Wrong Friends</vt:lpstr>
      <vt:lpstr>PowerPoint Presentation</vt:lpstr>
      <vt:lpstr>Wrong Friends</vt:lpstr>
      <vt:lpstr>Wrong Friends</vt:lpstr>
      <vt:lpstr>Self-Centered Friendship</vt:lpstr>
      <vt:lpstr>PowerPoint Presentation</vt:lpstr>
      <vt:lpstr>Self-Centered Friendship</vt:lpstr>
      <vt:lpstr>Self-Centered Friendship</vt:lpstr>
      <vt:lpstr>PowerPoint Presentation</vt:lpstr>
      <vt:lpstr>PowerPoint Presentation</vt:lpstr>
      <vt:lpstr>Building a Good Friendship</vt:lpstr>
      <vt:lpstr>Listen Well</vt:lpstr>
      <vt:lpstr>Listen Well</vt:lpstr>
      <vt:lpstr>PowerPoint Presentation</vt:lpstr>
      <vt:lpstr>Learn How to Encourage</vt:lpstr>
      <vt:lpstr>PowerPoint Presentation</vt:lpstr>
      <vt:lpstr>PowerPoint Presentation</vt:lpstr>
      <vt:lpstr>How to Heal a Friendship</vt:lpstr>
      <vt:lpstr>Preparing to Resolve Conflict</vt:lpstr>
      <vt:lpstr>PowerPoint Presentation</vt:lpstr>
      <vt:lpstr>Preparing to Resolve Conflict</vt:lpstr>
      <vt:lpstr>Let It Go If . . .</vt:lpstr>
      <vt:lpstr>Address the Problem If . . .</vt:lpstr>
      <vt:lpstr>When a Christian Sins Against You (Matt. 18:15–20)</vt:lpstr>
      <vt:lpstr>When a Christian Sins Against You (Matt. 18:15–20)</vt:lpstr>
      <vt:lpstr>The Matthew 18 Process Is . . .</vt:lpstr>
      <vt:lpstr>Forgive (Eph. 4:31–32)</vt:lpstr>
      <vt:lpstr>PowerPoint Presentation</vt:lpstr>
      <vt:lpstr>Forgive (Eph. 4:31–32)</vt:lpstr>
      <vt:lpstr>Review</vt:lpstr>
      <vt:lpstr>Lesson 1 What Is Friendship?</vt:lpstr>
      <vt:lpstr>Lesson 2 Characteristics of a Good Friend</vt:lpstr>
      <vt:lpstr>Lesson 3 Characteristics of a Bad Friend</vt:lpstr>
      <vt:lpstr>Lesson 4 Building a Good Friendship</vt:lpstr>
      <vt:lpstr>Lesson 5 How to Heal a Friendship</vt:lpstr>
      <vt:lpstr>Lesson 5 How to Heal a Friendship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Sharpening Iron </dc:title>
  <dc:subject>Friendship</dc:subject>
  <dc:creator/>
  <cp:keywords>Friends, Bible study</cp:keywords>
  <cp:lastModifiedBy/>
  <cp:revision>1</cp:revision>
  <dcterms:created xsi:type="dcterms:W3CDTF">2018-10-26T20:14:43Z</dcterms:created>
  <dcterms:modified xsi:type="dcterms:W3CDTF">2020-12-10T17:05:22Z</dcterms:modified>
  <cp:category>Bible</cp:category>
</cp:coreProperties>
</file>