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68" r:id="rId4"/>
    <p:sldId id="269" r:id="rId5"/>
    <p:sldId id="303" r:id="rId6"/>
    <p:sldId id="304" r:id="rId7"/>
    <p:sldId id="305" r:id="rId8"/>
    <p:sldId id="333" r:id="rId9"/>
    <p:sldId id="258" r:id="rId10"/>
    <p:sldId id="306" r:id="rId11"/>
    <p:sldId id="311" r:id="rId12"/>
    <p:sldId id="310" r:id="rId13"/>
    <p:sldId id="319" r:id="rId14"/>
    <p:sldId id="320" r:id="rId15"/>
    <p:sldId id="321" r:id="rId16"/>
    <p:sldId id="322" r:id="rId17"/>
    <p:sldId id="260" r:id="rId18"/>
    <p:sldId id="307" r:id="rId19"/>
    <p:sldId id="313" r:id="rId20"/>
    <p:sldId id="323" r:id="rId21"/>
    <p:sldId id="325" r:id="rId22"/>
    <p:sldId id="324" r:id="rId23"/>
    <p:sldId id="326" r:id="rId24"/>
    <p:sldId id="327" r:id="rId25"/>
    <p:sldId id="262" r:id="rId26"/>
    <p:sldId id="308" r:id="rId27"/>
    <p:sldId id="315" r:id="rId28"/>
    <p:sldId id="314" r:id="rId29"/>
    <p:sldId id="328" r:id="rId30"/>
    <p:sldId id="329" r:id="rId31"/>
    <p:sldId id="264" r:id="rId32"/>
    <p:sldId id="309" r:id="rId33"/>
    <p:sldId id="316" r:id="rId34"/>
    <p:sldId id="317" r:id="rId35"/>
    <p:sldId id="330" r:id="rId36"/>
    <p:sldId id="332" r:id="rId37"/>
    <p:sldId id="331" r:id="rId38"/>
    <p:sldId id="266" r:id="rId3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D4ED"/>
    <a:srgbClr val="04364A"/>
    <a:srgbClr val="004F6B"/>
    <a:srgbClr val="2F6786"/>
    <a:srgbClr val="91C8E5"/>
    <a:srgbClr val="544365"/>
    <a:srgbClr val="9B87AF"/>
    <a:srgbClr val="D5CDDD"/>
    <a:srgbClr val="9E7DB9"/>
    <a:srgbClr val="2F14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62" autoAdjust="0"/>
    <p:restoredTop sz="86463" autoAdjust="0"/>
  </p:normalViewPr>
  <p:slideViewPr>
    <p:cSldViewPr>
      <p:cViewPr varScale="1">
        <p:scale>
          <a:sx n="146" d="100"/>
          <a:sy n="146" d="100"/>
        </p:scale>
        <p:origin x="536" y="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471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91096A22-878C-44FD-A811-BAC384802EB8}" type="datetimeFigureOut">
              <a:rPr lang="en-US" smtClean="0"/>
              <a:pPr/>
              <a:t>5/18/22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3050A3C8-F9AF-495C-B259-C721909C4A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105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631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2038350"/>
            <a:ext cx="7772400" cy="2514600"/>
          </a:xfrm>
        </p:spPr>
        <p:txBody>
          <a:bodyPr anchor="t"/>
          <a:lstStyle>
            <a:lvl1pPr>
              <a:lnSpc>
                <a:spcPct val="85000"/>
              </a:lnSpc>
              <a:defRPr sz="7200" b="1" baseline="0">
                <a:solidFill>
                  <a:srgbClr val="0436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Lesson 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971550"/>
            <a:ext cx="6400800" cy="476250"/>
          </a:xfrm>
        </p:spPr>
        <p:txBody>
          <a:bodyPr anchor="b">
            <a:noAutofit/>
          </a:bodyPr>
          <a:lstStyle>
            <a:lvl1pPr marL="0" indent="0" algn="ctr">
              <a:buNone/>
              <a:defRPr sz="3600" b="0" spc="600" baseline="0">
                <a:solidFill>
                  <a:srgbClr val="0436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LESSON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Content Slide"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1950"/>
            <a:ext cx="8229600" cy="1066800"/>
          </a:xfrm>
        </p:spPr>
        <p:txBody>
          <a:bodyPr/>
          <a:lstStyle>
            <a:lvl1pPr>
              <a:lnSpc>
                <a:spcPct val="90000"/>
              </a:lnSpc>
              <a:defRPr sz="4500" baseline="0">
                <a:solidFill>
                  <a:srgbClr val="0436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Body Content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57300" y="1615678"/>
            <a:ext cx="6629400" cy="3318272"/>
          </a:xfrm>
        </p:spPr>
        <p:txBody>
          <a:bodyPr/>
          <a:lstStyle>
            <a:lvl1pPr>
              <a:spcBef>
                <a:spcPts val="1800"/>
              </a:spcBef>
              <a:spcAft>
                <a:spcPts val="0"/>
              </a:spcAft>
              <a:defRPr>
                <a:solidFill>
                  <a:srgbClr val="0436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436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100">
                <a:solidFill>
                  <a:srgbClr val="0436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436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Arial" pitchFamily="34" charset="0"/>
              <a:buChar char="•"/>
              <a:defRPr>
                <a:solidFill>
                  <a:srgbClr val="0436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ntent Single Poi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38350"/>
            <a:ext cx="8229600" cy="1066800"/>
          </a:xfrm>
        </p:spPr>
        <p:txBody>
          <a:bodyPr/>
          <a:lstStyle>
            <a:lvl1pPr>
              <a:lnSpc>
                <a:spcPct val="90000"/>
              </a:lnSpc>
              <a:defRPr sz="45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Body Content Slide</a:t>
            </a:r>
          </a:p>
        </p:txBody>
      </p:sp>
    </p:spTree>
    <p:extLst>
      <p:ext uri="{BB962C8B-B14F-4D97-AF65-F5344CB8AC3E}">
        <p14:creationId xmlns:p14="http://schemas.microsoft.com/office/powerpoint/2010/main" val="22199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ussion Slide">
    <p:bg>
      <p:bgPr>
        <a:solidFill>
          <a:srgbClr val="004F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82643-8930-466E-9F44-41065714CC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57300" y="514350"/>
            <a:ext cx="6629400" cy="4191000"/>
          </a:xfrm>
        </p:spPr>
        <p:txBody>
          <a:bodyPr anchor="ctr">
            <a:normAutofit/>
          </a:bodyPr>
          <a:lstStyle>
            <a:lvl1pPr marL="0" indent="0" algn="l">
              <a:lnSpc>
                <a:spcPts val="3500"/>
              </a:lnSpc>
              <a:spcBef>
                <a:spcPts val="0"/>
              </a:spcBef>
              <a:spcAft>
                <a:spcPts val="800"/>
              </a:spcAft>
              <a:buNone/>
              <a:defRPr sz="3600" b="0" baseline="0">
                <a:solidFill>
                  <a:srgbClr val="F6F1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Discussion Question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Break">
    <p:bg>
      <p:bgPr>
        <a:solidFill>
          <a:srgbClr val="A6D4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6E382DE-7DCD-14CB-85A1-88A113ACC1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292" y="3105150"/>
            <a:ext cx="3199416" cy="1054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1200150"/>
            <a:ext cx="6629400" cy="3470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First line of the slide</a:t>
            </a:r>
          </a:p>
          <a:p>
            <a:pPr lvl="1"/>
            <a:r>
              <a:rPr lang="en-US" dirty="0"/>
              <a:t>Second line of the slide</a:t>
            </a:r>
          </a:p>
          <a:p>
            <a:pPr lvl="2"/>
            <a:r>
              <a:rPr lang="en-US" dirty="0"/>
              <a:t>Third line of the slide</a:t>
            </a:r>
          </a:p>
          <a:p>
            <a:pPr lvl="3"/>
            <a:r>
              <a:rPr lang="en-US" dirty="0"/>
              <a:t>Fourth line of the slide</a:t>
            </a:r>
          </a:p>
          <a:p>
            <a:pPr lvl="4"/>
            <a:r>
              <a:rPr lang="en-US" dirty="0"/>
              <a:t>Fifth and lowest line of the slide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49" r:id="rId2"/>
    <p:sldLayoutId id="2147483650" r:id="rId3"/>
    <p:sldLayoutId id="2147483658" r:id="rId4"/>
    <p:sldLayoutId id="2147483655" r:id="rId5"/>
    <p:sldLayoutId id="2147483656" r:id="rId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14400" rtl="0" eaLnBrk="1" latinLnBrk="0" hangingPunct="1">
        <a:lnSpc>
          <a:spcPct val="80000"/>
        </a:lnSpc>
        <a:spcBef>
          <a:spcPct val="0"/>
        </a:spcBef>
        <a:buNone/>
        <a:defRPr sz="45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1" i="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58368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96112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b="1" i="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71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603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A74C36B-9E5A-42A4-A559-38932DB9AB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>
                <a:ln w="15875">
                  <a:noFill/>
                </a:ln>
              </a:rPr>
              <a:t>The Stater: Honor and Humility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158F6EEB-760D-4AA9-B12A-3E6BB17F77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n w="12700">
                  <a:noFill/>
                </a:ln>
              </a:rPr>
              <a:t>LESSON 2</a:t>
            </a:r>
          </a:p>
        </p:txBody>
      </p:sp>
    </p:spTree>
    <p:extLst>
      <p:ext uri="{BB962C8B-B14F-4D97-AF65-F5344CB8AC3E}">
        <p14:creationId xmlns:p14="http://schemas.microsoft.com/office/powerpoint/2010/main" val="388337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F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C4642D-5D7C-4EF3-BA86-0AA5B0AAD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you name different ways people use money?</a:t>
            </a:r>
          </a:p>
        </p:txBody>
      </p:sp>
    </p:spTree>
    <p:extLst>
      <p:ext uri="{BB962C8B-B14F-4D97-AF65-F5344CB8AC3E}">
        <p14:creationId xmlns:p14="http://schemas.microsoft.com/office/powerpoint/2010/main" val="113409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659DD7E-57D0-471A-AA20-36300864F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 Jesus Pay the Temple Tax (v. 24)?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12D57F-42AB-4369-ADCD-C121DC3EB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The Tax Collector’s Question for Peter</a:t>
            </a:r>
          </a:p>
          <a:p>
            <a:r>
              <a:rPr lang="en-US" b="0" dirty="0"/>
              <a:t>Why Wouldn’t Jesus Pay the Tax?</a:t>
            </a:r>
          </a:p>
        </p:txBody>
      </p:sp>
    </p:spTree>
    <p:extLst>
      <p:ext uri="{BB962C8B-B14F-4D97-AF65-F5344CB8AC3E}">
        <p14:creationId xmlns:p14="http://schemas.microsoft.com/office/powerpoint/2010/main" val="272408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659DD7E-57D0-471A-AA20-36300864F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6750"/>
            <a:ext cx="8229600" cy="1066800"/>
          </a:xfrm>
        </p:spPr>
        <p:txBody>
          <a:bodyPr/>
          <a:lstStyle/>
          <a:p>
            <a:r>
              <a:rPr lang="en-US" sz="3500" dirty="0"/>
              <a:t>Because Jesus Is the Son of the King, He Doesn’t Have to Pay (vv. 25–26)?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12D57F-42AB-4369-ADCD-C121DC3EB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419350"/>
            <a:ext cx="6629400" cy="2175272"/>
          </a:xfrm>
        </p:spPr>
        <p:txBody>
          <a:bodyPr/>
          <a:lstStyle/>
          <a:p>
            <a:r>
              <a:rPr lang="en-US" b="0" dirty="0"/>
              <a:t>Jesus’ Question for Peter</a:t>
            </a:r>
          </a:p>
        </p:txBody>
      </p:sp>
    </p:spTree>
    <p:extLst>
      <p:ext uri="{BB962C8B-B14F-4D97-AF65-F5344CB8AC3E}">
        <p14:creationId xmlns:p14="http://schemas.microsoft.com/office/powerpoint/2010/main" val="161107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F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C4642D-5D7C-4EF3-BA86-0AA5B0AAD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question does Jesus ask? Why do you think He asks this?</a:t>
            </a:r>
          </a:p>
        </p:txBody>
      </p:sp>
    </p:spTree>
    <p:extLst>
      <p:ext uri="{BB962C8B-B14F-4D97-AF65-F5344CB8AC3E}">
        <p14:creationId xmlns:p14="http://schemas.microsoft.com/office/powerpoint/2010/main" val="82444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659DD7E-57D0-471A-AA20-36300864F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6750"/>
            <a:ext cx="8229600" cy="1066800"/>
          </a:xfrm>
        </p:spPr>
        <p:txBody>
          <a:bodyPr/>
          <a:lstStyle/>
          <a:p>
            <a:r>
              <a:rPr lang="en-US" sz="3500" dirty="0"/>
              <a:t>Because Jesus Is the Son of the King, He Doesn’t Have to Pay (vv. 25–26)?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12D57F-42AB-4369-ADCD-C121DC3EB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419350"/>
            <a:ext cx="6629400" cy="2175272"/>
          </a:xfrm>
        </p:spPr>
        <p:txBody>
          <a:bodyPr/>
          <a:lstStyle/>
          <a:p>
            <a:r>
              <a:rPr lang="en-US" b="0" dirty="0"/>
              <a:t>Jesus’ Question for Peter</a:t>
            </a:r>
          </a:p>
          <a:p>
            <a:r>
              <a:rPr lang="en-US" b="0" dirty="0"/>
              <a:t>The Meaning of “Son of God”</a:t>
            </a:r>
          </a:p>
          <a:p>
            <a:r>
              <a:rPr lang="en-US" b="0" dirty="0"/>
              <a:t>Christians Are Sons of God</a:t>
            </a:r>
          </a:p>
        </p:txBody>
      </p:sp>
    </p:spTree>
    <p:extLst>
      <p:ext uri="{BB962C8B-B14F-4D97-AF65-F5344CB8AC3E}">
        <p14:creationId xmlns:p14="http://schemas.microsoft.com/office/powerpoint/2010/main" val="352511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659DD7E-57D0-471A-AA20-36300864F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Because Jesus Is Humble, He Chooses to Pay (v. 27)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12D57F-42AB-4369-ADCD-C121DC3EB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0" dirty="0"/>
              <a:t>The Stater</a:t>
            </a:r>
          </a:p>
          <a:p>
            <a:r>
              <a:rPr lang="en-US" b="0" dirty="0"/>
              <a:t>Humble Disciples Are Not Concerned with Their Own Greatness (Matt. 18:1–4)</a:t>
            </a:r>
          </a:p>
          <a:p>
            <a:r>
              <a:rPr lang="en-US" b="0" dirty="0"/>
              <a:t>Humble Disciples Consider Other Disciples (Matt. 18:5–6)</a:t>
            </a:r>
          </a:p>
          <a:p>
            <a:r>
              <a:rPr lang="en-US" b="0" dirty="0"/>
              <a:t>Humble Disciples Forgive Wrongs Done to Them (Matt. 18:21–35)</a:t>
            </a:r>
          </a:p>
        </p:txBody>
      </p:sp>
    </p:spTree>
    <p:extLst>
      <p:ext uri="{BB962C8B-B14F-4D97-AF65-F5344CB8AC3E}">
        <p14:creationId xmlns:p14="http://schemas.microsoft.com/office/powerpoint/2010/main" val="64183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198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A74C36B-9E5A-42A4-A559-38932DB9AB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800" dirty="0">
                <a:ln w="15875">
                  <a:noFill/>
                </a:ln>
              </a:rPr>
              <a:t>The Lepton: Devotion and Dependence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158F6EEB-760D-4AA9-B12A-3E6BB17F77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n w="12700">
                  <a:noFill/>
                </a:ln>
              </a:rPr>
              <a:t>LESSON 3</a:t>
            </a:r>
          </a:p>
        </p:txBody>
      </p:sp>
    </p:spTree>
    <p:extLst>
      <p:ext uri="{BB962C8B-B14F-4D97-AF65-F5344CB8AC3E}">
        <p14:creationId xmlns:p14="http://schemas.microsoft.com/office/powerpoint/2010/main" val="267491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659DD7E-57D0-471A-AA20-36300864F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All Disciples Are Genuine (v. 41)</a:t>
            </a:r>
          </a:p>
        </p:txBody>
      </p:sp>
    </p:spTree>
    <p:extLst>
      <p:ext uri="{BB962C8B-B14F-4D97-AF65-F5344CB8AC3E}">
        <p14:creationId xmlns:p14="http://schemas.microsoft.com/office/powerpoint/2010/main" val="180302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A74C36B-9E5A-42A4-A559-38932DB9AB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>
                <a:ln w="15875">
                  <a:noFill/>
                </a:ln>
              </a:rPr>
              <a:t>The Denarius: Grace and Gratitude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158F6EEB-760D-4AA9-B12A-3E6BB17F77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n w="12700">
                  <a:noFill/>
                </a:ln>
              </a:rPr>
              <a:t>LESSON 1</a:t>
            </a:r>
          </a:p>
        </p:txBody>
      </p:sp>
    </p:spTree>
    <p:extLst>
      <p:ext uri="{BB962C8B-B14F-4D97-AF65-F5344CB8AC3E}">
        <p14:creationId xmlns:p14="http://schemas.microsoft.com/office/powerpoint/2010/main" val="320497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659DD7E-57D0-471A-AA20-36300864F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Anyone Can Become a Genuine Disciple (v. 42)</a:t>
            </a:r>
          </a:p>
        </p:txBody>
      </p:sp>
    </p:spTree>
    <p:extLst>
      <p:ext uri="{BB962C8B-B14F-4D97-AF65-F5344CB8AC3E}">
        <p14:creationId xmlns:p14="http://schemas.microsoft.com/office/powerpoint/2010/main" val="305741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F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C4642D-5D7C-4EF3-BA86-0AA5B0AAD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it possible for Christians to act like they are devoted to God but actually just serve themselves?</a:t>
            </a:r>
          </a:p>
        </p:txBody>
      </p:sp>
    </p:spTree>
    <p:extLst>
      <p:ext uri="{BB962C8B-B14F-4D97-AF65-F5344CB8AC3E}">
        <p14:creationId xmlns:p14="http://schemas.microsoft.com/office/powerpoint/2010/main" val="292092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659DD7E-57D0-471A-AA20-36300864F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Anyone Can Become a Genuine Disciple (v. 42)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12D57F-42AB-4369-ADCD-C121DC3EB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The Lepton</a:t>
            </a:r>
          </a:p>
          <a:p>
            <a:r>
              <a:rPr lang="en-US" b="0" dirty="0"/>
              <a:t>Anyone Can Become a Disciple</a:t>
            </a:r>
          </a:p>
        </p:txBody>
      </p:sp>
    </p:spTree>
    <p:extLst>
      <p:ext uri="{BB962C8B-B14F-4D97-AF65-F5344CB8AC3E}">
        <p14:creationId xmlns:p14="http://schemas.microsoft.com/office/powerpoint/2010/main" val="39671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659DD7E-57D0-471A-AA20-36300864F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Genuine Disciples Are Devoted to God (vv. 43–44)</a:t>
            </a:r>
          </a:p>
        </p:txBody>
      </p:sp>
    </p:spTree>
    <p:extLst>
      <p:ext uri="{BB962C8B-B14F-4D97-AF65-F5344CB8AC3E}">
        <p14:creationId xmlns:p14="http://schemas.microsoft.com/office/powerpoint/2010/main" val="70898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F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C4642D-5D7C-4EF3-BA86-0AA5B0AAD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What could have motivated the poor widow to make this sacrifice?</a:t>
            </a:r>
          </a:p>
        </p:txBody>
      </p:sp>
    </p:spTree>
    <p:extLst>
      <p:ext uri="{BB962C8B-B14F-4D97-AF65-F5344CB8AC3E}">
        <p14:creationId xmlns:p14="http://schemas.microsoft.com/office/powerpoint/2010/main" val="164723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991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A74C36B-9E5A-42A4-A559-38932DB9AB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700" dirty="0">
                <a:ln w="15875">
                  <a:noFill/>
                </a:ln>
              </a:rPr>
              <a:t>The Drachma: Repentance and Rejoicing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158F6EEB-760D-4AA9-B12A-3E6BB17F77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>
                <a:ln w="12700">
                  <a:noFill/>
                </a:ln>
              </a:rPr>
              <a:t>LESSON 4</a:t>
            </a:r>
          </a:p>
        </p:txBody>
      </p:sp>
    </p:spTree>
    <p:extLst>
      <p:ext uri="{BB962C8B-B14F-4D97-AF65-F5344CB8AC3E}">
        <p14:creationId xmlns:p14="http://schemas.microsoft.com/office/powerpoint/2010/main" val="4900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659DD7E-57D0-471A-AA20-36300864F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Search for Lost Valuables (v. 8)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12D57F-42AB-4369-ADCD-C121DC3EB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The Drachma</a:t>
            </a:r>
          </a:p>
          <a:p>
            <a:r>
              <a:rPr lang="en-US" b="0" dirty="0"/>
              <a:t>The Woman’s Desperate 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75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F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C4642D-5D7C-4EF3-BA86-0AA5B0AAD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750" y="476250"/>
            <a:ext cx="7048500" cy="4191000"/>
          </a:xfrm>
        </p:spPr>
        <p:txBody>
          <a:bodyPr>
            <a:normAutofit/>
          </a:bodyPr>
          <a:lstStyle/>
          <a:p>
            <a:r>
              <a:rPr lang="en-US" sz="3200" dirty="0"/>
              <a:t>Can you think of another example from Scripture when someone searched for something that was lost?</a:t>
            </a:r>
          </a:p>
        </p:txBody>
      </p:sp>
    </p:spTree>
    <p:extLst>
      <p:ext uri="{BB962C8B-B14F-4D97-AF65-F5344CB8AC3E}">
        <p14:creationId xmlns:p14="http://schemas.microsoft.com/office/powerpoint/2010/main" val="362051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659DD7E-57D0-471A-AA20-36300864F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Rejoice When We Find What Was Lost (v. 9)</a:t>
            </a:r>
          </a:p>
        </p:txBody>
      </p:sp>
    </p:spTree>
    <p:extLst>
      <p:ext uri="{BB962C8B-B14F-4D97-AF65-F5344CB8AC3E}">
        <p14:creationId xmlns:p14="http://schemas.microsoft.com/office/powerpoint/2010/main" val="296942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F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C4642D-5D7C-4EF3-BA86-0AA5B0AAD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does it mean to follow Jesus?</a:t>
            </a:r>
          </a:p>
        </p:txBody>
      </p:sp>
    </p:spTree>
    <p:extLst>
      <p:ext uri="{BB962C8B-B14F-4D97-AF65-F5344CB8AC3E}">
        <p14:creationId xmlns:p14="http://schemas.microsoft.com/office/powerpoint/2010/main" val="153702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659DD7E-57D0-471A-AA20-36300864F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Lord Rejoices When Lost Sinners Are Found (v. 10)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12D57F-42AB-4369-ADCD-C121DC3EB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Repentance</a:t>
            </a:r>
          </a:p>
          <a:p>
            <a:r>
              <a:rPr lang="en-US" b="0" dirty="0"/>
              <a:t>Humility and Discipleship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17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733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A74C36B-9E5A-42A4-A559-38932DB9AB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>
                <a:ln w="15875">
                  <a:noFill/>
                </a:ln>
              </a:rPr>
              <a:t>The </a:t>
            </a:r>
            <a:r>
              <a:rPr lang="en-US" sz="6600" dirty="0" err="1">
                <a:ln w="15875">
                  <a:noFill/>
                </a:ln>
              </a:rPr>
              <a:t>Assarion</a:t>
            </a:r>
            <a:r>
              <a:rPr lang="en-US" sz="6600" dirty="0">
                <a:ln w="15875">
                  <a:noFill/>
                </a:ln>
              </a:rPr>
              <a:t>: Fortitude and Fear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158F6EEB-760D-4AA9-B12A-3E6BB17F77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n w="12700">
                  <a:noFill/>
                </a:ln>
              </a:rPr>
              <a:t>LESSON 5</a:t>
            </a:r>
          </a:p>
        </p:txBody>
      </p:sp>
    </p:spTree>
    <p:extLst>
      <p:ext uri="{BB962C8B-B14F-4D97-AF65-F5344CB8AC3E}">
        <p14:creationId xmlns:p14="http://schemas.microsoft.com/office/powerpoint/2010/main" val="20931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F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C4642D-5D7C-4EF3-BA86-0AA5B0AAD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i="1" dirty="0"/>
              <a:t>fear of God </a:t>
            </a:r>
            <a:r>
              <a:rPr lang="en-US" dirty="0"/>
              <a:t>is loving reverence towards God expressed through humble obedience. </a:t>
            </a:r>
          </a:p>
        </p:txBody>
      </p:sp>
    </p:spTree>
    <p:extLst>
      <p:ext uri="{BB962C8B-B14F-4D97-AF65-F5344CB8AC3E}">
        <p14:creationId xmlns:p14="http://schemas.microsoft.com/office/powerpoint/2010/main" val="409760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659DD7E-57D0-471A-AA20-36300864F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Friend of Jesus Need Not Fear Other People (v. 4)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12D57F-42AB-4369-ADCD-C121DC3EB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Friendship and Fellowship</a:t>
            </a:r>
          </a:p>
          <a:p>
            <a:r>
              <a:rPr lang="en-US" b="0" dirty="0"/>
              <a:t>Friendship and Allegiance</a:t>
            </a:r>
          </a:p>
          <a:p>
            <a:r>
              <a:rPr lang="en-US" b="0" dirty="0"/>
              <a:t>Friends of Jesus Can Be Fearless</a:t>
            </a:r>
          </a:p>
        </p:txBody>
      </p:sp>
    </p:spTree>
    <p:extLst>
      <p:ext uri="{BB962C8B-B14F-4D97-AF65-F5344CB8AC3E}">
        <p14:creationId xmlns:p14="http://schemas.microsoft.com/office/powerpoint/2010/main" val="428564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659DD7E-57D0-471A-AA20-36300864F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Friend of Jesus Fear God </a:t>
            </a:r>
            <a:br>
              <a:rPr lang="en-US" dirty="0"/>
            </a:br>
            <a:r>
              <a:rPr lang="en-US" dirty="0"/>
              <a:t>(v. 5)</a:t>
            </a:r>
          </a:p>
        </p:txBody>
      </p:sp>
    </p:spTree>
    <p:extLst>
      <p:ext uri="{BB962C8B-B14F-4D97-AF65-F5344CB8AC3E}">
        <p14:creationId xmlns:p14="http://schemas.microsoft.com/office/powerpoint/2010/main" val="103193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659DD7E-57D0-471A-AA20-36300864F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Friends of Jesus Should Not Fear Hell</a:t>
            </a:r>
          </a:p>
        </p:txBody>
      </p:sp>
    </p:spTree>
    <p:extLst>
      <p:ext uri="{BB962C8B-B14F-4D97-AF65-F5344CB8AC3E}">
        <p14:creationId xmlns:p14="http://schemas.microsoft.com/office/powerpoint/2010/main" val="75191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659DD7E-57D0-471A-AA20-36300864F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Friend of Jesus Are Cared for by God (vv. 6–7)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12D57F-42AB-4369-ADCD-C121DC3EB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The </a:t>
            </a:r>
            <a:r>
              <a:rPr lang="en-US" b="0" dirty="0" err="1"/>
              <a:t>Assarion</a:t>
            </a:r>
            <a:endParaRPr lang="en-US" b="0" dirty="0"/>
          </a:p>
          <a:p>
            <a:r>
              <a:rPr lang="en-US" b="0" dirty="0"/>
              <a:t>Jesus Values His Disciples</a:t>
            </a:r>
          </a:p>
        </p:txBody>
      </p:sp>
    </p:spTree>
    <p:extLst>
      <p:ext uri="{BB962C8B-B14F-4D97-AF65-F5344CB8AC3E}">
        <p14:creationId xmlns:p14="http://schemas.microsoft.com/office/powerpoint/2010/main" val="122301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273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659DD7E-57D0-471A-AA20-36300864F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 Graciously Seeks Disciples (vv. 1–7)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12D57F-42AB-4369-ADCD-C121DC3EB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The Kingdom of Heaven and Vineyard Workers</a:t>
            </a:r>
          </a:p>
          <a:p>
            <a:r>
              <a:rPr lang="en-US" b="0" dirty="0"/>
              <a:t>The Denarius Was a Generous Reward for the Workers</a:t>
            </a:r>
          </a:p>
          <a:p>
            <a:r>
              <a:rPr lang="en-US" b="0" dirty="0"/>
              <a:t>The Master Continues to Hire Workers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78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659DD7E-57D0-471A-AA20-36300864F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 Generously Promises Disciples (vv. 8–12)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12D57F-42AB-4369-ADCD-C121DC3EB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The Last-Hired Workers Are Generously Rewarded First</a:t>
            </a:r>
          </a:p>
          <a:p>
            <a:r>
              <a:rPr lang="en-US" b="0" dirty="0"/>
              <a:t>All Workers Are Generously Rewarded Equally</a:t>
            </a:r>
          </a:p>
          <a:p>
            <a:r>
              <a:rPr lang="en-US" b="0" dirty="0"/>
              <a:t>Disciples Are Rewarded in Eternity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22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659DD7E-57D0-471A-AA20-36300864F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 Sovereignly Rewards His Disciples (vv. 13–16)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12D57F-42AB-4369-ADCD-C121DC3EB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The Master Decides How to Reward His Workers</a:t>
            </a:r>
          </a:p>
          <a:p>
            <a:r>
              <a:rPr lang="en-US" b="0" dirty="0"/>
              <a:t>All Workers Will Be Rewarded Equally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33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F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C4642D-5D7C-4EF3-BA86-0AA5B0AAD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eternal rewards are equal, does it matter what you do with your life?</a:t>
            </a:r>
          </a:p>
        </p:txBody>
      </p:sp>
    </p:spTree>
    <p:extLst>
      <p:ext uri="{BB962C8B-B14F-4D97-AF65-F5344CB8AC3E}">
        <p14:creationId xmlns:p14="http://schemas.microsoft.com/office/powerpoint/2010/main" val="111560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659DD7E-57D0-471A-AA20-36300864F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 Sovereignly Rewards His Disciples (vv. 13–16)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12D57F-42AB-4369-ADCD-C121DC3EB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The Master Decides How to Reward His Workers</a:t>
            </a:r>
          </a:p>
          <a:p>
            <a:r>
              <a:rPr lang="en-US" b="0" dirty="0"/>
              <a:t>All Workers Will Be Rewarded Equally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37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897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Basic Styl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550</Words>
  <Application>Microsoft Macintosh PowerPoint</Application>
  <PresentationFormat>On-screen Show (16:9)</PresentationFormat>
  <Paragraphs>68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Arial</vt:lpstr>
      <vt:lpstr>Basic Styles</vt:lpstr>
      <vt:lpstr>PowerPoint Presentation</vt:lpstr>
      <vt:lpstr>The Denarius: Grace and Gratitude</vt:lpstr>
      <vt:lpstr>PowerPoint Presentation</vt:lpstr>
      <vt:lpstr>God Graciously Seeks Disciples (vv. 1–7)</vt:lpstr>
      <vt:lpstr>God Generously Promises Disciples (vv. 8–12)</vt:lpstr>
      <vt:lpstr>God Sovereignly Rewards His Disciples (vv. 13–16)</vt:lpstr>
      <vt:lpstr>PowerPoint Presentation</vt:lpstr>
      <vt:lpstr>God Sovereignly Rewards His Disciples (vv. 13–16)</vt:lpstr>
      <vt:lpstr>PowerPoint Presentation</vt:lpstr>
      <vt:lpstr>The Stater: Honor and Humility</vt:lpstr>
      <vt:lpstr>PowerPoint Presentation</vt:lpstr>
      <vt:lpstr>Will Jesus Pay the Temple Tax (v. 24)?</vt:lpstr>
      <vt:lpstr>Because Jesus Is the Son of the King, He Doesn’t Have to Pay (vv. 25–26)?</vt:lpstr>
      <vt:lpstr>PowerPoint Presentation</vt:lpstr>
      <vt:lpstr>Because Jesus Is the Son of the King, He Doesn’t Have to Pay (vv. 25–26)?</vt:lpstr>
      <vt:lpstr>Because Jesus Is Humble, He Chooses to Pay (v. 27)</vt:lpstr>
      <vt:lpstr>PowerPoint Presentation</vt:lpstr>
      <vt:lpstr>The Lepton: Devotion and Dependence</vt:lpstr>
      <vt:lpstr>Not All Disciples Are Genuine (v. 41)</vt:lpstr>
      <vt:lpstr>Anyone Can Become a Genuine Disciple (v. 42)</vt:lpstr>
      <vt:lpstr>PowerPoint Presentation</vt:lpstr>
      <vt:lpstr>Anyone Can Become a Genuine Disciple (v. 42)</vt:lpstr>
      <vt:lpstr>Genuine Disciples Are Devoted to God (vv. 43–44)</vt:lpstr>
      <vt:lpstr>PowerPoint Presentation</vt:lpstr>
      <vt:lpstr>PowerPoint Presentation</vt:lpstr>
      <vt:lpstr>The Drachma: Repentance and Rejoicing</vt:lpstr>
      <vt:lpstr>We Search for Lost Valuables (v. 8)</vt:lpstr>
      <vt:lpstr>PowerPoint Presentation</vt:lpstr>
      <vt:lpstr>We Rejoice When We Find What Was Lost (v. 9)</vt:lpstr>
      <vt:lpstr>The Lord Rejoices When Lost Sinners Are Found (v. 10)</vt:lpstr>
      <vt:lpstr>PowerPoint Presentation</vt:lpstr>
      <vt:lpstr>The Assarion: Fortitude and Fear</vt:lpstr>
      <vt:lpstr>PowerPoint Presentation</vt:lpstr>
      <vt:lpstr>Friend of Jesus Need Not Fear Other People (v. 4)</vt:lpstr>
      <vt:lpstr>Friend of Jesus Fear God  (v. 5)</vt:lpstr>
      <vt:lpstr>Friends of Jesus Should Not Fear Hell</vt:lpstr>
      <vt:lpstr>Friend of Jesus Are Cared for by God (vv. 6–7)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2018-10-26T20:14:43Z</dcterms:created>
  <dcterms:modified xsi:type="dcterms:W3CDTF">2022-05-18T15:32:41Z</dcterms:modified>
</cp:coreProperties>
</file>