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349" r:id="rId8"/>
    <p:sldId id="348" r:id="rId9"/>
    <p:sldId id="350" r:id="rId10"/>
    <p:sldId id="263" r:id="rId11"/>
    <p:sldId id="258" r:id="rId12"/>
    <p:sldId id="264" r:id="rId13"/>
    <p:sldId id="276" r:id="rId14"/>
    <p:sldId id="352" r:id="rId15"/>
    <p:sldId id="351" r:id="rId16"/>
    <p:sldId id="277" r:id="rId17"/>
    <p:sldId id="354" r:id="rId18"/>
    <p:sldId id="353" r:id="rId19"/>
    <p:sldId id="278" r:id="rId20"/>
    <p:sldId id="279" r:id="rId21"/>
    <p:sldId id="280" r:id="rId22"/>
    <p:sldId id="355" r:id="rId23"/>
    <p:sldId id="281" r:id="rId24"/>
    <p:sldId id="265" r:id="rId25"/>
    <p:sldId id="282" r:id="rId26"/>
    <p:sldId id="283" r:id="rId27"/>
    <p:sldId id="284" r:id="rId28"/>
    <p:sldId id="285" r:id="rId29"/>
    <p:sldId id="357" r:id="rId30"/>
    <p:sldId id="356" r:id="rId31"/>
    <p:sldId id="286" r:id="rId32"/>
    <p:sldId id="359" r:id="rId33"/>
    <p:sldId id="358" r:id="rId34"/>
    <p:sldId id="287" r:id="rId35"/>
    <p:sldId id="288" r:id="rId36"/>
    <p:sldId id="266" r:id="rId37"/>
    <p:sldId id="289" r:id="rId38"/>
    <p:sldId id="360" r:id="rId39"/>
    <p:sldId id="290" r:id="rId40"/>
    <p:sldId id="362" r:id="rId41"/>
    <p:sldId id="361" r:id="rId42"/>
    <p:sldId id="291" r:id="rId43"/>
    <p:sldId id="364" r:id="rId44"/>
    <p:sldId id="363" r:id="rId45"/>
    <p:sldId id="366" r:id="rId46"/>
    <p:sldId id="365" r:id="rId47"/>
    <p:sldId id="346" r:id="rId48"/>
    <p:sldId id="292" r:id="rId49"/>
    <p:sldId id="293" r:id="rId50"/>
    <p:sldId id="267" r:id="rId51"/>
    <p:sldId id="294" r:id="rId52"/>
    <p:sldId id="367" r:id="rId53"/>
    <p:sldId id="295" r:id="rId54"/>
    <p:sldId id="347" r:id="rId55"/>
    <p:sldId id="296" r:id="rId56"/>
    <p:sldId id="369" r:id="rId57"/>
    <p:sldId id="368" r:id="rId58"/>
    <p:sldId id="297" r:id="rId59"/>
    <p:sldId id="370" r:id="rId60"/>
    <p:sldId id="371" r:id="rId61"/>
    <p:sldId id="298" r:id="rId62"/>
    <p:sldId id="268" r:id="rId63"/>
    <p:sldId id="299" r:id="rId64"/>
    <p:sldId id="373" r:id="rId65"/>
    <p:sldId id="372" r:id="rId66"/>
    <p:sldId id="374" r:id="rId67"/>
    <p:sldId id="300" r:id="rId68"/>
    <p:sldId id="301" r:id="rId69"/>
    <p:sldId id="302" r:id="rId70"/>
    <p:sldId id="303" r:id="rId71"/>
    <p:sldId id="304" r:id="rId72"/>
    <p:sldId id="269" r:id="rId73"/>
    <p:sldId id="305" r:id="rId74"/>
    <p:sldId id="376" r:id="rId75"/>
    <p:sldId id="375" r:id="rId76"/>
    <p:sldId id="306" r:id="rId77"/>
    <p:sldId id="377" r:id="rId78"/>
    <p:sldId id="307" r:id="rId79"/>
    <p:sldId id="308" r:id="rId80"/>
    <p:sldId id="309" r:id="rId81"/>
    <p:sldId id="270" r:id="rId82"/>
    <p:sldId id="310" r:id="rId83"/>
    <p:sldId id="311" r:id="rId84"/>
    <p:sldId id="379" r:id="rId85"/>
    <p:sldId id="406" r:id="rId86"/>
    <p:sldId id="312" r:id="rId87"/>
    <p:sldId id="313" r:id="rId88"/>
    <p:sldId id="381" r:id="rId89"/>
    <p:sldId id="314" r:id="rId90"/>
    <p:sldId id="315" r:id="rId91"/>
    <p:sldId id="271" r:id="rId92"/>
    <p:sldId id="316" r:id="rId93"/>
    <p:sldId id="317" r:id="rId94"/>
    <p:sldId id="382" r:id="rId95"/>
    <p:sldId id="318" r:id="rId96"/>
    <p:sldId id="319" r:id="rId97"/>
    <p:sldId id="320" r:id="rId98"/>
    <p:sldId id="272" r:id="rId99"/>
    <p:sldId id="321" r:id="rId100"/>
    <p:sldId id="384" r:id="rId101"/>
    <p:sldId id="385" r:id="rId102"/>
    <p:sldId id="383" r:id="rId103"/>
    <p:sldId id="322" r:id="rId104"/>
    <p:sldId id="386" r:id="rId105"/>
    <p:sldId id="323" r:id="rId106"/>
    <p:sldId id="387" r:id="rId107"/>
    <p:sldId id="324" r:id="rId108"/>
    <p:sldId id="325" r:id="rId109"/>
    <p:sldId id="326" r:id="rId110"/>
    <p:sldId id="388" r:id="rId111"/>
    <p:sldId id="327" r:id="rId112"/>
    <p:sldId id="328" r:id="rId113"/>
    <p:sldId id="329" r:id="rId114"/>
    <p:sldId id="273" r:id="rId115"/>
    <p:sldId id="330" r:id="rId116"/>
    <p:sldId id="390" r:id="rId117"/>
    <p:sldId id="389" r:id="rId118"/>
    <p:sldId id="331" r:id="rId119"/>
    <p:sldId id="392" r:id="rId120"/>
    <p:sldId id="391" r:id="rId121"/>
    <p:sldId id="393" r:id="rId122"/>
    <p:sldId id="332" r:id="rId123"/>
    <p:sldId id="333" r:id="rId124"/>
    <p:sldId id="395" r:id="rId125"/>
    <p:sldId id="394" r:id="rId126"/>
    <p:sldId id="334" r:id="rId127"/>
    <p:sldId id="397" r:id="rId128"/>
    <p:sldId id="396" r:id="rId129"/>
    <p:sldId id="335" r:id="rId130"/>
    <p:sldId id="274" r:id="rId131"/>
    <p:sldId id="336" r:id="rId132"/>
    <p:sldId id="337" r:id="rId133"/>
    <p:sldId id="399" r:id="rId134"/>
    <p:sldId id="398" r:id="rId135"/>
    <p:sldId id="400" r:id="rId136"/>
    <p:sldId id="338" r:id="rId137"/>
    <p:sldId id="402" r:id="rId138"/>
    <p:sldId id="401" r:id="rId139"/>
    <p:sldId id="339" r:id="rId140"/>
    <p:sldId id="403" r:id="rId141"/>
    <p:sldId id="340" r:id="rId142"/>
    <p:sldId id="341" r:id="rId143"/>
    <p:sldId id="275" r:id="rId144"/>
    <p:sldId id="342" r:id="rId145"/>
    <p:sldId id="405" r:id="rId146"/>
    <p:sldId id="404" r:id="rId147"/>
    <p:sldId id="343" r:id="rId148"/>
    <p:sldId id="344" r:id="rId149"/>
    <p:sldId id="345" r:id="rId1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A54"/>
    <a:srgbClr val="285733"/>
    <a:srgbClr val="61A769"/>
    <a:srgbClr val="E5F3E8"/>
    <a:srgbClr val="E0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40" autoAdjust="0"/>
    <p:restoredTop sz="94660"/>
  </p:normalViewPr>
  <p:slideViewPr>
    <p:cSldViewPr snapToGrid="0">
      <p:cViewPr varScale="1">
        <p:scale>
          <a:sx n="96" d="100"/>
          <a:sy n="96" d="100"/>
        </p:scale>
        <p:origin x="91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36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5F99F6-383C-C0AB-37F6-C845ED009B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0655" y="929871"/>
            <a:ext cx="6770687" cy="607100"/>
          </a:xfrm>
        </p:spPr>
        <p:txBody>
          <a:bodyPr anchor="ctr"/>
          <a:lstStyle>
            <a:lvl1pPr marL="0" indent="0" algn="ctr">
              <a:buNone/>
              <a:defRPr b="0">
                <a:solidFill>
                  <a:srgbClr val="285733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3075FE-B344-9106-2F94-097E4CA50C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4630" y="1653702"/>
            <a:ext cx="9202738" cy="27171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800" b="0">
                <a:solidFill>
                  <a:srgbClr val="61A769"/>
                </a:solidFill>
                <a:latin typeface="Impact" panose="020B0806030902050204" pitchFamily="34" charset="0"/>
              </a:defRPr>
            </a:lvl1pPr>
            <a:lvl2pPr>
              <a:defRPr>
                <a:solidFill>
                  <a:srgbClr val="61A769"/>
                </a:solidFill>
              </a:defRPr>
            </a:lvl2pPr>
            <a:lvl3pPr>
              <a:defRPr>
                <a:solidFill>
                  <a:srgbClr val="61A769"/>
                </a:solidFill>
              </a:defRPr>
            </a:lvl3pPr>
            <a:lvl4pPr>
              <a:defRPr>
                <a:solidFill>
                  <a:srgbClr val="61A769"/>
                </a:solidFill>
              </a:defRPr>
            </a:lvl4pPr>
            <a:lvl5pPr>
              <a:defRPr>
                <a:solidFill>
                  <a:srgbClr val="61A769"/>
                </a:solidFill>
              </a:defRPr>
            </a:lvl5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EF24A-FCB9-062B-A224-F725F90C42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56618" y="5505450"/>
            <a:ext cx="7878763" cy="1052513"/>
          </a:xfrm>
        </p:spPr>
        <p:txBody>
          <a:bodyPr anchor="ctr"/>
          <a:lstStyle>
            <a:lvl1pPr marL="0" indent="0" algn="ctr">
              <a:buNone/>
              <a:defRPr lang="en-US" i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Scripture Text</a:t>
            </a:r>
          </a:p>
        </p:txBody>
      </p:sp>
    </p:spTree>
    <p:extLst>
      <p:ext uri="{BB962C8B-B14F-4D97-AF65-F5344CB8AC3E}">
        <p14:creationId xmlns:p14="http://schemas.microsoft.com/office/powerpoint/2010/main" val="245423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ut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6760D61-B550-FD0F-4CA4-EF17FC983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800" spc="50" baseline="0">
                <a:solidFill>
                  <a:srgbClr val="1E4A54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B982B63-99AE-F11D-E473-41F2200F0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8975" indent="-688975">
              <a:lnSpc>
                <a:spcPts val="4800"/>
              </a:lnSpc>
              <a:buFontTx/>
              <a:buBlip>
                <a:blip r:embed="rId3"/>
              </a:buBlip>
              <a:defRPr sz="4000">
                <a:solidFill>
                  <a:srgbClr val="1E4A54"/>
                </a:solidFill>
              </a:defRPr>
            </a:lvl1pPr>
            <a:lvl2pPr marL="1030288" indent="-573088">
              <a:lnSpc>
                <a:spcPts val="4800"/>
              </a:lnSpc>
              <a:buFontTx/>
              <a:buBlip>
                <a:blip r:embed="rId4"/>
              </a:buBlip>
              <a:defRPr sz="3600">
                <a:solidFill>
                  <a:srgbClr val="1E4A54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 lang="en-US" dirty="0"/>
            </a:lvl3pPr>
            <a:lvl4pPr marL="1600200" indent="-228600">
              <a:buFontTx/>
              <a:buBlip>
                <a:blip r:embed="rId5"/>
              </a:buBlip>
              <a:defRPr sz="2800">
                <a:solidFill>
                  <a:srgbClr val="1E4A54"/>
                </a:solidFill>
              </a:defRPr>
            </a:lvl4pPr>
            <a:lvl5pPr marL="2057400" indent="-228600">
              <a:buFontTx/>
              <a:buBlip>
                <a:blip r:embed="rId5"/>
              </a:buBlip>
              <a:defRPr sz="2800">
                <a:solidFill>
                  <a:srgbClr val="1E4A54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62756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as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B982B63-99AE-F11D-E473-41F2200F0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816"/>
            <a:ext cx="10515600" cy="5062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ts val="4500"/>
              </a:lnSpc>
              <a:buFont typeface="Arial" panose="020B0604020202020204" pitchFamily="34" charset="0"/>
              <a:buNone/>
              <a:defRPr lang="en-US" sz="3600" dirty="0"/>
            </a:lvl1pPr>
            <a:lvl2pPr marL="228600" indent="0">
              <a:lnSpc>
                <a:spcPts val="4500"/>
              </a:lnSpc>
              <a:buFont typeface="Arial" panose="020B0604020202020204" pitchFamily="34" charset="0"/>
              <a:buNone/>
              <a:defRPr lang="en-US" sz="3600" dirty="0"/>
            </a:lvl2pPr>
            <a:lvl3pPr marL="457200" indent="0">
              <a:lnSpc>
                <a:spcPts val="4500"/>
              </a:lnSpc>
              <a:buFont typeface="Arial" panose="020B0604020202020204" pitchFamily="34" charset="0"/>
              <a:buNone/>
              <a:defRPr lang="en-US" sz="3600" dirty="0"/>
            </a:lvl3pPr>
            <a:lvl4pPr marL="685800" indent="0">
              <a:lnSpc>
                <a:spcPts val="4500"/>
              </a:lnSpc>
              <a:buFont typeface="Arial" panose="020B0604020202020204" pitchFamily="34" charset="0"/>
              <a:buNone/>
              <a:defRPr lang="en-US" sz="3600" dirty="0"/>
            </a:lvl4pPr>
            <a:lvl5pPr marL="914400" indent="0">
              <a:lnSpc>
                <a:spcPts val="4500"/>
              </a:lnSpc>
              <a:buFont typeface="Arial" panose="020B0604020202020204" pitchFamily="34" charset="0"/>
              <a:buNone/>
              <a:defRPr lang="en-US" sz="36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0B192F-12EA-CC58-5669-40074091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709"/>
            <a:ext cx="10515600" cy="900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800" spc="50" baseline="0">
                <a:solidFill>
                  <a:srgbClr val="1E4A54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12940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49FC7-3DC5-AA9A-7697-E4E70207BC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8"/>
            <a:ext cx="10264297" cy="5341937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89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logo&#10;&#10;Description automatically generated">
            <a:extLst>
              <a:ext uri="{FF2B5EF4-FFF2-40B4-BE49-F238E27FC236}">
                <a16:creationId xmlns:a16="http://schemas.microsoft.com/office/drawing/2014/main" id="{1707F2E2-6EBF-D40C-F4B9-8D864F6074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04" y="4761292"/>
            <a:ext cx="3837992" cy="12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7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582B77-698B-F915-6A49-0F385BF2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2F1D2-DEAA-5AF3-7594-3541330E3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Click to edit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03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63" r:id="rId4"/>
    <p:sldLayoutId id="2147483662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50" baseline="0">
          <a:solidFill>
            <a:srgbClr val="1E4A54"/>
          </a:solidFill>
          <a:latin typeface="Impact" panose="020B0806030902050204" pitchFamily="34" charset="0"/>
          <a:ea typeface="+mj-ea"/>
          <a:cs typeface="Arial" panose="020B0604020202020204" pitchFamily="34" charset="0"/>
        </a:defRPr>
      </a:lvl1pPr>
    </p:titleStyle>
    <p:bodyStyle>
      <a:lvl1pPr marL="631825" indent="-631825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8"/>
        </a:buBlip>
        <a:defRPr lang="en-US" sz="4000" kern="1200" dirty="0">
          <a:solidFill>
            <a:srgbClr val="1E4A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30288" indent="-5730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lang="en-US" sz="3600" kern="1200" dirty="0">
          <a:solidFill>
            <a:srgbClr val="1E4A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200" kern="1200" dirty="0">
          <a:solidFill>
            <a:srgbClr val="1E4A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800" kern="1200" dirty="0">
          <a:solidFill>
            <a:srgbClr val="1E4A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800" kern="1200" dirty="0">
          <a:solidFill>
            <a:srgbClr val="1E4A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80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4224-422A-3867-B292-CBA625A2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Paul’s </a:t>
            </a:r>
            <a:r>
              <a:rPr lang="en-US" u="sng" dirty="0"/>
              <a:t>Greeting</a:t>
            </a:r>
            <a:r>
              <a:rPr lang="en-US" dirty="0"/>
              <a:t> (1:3–8)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7E111-C3D6-F6CD-8C65-02A9B6D8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u="sng" dirty="0"/>
              <a:t>Epaphras</a:t>
            </a:r>
            <a:r>
              <a:rPr lang="en-US" dirty="0"/>
              <a:t> was a messenger of the gospel (1:7–8).</a:t>
            </a:r>
          </a:p>
        </p:txBody>
      </p:sp>
    </p:spTree>
    <p:extLst>
      <p:ext uri="{BB962C8B-B14F-4D97-AF65-F5344CB8AC3E}">
        <p14:creationId xmlns:p14="http://schemas.microsoft.com/office/powerpoint/2010/main" val="285911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C8C97-F157-ED15-05B4-3CE2F16C6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differences in the process of adopting a child versus pregnancy?</a:t>
            </a:r>
          </a:p>
        </p:txBody>
      </p:sp>
    </p:spTree>
    <p:extLst>
      <p:ext uri="{BB962C8B-B14F-4D97-AF65-F5344CB8AC3E}">
        <p14:creationId xmlns:p14="http://schemas.microsoft.com/office/powerpoint/2010/main" val="26268008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C8C97-F157-ED15-05B4-3CE2F16C6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 what does it mean that Christians are God’s people? What are the implications of being chosen by God?</a:t>
            </a:r>
          </a:p>
        </p:txBody>
      </p:sp>
    </p:spTree>
    <p:extLst>
      <p:ext uri="{BB962C8B-B14F-4D97-AF65-F5344CB8AC3E}">
        <p14:creationId xmlns:p14="http://schemas.microsoft.com/office/powerpoint/2010/main" val="27029778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F945F8-643A-D952-FA08-9EAF5D63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Chosen</a:t>
            </a:r>
            <a:r>
              <a:rPr lang="en-US" dirty="0"/>
              <a:t> by God (v. 12)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9F481-510C-E65F-1FF2-5453C8C6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We are </a:t>
            </a:r>
            <a:r>
              <a:rPr lang="en-US" u="sng" dirty="0"/>
              <a:t>different</a:t>
            </a:r>
            <a:r>
              <a:rPr lang="en-US" dirty="0"/>
              <a:t> from the world.</a:t>
            </a:r>
          </a:p>
          <a:p>
            <a:r>
              <a:rPr lang="en-US" dirty="0"/>
              <a:t>We have God’s </a:t>
            </a:r>
            <a:r>
              <a:rPr lang="en-US" u="sng" dirty="0"/>
              <a:t>favor</a:t>
            </a:r>
            <a:r>
              <a:rPr lang="en-US" dirty="0"/>
              <a:t>.</a:t>
            </a:r>
          </a:p>
          <a:p>
            <a:r>
              <a:rPr lang="en-US" dirty="0"/>
              <a:t>We are becoming more like Christ.</a:t>
            </a:r>
          </a:p>
        </p:txBody>
      </p:sp>
    </p:spTree>
    <p:extLst>
      <p:ext uri="{BB962C8B-B14F-4D97-AF65-F5344CB8AC3E}">
        <p14:creationId xmlns:p14="http://schemas.microsoft.com/office/powerpoint/2010/main" val="26751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F945F8-643A-D952-FA08-9EAF5D63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Acting</a:t>
            </a:r>
            <a:r>
              <a:rPr lang="en-US" dirty="0"/>
              <a:t> Like Christ (vv. 12–14)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9F481-510C-E65F-1FF2-5453C8C6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Compassion / Tender Mercies / Bowels of Mercies</a:t>
            </a:r>
          </a:p>
          <a:p>
            <a:pPr marL="687388" lvl="1" indent="0">
              <a:buNone/>
            </a:pPr>
            <a:r>
              <a:rPr lang="en-US" dirty="0"/>
              <a:t>Mercy put into </a:t>
            </a:r>
            <a:r>
              <a:rPr lang="en-US" u="sng" dirty="0"/>
              <a:t>action</a:t>
            </a:r>
          </a:p>
          <a:p>
            <a:pPr lvl="1"/>
            <a:r>
              <a:rPr lang="en-US" dirty="0"/>
              <a:t>We help with </a:t>
            </a:r>
            <a:r>
              <a:rPr lang="en-US" u="sng" dirty="0"/>
              <a:t>physical</a:t>
            </a:r>
            <a:r>
              <a:rPr lang="en-US" dirty="0"/>
              <a:t> needs like hunger, sickness, and lack of shelter.</a:t>
            </a:r>
          </a:p>
        </p:txBody>
      </p:sp>
    </p:spTree>
    <p:extLst>
      <p:ext uri="{BB962C8B-B14F-4D97-AF65-F5344CB8AC3E}">
        <p14:creationId xmlns:p14="http://schemas.microsoft.com/office/powerpoint/2010/main" val="1108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C8C97-F157-ED15-05B4-3CE2F16C6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physical ways we can help people?</a:t>
            </a:r>
          </a:p>
        </p:txBody>
      </p:sp>
    </p:spTree>
    <p:extLst>
      <p:ext uri="{BB962C8B-B14F-4D97-AF65-F5344CB8AC3E}">
        <p14:creationId xmlns:p14="http://schemas.microsoft.com/office/powerpoint/2010/main" val="21942648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F945F8-643A-D952-FA08-9EAF5D63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Acting</a:t>
            </a:r>
            <a:r>
              <a:rPr lang="en-US" dirty="0"/>
              <a:t> Like Christ (vv. 12–14)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9F481-510C-E65F-1FF2-5453C8C6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We help with </a:t>
            </a:r>
            <a:r>
              <a:rPr lang="en-US" u="sng" dirty="0"/>
              <a:t>physical</a:t>
            </a:r>
            <a:r>
              <a:rPr lang="en-US" dirty="0"/>
              <a:t> needs like hunger, sickness, and lack of shelter.</a:t>
            </a:r>
          </a:p>
          <a:p>
            <a:pPr lvl="1"/>
            <a:r>
              <a:rPr lang="en-US" dirty="0"/>
              <a:t>We help with </a:t>
            </a:r>
            <a:r>
              <a:rPr lang="en-US" u="sng" dirty="0"/>
              <a:t>spiritual</a:t>
            </a:r>
            <a:r>
              <a:rPr lang="en-US" dirty="0"/>
              <a:t> needs like salvation, grief, discouragement, and meaning.</a:t>
            </a:r>
          </a:p>
        </p:txBody>
      </p:sp>
    </p:spTree>
    <p:extLst>
      <p:ext uri="{BB962C8B-B14F-4D97-AF65-F5344CB8AC3E}">
        <p14:creationId xmlns:p14="http://schemas.microsoft.com/office/powerpoint/2010/main" val="122717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C8C97-F157-ED15-05B4-3CE2F16C6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spiritual ways we can help people?</a:t>
            </a:r>
          </a:p>
          <a:p>
            <a:r>
              <a:rPr lang="en-US" dirty="0"/>
              <a:t>If we see someone who needs to hear the gospel but also has great physical needs, where should we start?</a:t>
            </a:r>
          </a:p>
        </p:txBody>
      </p:sp>
    </p:spTree>
    <p:extLst>
      <p:ext uri="{BB962C8B-B14F-4D97-AF65-F5344CB8AC3E}">
        <p14:creationId xmlns:p14="http://schemas.microsoft.com/office/powerpoint/2010/main" val="183216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F945F8-643A-D952-FA08-9EAF5D63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Acting</a:t>
            </a:r>
            <a:r>
              <a:rPr lang="en-US" dirty="0"/>
              <a:t> Like Christ (vv. 12–14)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9F481-510C-E65F-1FF2-5453C8C6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Kindness</a:t>
            </a:r>
          </a:p>
          <a:p>
            <a:pPr marL="746125" lvl="1" indent="0">
              <a:buNone/>
            </a:pPr>
            <a:r>
              <a:rPr lang="en-US" dirty="0"/>
              <a:t>Doing </a:t>
            </a:r>
            <a:r>
              <a:rPr lang="en-US" u="sng" dirty="0"/>
              <a:t>good</a:t>
            </a:r>
            <a:r>
              <a:rPr lang="en-US" dirty="0"/>
              <a:t> to others without expecting anything in return</a:t>
            </a:r>
          </a:p>
          <a:p>
            <a:r>
              <a:rPr lang="en-US" b="1" dirty="0"/>
              <a:t>Humility / Humbleness of Mind</a:t>
            </a:r>
          </a:p>
          <a:p>
            <a:pPr marL="460375" lvl="1" indent="227013">
              <a:buNone/>
            </a:pPr>
            <a:r>
              <a:rPr lang="en-US" dirty="0"/>
              <a:t>Having a </a:t>
            </a:r>
            <a:r>
              <a:rPr lang="en-US" u="sng" dirty="0"/>
              <a:t>realistic</a:t>
            </a:r>
            <a:r>
              <a:rPr lang="en-US" dirty="0"/>
              <a:t> view of ourselves</a:t>
            </a:r>
          </a:p>
        </p:txBody>
      </p:sp>
    </p:spTree>
    <p:extLst>
      <p:ext uri="{BB962C8B-B14F-4D97-AF65-F5344CB8AC3E}">
        <p14:creationId xmlns:p14="http://schemas.microsoft.com/office/powerpoint/2010/main" val="418972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F945F8-643A-D952-FA08-9EAF5D63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Acting</a:t>
            </a:r>
            <a:r>
              <a:rPr lang="en-US" dirty="0"/>
              <a:t> Like Christ (vv. 12–14)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9F481-510C-E65F-1FF2-5453C8C6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Gentleness / Meekness</a:t>
            </a:r>
          </a:p>
          <a:p>
            <a:pPr marL="687388" lvl="1" indent="0">
              <a:buNone/>
            </a:pPr>
            <a:r>
              <a:rPr lang="en-US" u="sng" dirty="0"/>
              <a:t>Controlling</a:t>
            </a:r>
            <a:r>
              <a:rPr lang="en-US" dirty="0"/>
              <a:t> ourselves</a:t>
            </a:r>
          </a:p>
          <a:p>
            <a:r>
              <a:rPr lang="en-US" b="1" dirty="0"/>
              <a:t>Patience / Longsuffering</a:t>
            </a:r>
          </a:p>
          <a:p>
            <a:pPr marL="746125" lvl="1" indent="0">
              <a:buNone/>
            </a:pPr>
            <a:r>
              <a:rPr lang="en-US" dirty="0"/>
              <a:t>Waiting with </a:t>
            </a:r>
            <a:r>
              <a:rPr lang="en-US" u="sng" dirty="0"/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3591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F945F8-643A-D952-FA08-9EAF5D63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Acting</a:t>
            </a:r>
            <a:r>
              <a:rPr lang="en-US" dirty="0"/>
              <a:t> Like Christ (vv. 12–14)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9F481-510C-E65F-1FF2-5453C8C6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Forbearance and Forgiveness</a:t>
            </a:r>
          </a:p>
          <a:p>
            <a:pPr marL="457200" lvl="1" indent="288925">
              <a:buNone/>
            </a:pPr>
            <a:r>
              <a:rPr lang="en-US" u="sng" dirty="0"/>
              <a:t>Letting go</a:t>
            </a:r>
            <a:r>
              <a:rPr lang="en-US" dirty="0"/>
              <a:t> of offenses</a:t>
            </a:r>
          </a:p>
          <a:p>
            <a:pPr lvl="1"/>
            <a:r>
              <a:rPr lang="en-US" dirty="0"/>
              <a:t>We can choose to </a:t>
            </a:r>
            <a:r>
              <a:rPr lang="en-US" u="sng" dirty="0"/>
              <a:t>overlook</a:t>
            </a:r>
            <a:r>
              <a:rPr lang="en-US" dirty="0"/>
              <a:t> minor offenses.</a:t>
            </a:r>
          </a:p>
        </p:txBody>
      </p:sp>
    </p:spTree>
    <p:extLst>
      <p:ext uri="{BB962C8B-B14F-4D97-AF65-F5344CB8AC3E}">
        <p14:creationId xmlns:p14="http://schemas.microsoft.com/office/powerpoint/2010/main" val="40066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1562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C8C97-F157-ED15-05B4-3CE2F16C6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might be some bad consequences if we avoid confrontation? </a:t>
            </a:r>
          </a:p>
          <a:p>
            <a:r>
              <a:rPr lang="en-US" dirty="0"/>
              <a:t>How can we decide if it’s best to address an offense?</a:t>
            </a:r>
          </a:p>
        </p:txBody>
      </p:sp>
    </p:spTree>
    <p:extLst>
      <p:ext uri="{BB962C8B-B14F-4D97-AF65-F5344CB8AC3E}">
        <p14:creationId xmlns:p14="http://schemas.microsoft.com/office/powerpoint/2010/main" val="2259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F945F8-643A-D952-FA08-9EAF5D63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Acting</a:t>
            </a:r>
            <a:r>
              <a:rPr lang="en-US" dirty="0"/>
              <a:t> Like Christ (vv. 12–14)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9F481-510C-E65F-1FF2-5453C8C6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Some offenses should be </a:t>
            </a:r>
            <a:r>
              <a:rPr lang="en-US" u="sng" dirty="0"/>
              <a:t>addressed</a:t>
            </a:r>
            <a:r>
              <a:rPr lang="en-US" dirty="0"/>
              <a:t>, but some cannot be addressed safely.</a:t>
            </a:r>
          </a:p>
          <a:p>
            <a:pPr lvl="1"/>
            <a:r>
              <a:rPr lang="en-US" dirty="0"/>
              <a:t>We can choose to forgive regardless of the other party’s </a:t>
            </a:r>
            <a:r>
              <a:rPr lang="en-US" u="sng" dirty="0"/>
              <a:t>response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51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F945F8-643A-D952-FA08-9EAF5D63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Acting</a:t>
            </a:r>
            <a:r>
              <a:rPr lang="en-US" dirty="0"/>
              <a:t> Like Christ (vv. 12–14)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9F481-510C-E65F-1FF2-5453C8C6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Love / Charity</a:t>
            </a:r>
          </a:p>
          <a:p>
            <a:pPr marL="687388" lvl="2" indent="0">
              <a:buNone/>
            </a:pPr>
            <a:r>
              <a:rPr lang="en-US" dirty="0"/>
              <a:t>Seeking the </a:t>
            </a:r>
            <a:r>
              <a:rPr lang="en-US" u="sng" dirty="0"/>
              <a:t>highest</a:t>
            </a:r>
            <a:r>
              <a:rPr lang="en-US" dirty="0"/>
              <a:t> good for others</a:t>
            </a:r>
          </a:p>
        </p:txBody>
      </p:sp>
    </p:spTree>
    <p:extLst>
      <p:ext uri="{BB962C8B-B14F-4D97-AF65-F5344CB8AC3E}">
        <p14:creationId xmlns:p14="http://schemas.microsoft.com/office/powerpoint/2010/main" val="172810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063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Eleven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Peace and Gratitude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4A069-91A3-36DB-1B59-79C57DD8DA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3:15–17</a:t>
            </a:r>
          </a:p>
        </p:txBody>
      </p:sp>
    </p:spTree>
    <p:extLst>
      <p:ext uri="{BB962C8B-B14F-4D97-AF65-F5344CB8AC3E}">
        <p14:creationId xmlns:p14="http://schemas.microsoft.com/office/powerpoint/2010/main" val="4127991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8AB31-DCFD-C1EA-5AF3-84343FB0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Let Christ’s </a:t>
            </a:r>
            <a:r>
              <a:rPr lang="en-US" u="sng" dirty="0"/>
              <a:t>Peace</a:t>
            </a:r>
            <a:r>
              <a:rPr lang="en-US" dirty="0"/>
              <a:t> Rule in Your Hearts (v. 15).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11907-439F-7DF3-9D98-7840230E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Peace is a state of </a:t>
            </a:r>
            <a:r>
              <a:rPr lang="en-US" u="sng" dirty="0"/>
              <a:t>calmness</a:t>
            </a:r>
            <a:r>
              <a:rPr lang="en-US" dirty="0"/>
              <a:t>, the opposite of anxiety and fear.</a:t>
            </a:r>
          </a:p>
          <a:p>
            <a:r>
              <a:rPr lang="en-US" dirty="0"/>
              <a:t>We can have peace by </a:t>
            </a:r>
            <a:r>
              <a:rPr lang="en-US" u="sng" dirty="0"/>
              <a:t>trusting</a:t>
            </a:r>
            <a:r>
              <a:rPr lang="en-US" dirty="0"/>
              <a:t> God.</a:t>
            </a:r>
          </a:p>
        </p:txBody>
      </p:sp>
    </p:spTree>
    <p:extLst>
      <p:ext uri="{BB962C8B-B14F-4D97-AF65-F5344CB8AC3E}">
        <p14:creationId xmlns:p14="http://schemas.microsoft.com/office/powerpoint/2010/main" val="104357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2F05D-DF69-D502-C067-639AF8976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specific promises God has given that help us have peace?</a:t>
            </a:r>
          </a:p>
        </p:txBody>
      </p:sp>
    </p:spTree>
    <p:extLst>
      <p:ext uri="{BB962C8B-B14F-4D97-AF65-F5344CB8AC3E}">
        <p14:creationId xmlns:p14="http://schemas.microsoft.com/office/powerpoint/2010/main" val="40978680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8AB31-DCFD-C1EA-5AF3-84343FB0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Let Christ’s </a:t>
            </a:r>
            <a:r>
              <a:rPr lang="en-US" u="sng" dirty="0"/>
              <a:t>Peace</a:t>
            </a:r>
            <a:r>
              <a:rPr lang="en-US" dirty="0"/>
              <a:t> Rule in Your Hearts (v. 15).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11907-439F-7DF3-9D98-7840230E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Peace is a state of </a:t>
            </a:r>
            <a:r>
              <a:rPr lang="en-US" u="sng" dirty="0"/>
              <a:t>calmness</a:t>
            </a:r>
            <a:r>
              <a:rPr lang="en-US" dirty="0"/>
              <a:t>, the opposite of anxiety and fear.</a:t>
            </a:r>
          </a:p>
          <a:p>
            <a:r>
              <a:rPr lang="en-US" dirty="0"/>
              <a:t>We can have peace by </a:t>
            </a:r>
            <a:r>
              <a:rPr lang="en-US" u="sng" dirty="0"/>
              <a:t>trusting</a:t>
            </a:r>
            <a:r>
              <a:rPr lang="en-US" dirty="0"/>
              <a:t> God.</a:t>
            </a:r>
          </a:p>
          <a:p>
            <a:r>
              <a:rPr lang="en-US" dirty="0"/>
              <a:t>We have peace through </a:t>
            </a:r>
            <a:r>
              <a:rPr lang="en-US" u="sng" dirty="0"/>
              <a:t>reconciliation</a:t>
            </a:r>
            <a:r>
              <a:rPr lang="en-US" dirty="0"/>
              <a:t> with God.</a:t>
            </a:r>
          </a:p>
        </p:txBody>
      </p:sp>
    </p:spTree>
    <p:extLst>
      <p:ext uri="{BB962C8B-B14F-4D97-AF65-F5344CB8AC3E}">
        <p14:creationId xmlns:p14="http://schemas.microsoft.com/office/powerpoint/2010/main" val="10990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8AB31-DCFD-C1EA-5AF3-84343FB0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Let Christ’s </a:t>
            </a:r>
            <a:r>
              <a:rPr lang="en-US" u="sng" dirty="0"/>
              <a:t>Peace</a:t>
            </a:r>
            <a:r>
              <a:rPr lang="en-US" dirty="0"/>
              <a:t> Rule in Your Hearts (v. 15).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11907-439F-7DF3-9D98-7840230E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We are called to </a:t>
            </a:r>
            <a:r>
              <a:rPr lang="en-US" u="sng" dirty="0"/>
              <a:t>make</a:t>
            </a:r>
            <a:r>
              <a:rPr lang="en-US" dirty="0"/>
              <a:t> peace.</a:t>
            </a:r>
          </a:p>
          <a:p>
            <a:pPr lvl="1"/>
            <a:r>
              <a:rPr lang="en-US" dirty="0"/>
              <a:t>We work toward peace with other </a:t>
            </a:r>
            <a:r>
              <a:rPr lang="en-US" u="sng" dirty="0"/>
              <a:t>people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746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2F05D-DF69-D502-C067-639AF8976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Is it ever right to get revenge? </a:t>
            </a:r>
          </a:p>
          <a:p>
            <a:r>
              <a:rPr lang="en-US" dirty="0"/>
              <a:t>Why does revenge feel so good?</a:t>
            </a:r>
          </a:p>
        </p:txBody>
      </p:sp>
    </p:spTree>
    <p:extLst>
      <p:ext uri="{BB962C8B-B14F-4D97-AF65-F5344CB8AC3E}">
        <p14:creationId xmlns:p14="http://schemas.microsoft.com/office/powerpoint/2010/main" val="412760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Two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Walking Worthy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54EF4-C344-4E57-F391-D14B521F12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1:9–12</a:t>
            </a:r>
          </a:p>
        </p:txBody>
      </p:sp>
    </p:spTree>
    <p:extLst>
      <p:ext uri="{BB962C8B-B14F-4D97-AF65-F5344CB8AC3E}">
        <p14:creationId xmlns:p14="http://schemas.microsoft.com/office/powerpoint/2010/main" val="6186032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8AB31-DCFD-C1EA-5AF3-84343FB0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Let Christ’s </a:t>
            </a:r>
            <a:r>
              <a:rPr lang="en-US" u="sng" dirty="0"/>
              <a:t>Peace</a:t>
            </a:r>
            <a:r>
              <a:rPr lang="en-US" dirty="0"/>
              <a:t> Rule in Your Hearts (v. 15)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11907-439F-7DF3-9D98-7840230E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We are called to </a:t>
            </a:r>
            <a:r>
              <a:rPr lang="en-US" u="sng" dirty="0"/>
              <a:t>make</a:t>
            </a:r>
            <a:r>
              <a:rPr lang="en-US" dirty="0"/>
              <a:t> peace.</a:t>
            </a:r>
          </a:p>
          <a:p>
            <a:pPr lvl="1"/>
            <a:r>
              <a:rPr lang="en-US" dirty="0"/>
              <a:t>We work toward peace with other </a:t>
            </a:r>
            <a:r>
              <a:rPr lang="en-US" u="sng" dirty="0"/>
              <a:t>people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work for peace within the </a:t>
            </a:r>
            <a:r>
              <a:rPr lang="en-US" u="sng" dirty="0"/>
              <a:t>world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208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2F05D-DF69-D502-C067-639AF8976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Some Christians believe that since God calls us to peace, we should never fight against others, even during war. Do you think this is a valid application?</a:t>
            </a:r>
          </a:p>
          <a:p>
            <a:r>
              <a:rPr lang="en-US" dirty="0"/>
              <a:t>What biblical support do you find for or against this idea?</a:t>
            </a:r>
          </a:p>
        </p:txBody>
      </p:sp>
    </p:spTree>
    <p:extLst>
      <p:ext uri="{BB962C8B-B14F-4D97-AF65-F5344CB8AC3E}">
        <p14:creationId xmlns:p14="http://schemas.microsoft.com/office/powerpoint/2010/main" val="245236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8AB31-DCFD-C1EA-5AF3-84343FB0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Be </a:t>
            </a:r>
            <a:r>
              <a:rPr lang="en-US" u="sng" dirty="0"/>
              <a:t>Thankful</a:t>
            </a:r>
            <a:r>
              <a:rPr lang="en-US" dirty="0"/>
              <a:t> (v. 15).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11907-439F-7DF3-9D98-7840230E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u="sng" dirty="0"/>
              <a:t>Gratitude</a:t>
            </a:r>
            <a:r>
              <a:rPr lang="en-US" dirty="0"/>
              <a:t> helps us love and understand God better.</a:t>
            </a:r>
          </a:p>
          <a:p>
            <a:r>
              <a:rPr lang="en-US" dirty="0"/>
              <a:t>Gratitude aligns our </a:t>
            </a:r>
            <a:r>
              <a:rPr lang="en-US" u="sng" dirty="0"/>
              <a:t>will</a:t>
            </a:r>
            <a:r>
              <a:rPr lang="en-US" dirty="0"/>
              <a:t> with God’s.</a:t>
            </a:r>
          </a:p>
        </p:txBody>
      </p:sp>
    </p:spTree>
    <p:extLst>
      <p:ext uri="{BB962C8B-B14F-4D97-AF65-F5344CB8AC3E}">
        <p14:creationId xmlns:p14="http://schemas.microsoft.com/office/powerpoint/2010/main" val="266602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8AB31-DCFD-C1EA-5AF3-84343FB0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Let Christ’s Word </a:t>
            </a:r>
            <a:r>
              <a:rPr lang="en-US" u="sng" dirty="0"/>
              <a:t>Dwell</a:t>
            </a:r>
            <a:r>
              <a:rPr lang="en-US" dirty="0"/>
              <a:t> in You (v. 16).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11907-439F-7DF3-9D98-7840230E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Believers can remind one another of Christ’s words through </a:t>
            </a:r>
            <a:r>
              <a:rPr lang="en-US" u="sng" dirty="0"/>
              <a:t>teaching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343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2F05D-DF69-D502-C067-639AF8976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other specific ways we can remind ourselves of God’s truth? How can we keep it fresh in our minds?</a:t>
            </a:r>
          </a:p>
        </p:txBody>
      </p:sp>
    </p:spTree>
    <p:extLst>
      <p:ext uri="{BB962C8B-B14F-4D97-AF65-F5344CB8AC3E}">
        <p14:creationId xmlns:p14="http://schemas.microsoft.com/office/powerpoint/2010/main" val="13711367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8AB31-DCFD-C1EA-5AF3-84343FB0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Let Christ’s Word </a:t>
            </a:r>
            <a:r>
              <a:rPr lang="en-US" u="sng" dirty="0"/>
              <a:t>Dwell</a:t>
            </a:r>
            <a:r>
              <a:rPr lang="en-US" dirty="0"/>
              <a:t> in You (v. 16).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11907-439F-7DF3-9D98-7840230E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Believers can remind one another of Christ’s words through </a:t>
            </a:r>
            <a:r>
              <a:rPr lang="en-US" u="sng" dirty="0"/>
              <a:t>teaching</a:t>
            </a:r>
            <a:r>
              <a:rPr lang="en-US" dirty="0"/>
              <a:t>.</a:t>
            </a:r>
          </a:p>
          <a:p>
            <a:r>
              <a:rPr lang="en-US" dirty="0"/>
              <a:t>Believers can </a:t>
            </a:r>
            <a:r>
              <a:rPr lang="en-US" u="sng" dirty="0"/>
              <a:t>encourage</a:t>
            </a:r>
            <a:r>
              <a:rPr lang="en-US" dirty="0"/>
              <a:t> one another through singing and meditation.</a:t>
            </a:r>
          </a:p>
        </p:txBody>
      </p:sp>
    </p:spTree>
    <p:extLst>
      <p:ext uri="{BB962C8B-B14F-4D97-AF65-F5344CB8AC3E}">
        <p14:creationId xmlns:p14="http://schemas.microsoft.com/office/powerpoint/2010/main" val="245640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8AB31-DCFD-C1EA-5AF3-84343FB0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Do All in Jesus’ </a:t>
            </a:r>
            <a:r>
              <a:rPr lang="en-US" u="sng" dirty="0"/>
              <a:t>Name</a:t>
            </a:r>
            <a:r>
              <a:rPr lang="en-US" dirty="0"/>
              <a:t> (v. 17).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11907-439F-7DF3-9D98-7840230E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Jesus’ name </a:t>
            </a:r>
            <a:r>
              <a:rPr lang="en-US" u="sng" dirty="0"/>
              <a:t>identifies</a:t>
            </a:r>
            <a:r>
              <a:rPr lang="en-US" dirty="0"/>
              <a:t> us with Him.</a:t>
            </a:r>
          </a:p>
        </p:txBody>
      </p:sp>
    </p:spTree>
    <p:extLst>
      <p:ext uri="{BB962C8B-B14F-4D97-AF65-F5344CB8AC3E}">
        <p14:creationId xmlns:p14="http://schemas.microsoft.com/office/powerpoint/2010/main" val="15858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2F05D-DF69-D502-C067-639AF8976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can Christians do when other Christians do evil in Jesus’ name?</a:t>
            </a:r>
          </a:p>
        </p:txBody>
      </p:sp>
    </p:spTree>
    <p:extLst>
      <p:ext uri="{BB962C8B-B14F-4D97-AF65-F5344CB8AC3E}">
        <p14:creationId xmlns:p14="http://schemas.microsoft.com/office/powerpoint/2010/main" val="149455874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8AB31-DCFD-C1EA-5AF3-84343FB0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Do All in Jesus’ </a:t>
            </a:r>
            <a:r>
              <a:rPr lang="en-US" u="sng" dirty="0"/>
              <a:t>Name</a:t>
            </a:r>
            <a:r>
              <a:rPr lang="en-US" dirty="0"/>
              <a:t> (v. 17)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11907-439F-7DF3-9D98-7840230E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Jesus’ name </a:t>
            </a:r>
            <a:r>
              <a:rPr lang="en-US" u="sng" dirty="0"/>
              <a:t>identifies</a:t>
            </a:r>
            <a:r>
              <a:rPr lang="en-US" dirty="0"/>
              <a:t> us with Him.</a:t>
            </a:r>
          </a:p>
          <a:p>
            <a:r>
              <a:rPr lang="en-US" dirty="0"/>
              <a:t>Jesus’ name represents His </a:t>
            </a:r>
            <a:r>
              <a:rPr lang="en-US" u="sng" dirty="0"/>
              <a:t>approval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159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168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73FF2D-8DEA-C64A-575A-AEB9679C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Paul’s </a:t>
            </a:r>
            <a:r>
              <a:rPr lang="en-US" u="sng" dirty="0"/>
              <a:t>Prayer Requests</a:t>
            </a:r>
            <a:r>
              <a:rPr lang="en-US" dirty="0"/>
              <a:t> for Believers </a:t>
            </a:r>
            <a:br>
              <a:rPr lang="en-US" dirty="0"/>
            </a:br>
            <a:r>
              <a:rPr lang="en-US" dirty="0"/>
              <a:t>(vv. 9–11)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0D80F6-8B60-8E95-50F2-E31A7CC92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To </a:t>
            </a:r>
            <a:r>
              <a:rPr lang="en-US" u="sng" dirty="0"/>
              <a:t>increase</a:t>
            </a:r>
            <a:r>
              <a:rPr lang="en-US" dirty="0"/>
              <a:t> in knowledge of God’s will with wisdom and understanding (v. 9)</a:t>
            </a:r>
          </a:p>
          <a:p>
            <a:pPr lvl="1"/>
            <a:r>
              <a:rPr lang="en-US" dirty="0"/>
              <a:t>We learn about God’s will through </a:t>
            </a:r>
            <a:r>
              <a:rPr lang="en-US" u="sng" dirty="0"/>
              <a:t>Scripture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10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Twelve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Transforming Our Relationships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16D7F-F0EF-47D7-E636-F8C0590FD7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3:18–4:1 </a:t>
            </a:r>
          </a:p>
        </p:txBody>
      </p:sp>
    </p:spTree>
    <p:extLst>
      <p:ext uri="{BB962C8B-B14F-4D97-AF65-F5344CB8AC3E}">
        <p14:creationId xmlns:p14="http://schemas.microsoft.com/office/powerpoint/2010/main" val="36686373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D7E805-8FD7-80B9-C46C-2A8C2797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Two Guiding </a:t>
            </a:r>
            <a:r>
              <a:rPr lang="en-US" u="sng" dirty="0"/>
              <a:t>Principles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84EE6-9DE7-1BC7-A34F-AC96EE69E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Our </a:t>
            </a:r>
            <a:r>
              <a:rPr lang="en-US" u="sng" dirty="0"/>
              <a:t>relationships</a:t>
            </a:r>
            <a:r>
              <a:rPr lang="en-US" dirty="0"/>
              <a:t> today look different from the ones in Paul’s day.</a:t>
            </a:r>
          </a:p>
          <a:p>
            <a:r>
              <a:rPr lang="en-US" dirty="0"/>
              <a:t>Live as you were </a:t>
            </a:r>
            <a:r>
              <a:rPr lang="en-US" u="sng" dirty="0"/>
              <a:t>called</a:t>
            </a:r>
            <a:r>
              <a:rPr lang="en-US" dirty="0"/>
              <a:t> (1 Cor. 7:17–24).</a:t>
            </a:r>
          </a:p>
        </p:txBody>
      </p:sp>
    </p:spTree>
    <p:extLst>
      <p:ext uri="{BB962C8B-B14F-4D97-AF65-F5344CB8AC3E}">
        <p14:creationId xmlns:p14="http://schemas.microsoft.com/office/powerpoint/2010/main" val="37143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D7E805-8FD7-80B9-C46C-2A8C2797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Serving</a:t>
            </a:r>
            <a:r>
              <a:rPr lang="en-US" dirty="0"/>
              <a:t> God in Relationships (3:18–19)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84EE6-9DE7-1BC7-A34F-AC96EE69E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u="sng" dirty="0"/>
              <a:t>Wives</a:t>
            </a:r>
            <a:r>
              <a:rPr lang="en-US" dirty="0"/>
              <a:t> and </a:t>
            </a:r>
            <a:r>
              <a:rPr lang="en-US" u="sng" dirty="0"/>
              <a:t>Husbands</a:t>
            </a:r>
            <a:r>
              <a:rPr lang="en-US" dirty="0"/>
              <a:t> (3:18–19)</a:t>
            </a:r>
          </a:p>
          <a:p>
            <a:pPr lvl="1"/>
            <a:r>
              <a:rPr lang="en-US" dirty="0"/>
              <a:t>Wives should </a:t>
            </a:r>
            <a:r>
              <a:rPr lang="en-US" u="sng" dirty="0"/>
              <a:t>submit</a:t>
            </a:r>
            <a:r>
              <a:rPr lang="en-US" dirty="0"/>
              <a:t> to their husbands.</a:t>
            </a:r>
          </a:p>
        </p:txBody>
      </p:sp>
    </p:spTree>
    <p:extLst>
      <p:ext uri="{BB962C8B-B14F-4D97-AF65-F5344CB8AC3E}">
        <p14:creationId xmlns:p14="http://schemas.microsoft.com/office/powerpoint/2010/main" val="36262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9625E-A087-DBD2-0FAF-A0D2287E8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ways that Christians can serve one another?</a:t>
            </a:r>
          </a:p>
        </p:txBody>
      </p:sp>
    </p:spTree>
    <p:extLst>
      <p:ext uri="{BB962C8B-B14F-4D97-AF65-F5344CB8AC3E}">
        <p14:creationId xmlns:p14="http://schemas.microsoft.com/office/powerpoint/2010/main" val="6385561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D7E805-8FD7-80B9-C46C-2A8C2797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Serving</a:t>
            </a:r>
            <a:r>
              <a:rPr lang="en-US" dirty="0"/>
              <a:t> God in Relationships (3:18–19)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84EE6-9DE7-1BC7-A34F-AC96EE69E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u="sng" dirty="0"/>
              <a:t>Wives</a:t>
            </a:r>
            <a:r>
              <a:rPr lang="en-US" dirty="0"/>
              <a:t> and </a:t>
            </a:r>
            <a:r>
              <a:rPr lang="en-US" u="sng" dirty="0"/>
              <a:t>Husbands</a:t>
            </a:r>
            <a:r>
              <a:rPr lang="en-US" dirty="0"/>
              <a:t> (3:18–19)</a:t>
            </a:r>
          </a:p>
          <a:p>
            <a:pPr lvl="1"/>
            <a:r>
              <a:rPr lang="en-US" dirty="0"/>
              <a:t>Wives should </a:t>
            </a:r>
            <a:r>
              <a:rPr lang="en-US" u="sng" dirty="0"/>
              <a:t>submit</a:t>
            </a:r>
            <a:r>
              <a:rPr lang="en-US" dirty="0"/>
              <a:t> to their husbands.</a:t>
            </a:r>
          </a:p>
          <a:p>
            <a:pPr lvl="1"/>
            <a:r>
              <a:rPr lang="en-US" dirty="0"/>
              <a:t>Husbands should </a:t>
            </a:r>
            <a:r>
              <a:rPr lang="en-US" u="sng" dirty="0"/>
              <a:t>care</a:t>
            </a:r>
            <a:r>
              <a:rPr lang="en-US" dirty="0"/>
              <a:t> for and </a:t>
            </a:r>
            <a:r>
              <a:rPr lang="en-US" u="sng" dirty="0"/>
              <a:t>guide</a:t>
            </a:r>
            <a:r>
              <a:rPr lang="en-US" dirty="0"/>
              <a:t> their wives.</a:t>
            </a:r>
          </a:p>
        </p:txBody>
      </p:sp>
    </p:spTree>
    <p:extLst>
      <p:ext uri="{BB962C8B-B14F-4D97-AF65-F5344CB8AC3E}">
        <p14:creationId xmlns:p14="http://schemas.microsoft.com/office/powerpoint/2010/main" val="397650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9625E-A087-DBD2-0FAF-A0D2287E8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common obstacles to unity in marriage? Even if you are not married, what challenges have you observed in marriages around you?</a:t>
            </a:r>
          </a:p>
          <a:p>
            <a:r>
              <a:rPr lang="en-US" dirty="0"/>
              <a:t>What do you think can make it difficult to love a spouse sacrificially?</a:t>
            </a:r>
          </a:p>
        </p:txBody>
      </p:sp>
    </p:spTree>
    <p:extLst>
      <p:ext uri="{BB962C8B-B14F-4D97-AF65-F5344CB8AC3E}">
        <p14:creationId xmlns:p14="http://schemas.microsoft.com/office/powerpoint/2010/main" val="3142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D7E805-8FD7-80B9-C46C-2A8C2797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Serving</a:t>
            </a:r>
            <a:r>
              <a:rPr lang="en-US" dirty="0"/>
              <a:t> God in Relationships (3:18–19)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84EE6-9DE7-1BC7-A34F-AC96EE69E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u="sng" dirty="0"/>
              <a:t>Children</a:t>
            </a:r>
            <a:r>
              <a:rPr lang="en-US" dirty="0"/>
              <a:t> and </a:t>
            </a:r>
            <a:r>
              <a:rPr lang="en-US" u="sng" dirty="0"/>
              <a:t>Fathers</a:t>
            </a:r>
            <a:r>
              <a:rPr lang="en-US" dirty="0"/>
              <a:t> (3:20–21)</a:t>
            </a:r>
          </a:p>
          <a:p>
            <a:pPr lvl="1"/>
            <a:r>
              <a:rPr lang="en-US" dirty="0"/>
              <a:t>Children should </a:t>
            </a:r>
            <a:r>
              <a:rPr lang="en-US" u="sng" dirty="0"/>
              <a:t>honor</a:t>
            </a:r>
            <a:r>
              <a:rPr lang="en-US" dirty="0"/>
              <a:t> and obey their parents.</a:t>
            </a:r>
          </a:p>
        </p:txBody>
      </p:sp>
    </p:spTree>
    <p:extLst>
      <p:ext uri="{BB962C8B-B14F-4D97-AF65-F5344CB8AC3E}">
        <p14:creationId xmlns:p14="http://schemas.microsoft.com/office/powerpoint/2010/main" val="24195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9625E-A087-DBD2-0FAF-A0D2287E8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ways in which we can show respect to our parents?</a:t>
            </a:r>
          </a:p>
          <a:p>
            <a:r>
              <a:rPr lang="en-US" dirty="0"/>
              <a:t>How can we honor them even after we become independent adults? </a:t>
            </a:r>
          </a:p>
          <a:p>
            <a:r>
              <a:rPr lang="en-US" dirty="0"/>
              <a:t>How can we honor parents who are no longer living or who are absent?</a:t>
            </a:r>
          </a:p>
        </p:txBody>
      </p:sp>
    </p:spTree>
    <p:extLst>
      <p:ext uri="{BB962C8B-B14F-4D97-AF65-F5344CB8AC3E}">
        <p14:creationId xmlns:p14="http://schemas.microsoft.com/office/powerpoint/2010/main" val="11771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D7E805-8FD7-80B9-C46C-2A8C2797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Serving</a:t>
            </a:r>
            <a:r>
              <a:rPr lang="en-US" dirty="0"/>
              <a:t> God in Relationships (3:18–19)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84EE6-9DE7-1BC7-A34F-AC96EE69E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u="sng" dirty="0"/>
              <a:t>Children</a:t>
            </a:r>
            <a:r>
              <a:rPr lang="en-US" dirty="0"/>
              <a:t> and </a:t>
            </a:r>
            <a:r>
              <a:rPr lang="en-US" u="sng" dirty="0"/>
              <a:t>Fathers</a:t>
            </a:r>
            <a:r>
              <a:rPr lang="en-US" dirty="0"/>
              <a:t> (3:20–21)</a:t>
            </a:r>
          </a:p>
          <a:p>
            <a:pPr lvl="1"/>
            <a:r>
              <a:rPr lang="en-US" dirty="0"/>
              <a:t>Children should </a:t>
            </a:r>
            <a:r>
              <a:rPr lang="en-US" u="sng" dirty="0"/>
              <a:t>honor</a:t>
            </a:r>
            <a:r>
              <a:rPr lang="en-US" dirty="0"/>
              <a:t> and obey their parents.</a:t>
            </a:r>
          </a:p>
          <a:p>
            <a:pPr lvl="1"/>
            <a:r>
              <a:rPr lang="en-US" dirty="0"/>
              <a:t>Parents should not </a:t>
            </a:r>
            <a:r>
              <a:rPr lang="en-US" u="sng" dirty="0"/>
              <a:t>exasperate</a:t>
            </a:r>
            <a:r>
              <a:rPr lang="en-US" dirty="0"/>
              <a:t> their children.</a:t>
            </a:r>
          </a:p>
        </p:txBody>
      </p:sp>
    </p:spTree>
    <p:extLst>
      <p:ext uri="{BB962C8B-B14F-4D97-AF65-F5344CB8AC3E}">
        <p14:creationId xmlns:p14="http://schemas.microsoft.com/office/powerpoint/2010/main" val="69049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D7E805-8FD7-80B9-C46C-2A8C2797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Serving</a:t>
            </a:r>
            <a:r>
              <a:rPr lang="en-US" dirty="0"/>
              <a:t> God in Relationships (3:18–19)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84EE6-9DE7-1BC7-A34F-AC96EE69E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u="sng" dirty="0"/>
              <a:t>Slaves</a:t>
            </a:r>
            <a:r>
              <a:rPr lang="en-US" dirty="0"/>
              <a:t> and </a:t>
            </a:r>
            <a:r>
              <a:rPr lang="en-US" u="sng" dirty="0"/>
              <a:t>Masters</a:t>
            </a:r>
            <a:r>
              <a:rPr lang="en-US" dirty="0"/>
              <a:t> (3:22–4:1)</a:t>
            </a:r>
          </a:p>
          <a:p>
            <a:pPr lvl="1"/>
            <a:r>
              <a:rPr lang="en-US" dirty="0"/>
              <a:t>Slaves should obey masters, ultimately serving the </a:t>
            </a:r>
            <a:r>
              <a:rPr lang="en-US" u="sng" dirty="0"/>
              <a:t>Lord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Masters should govern with </a:t>
            </a:r>
            <a:r>
              <a:rPr lang="en-US" u="sng" dirty="0"/>
              <a:t>mercy</a:t>
            </a:r>
            <a:r>
              <a:rPr lang="en-US" dirty="0"/>
              <a:t> and humility.</a:t>
            </a:r>
          </a:p>
        </p:txBody>
      </p:sp>
    </p:spTree>
    <p:extLst>
      <p:ext uri="{BB962C8B-B14F-4D97-AF65-F5344CB8AC3E}">
        <p14:creationId xmlns:p14="http://schemas.microsoft.com/office/powerpoint/2010/main" val="115866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B6C95-B856-BF11-AA13-DAAFC78166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has God used to help you understand Scripture?</a:t>
            </a:r>
          </a:p>
        </p:txBody>
      </p:sp>
    </p:spTree>
    <p:extLst>
      <p:ext uri="{BB962C8B-B14F-4D97-AF65-F5344CB8AC3E}">
        <p14:creationId xmlns:p14="http://schemas.microsoft.com/office/powerpoint/2010/main" val="114442044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9625E-A087-DBD2-0FAF-A0D2287E8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dirty="0"/>
              <a:t>How can we apply Paul’s principles in our workplaces?</a:t>
            </a:r>
          </a:p>
        </p:txBody>
      </p:sp>
    </p:spTree>
    <p:extLst>
      <p:ext uri="{BB962C8B-B14F-4D97-AF65-F5344CB8AC3E}">
        <p14:creationId xmlns:p14="http://schemas.microsoft.com/office/powerpoint/2010/main" val="323242323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D7E805-8FD7-80B9-C46C-2A8C2797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Takeaways</a:t>
            </a:r>
            <a:r>
              <a:rPr lang="en-US" dirty="0"/>
              <a:t> from Paul’s Examples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84EE6-9DE7-1BC7-A34F-AC96EE69E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u="sng" dirty="0"/>
              <a:t>Live</a:t>
            </a:r>
            <a:r>
              <a:rPr lang="en-US" dirty="0"/>
              <a:t> for God wherever you are.</a:t>
            </a:r>
          </a:p>
          <a:p>
            <a:r>
              <a:rPr lang="en-US" dirty="0"/>
              <a:t>All people are </a:t>
            </a:r>
            <a:r>
              <a:rPr lang="en-US" u="sng" dirty="0"/>
              <a:t>equal</a:t>
            </a:r>
            <a:r>
              <a:rPr lang="en-US" dirty="0"/>
              <a:t> before God.</a:t>
            </a:r>
          </a:p>
          <a:p>
            <a:r>
              <a:rPr lang="en-US" dirty="0"/>
              <a:t>Believers serve </a:t>
            </a:r>
            <a:r>
              <a:rPr lang="en-US" u="sng" dirty="0"/>
              <a:t>one another</a:t>
            </a:r>
            <a:r>
              <a:rPr lang="en-US" dirty="0"/>
              <a:t> in love.</a:t>
            </a:r>
          </a:p>
        </p:txBody>
      </p:sp>
    </p:spTree>
    <p:extLst>
      <p:ext uri="{BB962C8B-B14F-4D97-AF65-F5344CB8AC3E}">
        <p14:creationId xmlns:p14="http://schemas.microsoft.com/office/powerpoint/2010/main" val="29129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32921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Thirteen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Paul’s Final Instructions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80F61-80C9-ED9E-C3F8-B74F62DF42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4:2–18</a:t>
            </a:r>
          </a:p>
        </p:txBody>
      </p:sp>
    </p:spTree>
    <p:extLst>
      <p:ext uri="{BB962C8B-B14F-4D97-AF65-F5344CB8AC3E}">
        <p14:creationId xmlns:p14="http://schemas.microsoft.com/office/powerpoint/2010/main" val="350858640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56C561-30F1-B132-2913-FBA029C5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For the Sake of the </a:t>
            </a:r>
            <a:r>
              <a:rPr lang="en-US" u="sng" dirty="0"/>
              <a:t>Gospel</a:t>
            </a:r>
            <a:r>
              <a:rPr lang="en-US" dirty="0"/>
              <a:t> (vv. 2–6)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97BA2-87E5-5C83-3892-4C83C140A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Be </a:t>
            </a:r>
            <a:r>
              <a:rPr lang="en-US" u="sng" dirty="0"/>
              <a:t>devoted</a:t>
            </a:r>
            <a:r>
              <a:rPr lang="en-US" dirty="0"/>
              <a:t> in prayer (v. 2)</a:t>
            </a:r>
          </a:p>
          <a:p>
            <a:pPr lvl="1"/>
            <a:r>
              <a:rPr lang="en-US" dirty="0"/>
              <a:t>We should pray </a:t>
            </a:r>
            <a:r>
              <a:rPr lang="en-US" u="sng" dirty="0"/>
              <a:t>regularly</a:t>
            </a:r>
            <a:r>
              <a:rPr lang="en-US" dirty="0"/>
              <a:t> and </a:t>
            </a:r>
            <a:r>
              <a:rPr lang="en-US" u="sng" dirty="0"/>
              <a:t>consistently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33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01D69-8B70-3112-543E-735FE69B3C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practical ways we can make time for prayer? </a:t>
            </a:r>
          </a:p>
          <a:p>
            <a:r>
              <a:rPr lang="en-US" dirty="0"/>
              <a:t>How can we remind ourselves to pray persistently?</a:t>
            </a:r>
          </a:p>
        </p:txBody>
      </p:sp>
    </p:spTree>
    <p:extLst>
      <p:ext uri="{BB962C8B-B14F-4D97-AF65-F5344CB8AC3E}">
        <p14:creationId xmlns:p14="http://schemas.microsoft.com/office/powerpoint/2010/main" val="134957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56C561-30F1-B132-2913-FBA029C5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For the Sake of the </a:t>
            </a:r>
            <a:r>
              <a:rPr lang="en-US" u="sng" dirty="0"/>
              <a:t>Gospel</a:t>
            </a:r>
            <a:r>
              <a:rPr lang="en-US" dirty="0"/>
              <a:t> (vv. 2–6)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97BA2-87E5-5C83-3892-4C83C140A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Be </a:t>
            </a:r>
            <a:r>
              <a:rPr lang="en-US" u="sng" dirty="0"/>
              <a:t>devoted</a:t>
            </a:r>
            <a:r>
              <a:rPr lang="en-US" dirty="0"/>
              <a:t> in prayer (v. 2)</a:t>
            </a:r>
          </a:p>
          <a:p>
            <a:pPr lvl="1"/>
            <a:r>
              <a:rPr lang="en-US" dirty="0"/>
              <a:t>We should pray </a:t>
            </a:r>
            <a:r>
              <a:rPr lang="en-US" u="sng" dirty="0"/>
              <a:t>regularly</a:t>
            </a:r>
            <a:r>
              <a:rPr lang="en-US" dirty="0"/>
              <a:t> and </a:t>
            </a:r>
            <a:r>
              <a:rPr lang="en-US" u="sng" dirty="0"/>
              <a:t>consistently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need to stay </a:t>
            </a:r>
            <a:r>
              <a:rPr lang="en-US" u="sng" dirty="0"/>
              <a:t>alert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Give </a:t>
            </a:r>
            <a:r>
              <a:rPr lang="en-US" u="sng" dirty="0"/>
              <a:t>thanks</a:t>
            </a:r>
            <a:r>
              <a:rPr lang="en-US" dirty="0"/>
              <a:t> to God.</a:t>
            </a:r>
          </a:p>
        </p:txBody>
      </p:sp>
    </p:spTree>
    <p:extLst>
      <p:ext uri="{BB962C8B-B14F-4D97-AF65-F5344CB8AC3E}">
        <p14:creationId xmlns:p14="http://schemas.microsoft.com/office/powerpoint/2010/main" val="18768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56C561-30F1-B132-2913-FBA029C5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For the Sake of the </a:t>
            </a:r>
            <a:r>
              <a:rPr lang="en-US" u="sng" dirty="0"/>
              <a:t>Gospel</a:t>
            </a:r>
            <a:r>
              <a:rPr lang="en-US" dirty="0"/>
              <a:t> (vv. 2–6)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97BA2-87E5-5C83-3892-4C83C140A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Pray for the </a:t>
            </a:r>
            <a:r>
              <a:rPr lang="en-US" u="sng" dirty="0"/>
              <a:t>presentation</a:t>
            </a:r>
            <a:r>
              <a:rPr lang="en-US" dirty="0"/>
              <a:t> of the gospel </a:t>
            </a:r>
            <a:br>
              <a:rPr lang="en-US" dirty="0"/>
            </a:br>
            <a:r>
              <a:rPr lang="en-US" dirty="0"/>
              <a:t>(vv. 3–4)</a:t>
            </a:r>
          </a:p>
          <a:p>
            <a:r>
              <a:rPr lang="en-US" dirty="0"/>
              <a:t>Walk in wisdom, answering with </a:t>
            </a:r>
            <a:r>
              <a:rPr lang="en-US" u="sng" dirty="0"/>
              <a:t>grace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(vv. 5–6)</a:t>
            </a:r>
          </a:p>
        </p:txBody>
      </p:sp>
    </p:spTree>
    <p:extLst>
      <p:ext uri="{BB962C8B-B14F-4D97-AF65-F5344CB8AC3E}">
        <p14:creationId xmlns:p14="http://schemas.microsoft.com/office/powerpoint/2010/main" val="369326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56C561-30F1-B132-2913-FBA029C5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Final</a:t>
            </a:r>
            <a:r>
              <a:rPr lang="en-US" dirty="0"/>
              <a:t> Greetings (vv. 7–18) </a:t>
            </a:r>
          </a:p>
        </p:txBody>
      </p:sp>
    </p:spTree>
    <p:extLst>
      <p:ext uri="{BB962C8B-B14F-4D97-AF65-F5344CB8AC3E}">
        <p14:creationId xmlns:p14="http://schemas.microsoft.com/office/powerpoint/2010/main" val="36294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468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73FF2D-8DEA-C64A-575A-AEB9679C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Paul’s </a:t>
            </a:r>
            <a:r>
              <a:rPr lang="en-US" u="sng" dirty="0"/>
              <a:t>Prayer Requests</a:t>
            </a:r>
            <a:r>
              <a:rPr lang="en-US" dirty="0"/>
              <a:t> for Believers </a:t>
            </a:r>
            <a:br>
              <a:rPr lang="en-US" dirty="0"/>
            </a:br>
            <a:r>
              <a:rPr lang="en-US" dirty="0"/>
              <a:t>(vv. 9–11)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0D80F6-8B60-8E95-50F2-E31A7CC92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u="sng" dirty="0"/>
              <a:t>Wisdom</a:t>
            </a:r>
            <a:r>
              <a:rPr lang="en-US" dirty="0"/>
              <a:t> is applying our knowledge of God.</a:t>
            </a:r>
          </a:p>
          <a:p>
            <a:pPr lvl="1"/>
            <a:r>
              <a:rPr lang="en-US" dirty="0"/>
              <a:t>We learn and understand better with </a:t>
            </a:r>
            <a:r>
              <a:rPr lang="en-US" u="sng" dirty="0"/>
              <a:t>time</a:t>
            </a:r>
            <a:r>
              <a:rPr lang="en-US" dirty="0"/>
              <a:t> and </a:t>
            </a:r>
            <a:r>
              <a:rPr lang="en-US" u="sng" dirty="0"/>
              <a:t>obedience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33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73FF2D-8DEA-C64A-575A-AEB9679C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Paul’s </a:t>
            </a:r>
            <a:r>
              <a:rPr lang="en-US" u="sng" dirty="0"/>
              <a:t>Prayer Requests</a:t>
            </a:r>
            <a:r>
              <a:rPr lang="en-US" dirty="0"/>
              <a:t> for Believers </a:t>
            </a:r>
            <a:br>
              <a:rPr lang="en-US" dirty="0"/>
            </a:br>
            <a:r>
              <a:rPr lang="en-US" dirty="0"/>
              <a:t>(vv. 9–11)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0D80F6-8B60-8E95-50F2-E31A7CC92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Walking worthy of God and desiring to please Him in all things (v. 10)</a:t>
            </a:r>
          </a:p>
          <a:p>
            <a:pPr lvl="1"/>
            <a:r>
              <a:rPr lang="en-US" dirty="0"/>
              <a:t>Walking is an </a:t>
            </a:r>
            <a:r>
              <a:rPr lang="en-US" u="sng" dirty="0"/>
              <a:t>ongoing</a:t>
            </a:r>
            <a:r>
              <a:rPr lang="en-US" dirty="0"/>
              <a:t> process.</a:t>
            </a:r>
          </a:p>
          <a:p>
            <a:pPr lvl="1"/>
            <a:r>
              <a:rPr lang="en-US" dirty="0"/>
              <a:t>Walking worthy of God means </a:t>
            </a:r>
            <a:r>
              <a:rPr lang="en-US" u="sng" dirty="0"/>
              <a:t>living out</a:t>
            </a:r>
            <a:r>
              <a:rPr lang="en-US" dirty="0"/>
              <a:t> who we are in Christ.</a:t>
            </a:r>
          </a:p>
        </p:txBody>
      </p:sp>
    </p:spTree>
    <p:extLst>
      <p:ext uri="{BB962C8B-B14F-4D97-AF65-F5344CB8AC3E}">
        <p14:creationId xmlns:p14="http://schemas.microsoft.com/office/powerpoint/2010/main" val="318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02DE6-B855-FBC8-E811-177829C0D4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Is Paul saying that we need to measure up to God’s standard when he prays that believers will walk worthy of Christ?</a:t>
            </a:r>
          </a:p>
        </p:txBody>
      </p:sp>
    </p:spTree>
    <p:extLst>
      <p:ext uri="{BB962C8B-B14F-4D97-AF65-F5344CB8AC3E}">
        <p14:creationId xmlns:p14="http://schemas.microsoft.com/office/powerpoint/2010/main" val="2577707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73FF2D-8DEA-C64A-575A-AEB9679C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Paul’s </a:t>
            </a:r>
            <a:r>
              <a:rPr lang="en-US" u="sng" dirty="0"/>
              <a:t>Prayer Requests</a:t>
            </a:r>
            <a:r>
              <a:rPr lang="en-US" dirty="0"/>
              <a:t> for Believers </a:t>
            </a:r>
            <a:br>
              <a:rPr lang="en-US" dirty="0"/>
            </a:br>
            <a:r>
              <a:rPr lang="en-US" dirty="0"/>
              <a:t>(vv. 9–11)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0D80F6-8B60-8E95-50F2-E31A7CC92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Pleasing God means </a:t>
            </a:r>
            <a:r>
              <a:rPr lang="en-US" u="sng" dirty="0"/>
              <a:t>choosing</a:t>
            </a:r>
            <a:r>
              <a:rPr lang="en-US" dirty="0"/>
              <a:t> Him rather than sin.</a:t>
            </a:r>
          </a:p>
        </p:txBody>
      </p:sp>
    </p:spTree>
    <p:extLst>
      <p:ext uri="{BB962C8B-B14F-4D97-AF65-F5344CB8AC3E}">
        <p14:creationId xmlns:p14="http://schemas.microsoft.com/office/powerpoint/2010/main" val="12388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73FF2D-8DEA-C64A-575A-AEB9679C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Paul’s </a:t>
            </a:r>
            <a:r>
              <a:rPr lang="en-US" u="sng" dirty="0"/>
              <a:t>Prayer Requests</a:t>
            </a:r>
            <a:r>
              <a:rPr lang="en-US" dirty="0"/>
              <a:t> for Believers </a:t>
            </a:r>
            <a:br>
              <a:rPr lang="en-US" dirty="0"/>
            </a:br>
            <a:r>
              <a:rPr lang="en-US" dirty="0"/>
              <a:t>(vv. 9–11)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0D80F6-8B60-8E95-50F2-E31A7CC92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Bearing fruit in every good </a:t>
            </a:r>
            <a:r>
              <a:rPr lang="en-US" u="sng" dirty="0"/>
              <a:t>work</a:t>
            </a:r>
            <a:r>
              <a:rPr lang="en-US" dirty="0"/>
              <a:t> (v. 10)</a:t>
            </a:r>
          </a:p>
          <a:p>
            <a:pPr lvl="1"/>
            <a:r>
              <a:rPr lang="en-US" dirty="0"/>
              <a:t>“Fruit” describes how we </a:t>
            </a:r>
            <a:r>
              <a:rPr lang="en-US" u="sng" dirty="0"/>
              <a:t>act</a:t>
            </a:r>
            <a:r>
              <a:rPr lang="en-US" dirty="0"/>
              <a:t> out our faith.</a:t>
            </a:r>
          </a:p>
          <a:p>
            <a:pPr lvl="1"/>
            <a:r>
              <a:rPr lang="en-US" u="sng" dirty="0"/>
              <a:t>Faith</a:t>
            </a:r>
            <a:r>
              <a:rPr lang="en-US" dirty="0"/>
              <a:t> results in doing good works.</a:t>
            </a:r>
          </a:p>
        </p:txBody>
      </p:sp>
    </p:spTree>
    <p:extLst>
      <p:ext uri="{BB962C8B-B14F-4D97-AF65-F5344CB8AC3E}">
        <p14:creationId xmlns:p14="http://schemas.microsoft.com/office/powerpoint/2010/main" val="148995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 to</a:t>
            </a:r>
          </a:p>
          <a:p>
            <a:r>
              <a:rPr lang="en-US" dirty="0"/>
              <a:t>Colossians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AC870-092D-0AA8-167D-F35B95131B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1:1–8</a:t>
            </a:r>
          </a:p>
        </p:txBody>
      </p:sp>
    </p:spTree>
    <p:extLst>
      <p:ext uri="{BB962C8B-B14F-4D97-AF65-F5344CB8AC3E}">
        <p14:creationId xmlns:p14="http://schemas.microsoft.com/office/powerpoint/2010/main" val="3365760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73FF2D-8DEA-C64A-575A-AEB9679C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Paul’s </a:t>
            </a:r>
            <a:r>
              <a:rPr lang="en-US" u="sng" dirty="0"/>
              <a:t>Prayer Requests</a:t>
            </a:r>
            <a:r>
              <a:rPr lang="en-US" dirty="0"/>
              <a:t> for Believers </a:t>
            </a:r>
            <a:br>
              <a:rPr lang="en-US" dirty="0"/>
            </a:br>
            <a:r>
              <a:rPr lang="en-US" dirty="0"/>
              <a:t>(vv. 9–11)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0D80F6-8B60-8E95-50F2-E31A7CC92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Increasing in the </a:t>
            </a:r>
            <a:r>
              <a:rPr lang="en-US" u="sng" dirty="0"/>
              <a:t>knowledge</a:t>
            </a:r>
            <a:r>
              <a:rPr lang="en-US" dirty="0"/>
              <a:t> of God (v. 10)</a:t>
            </a:r>
          </a:p>
          <a:p>
            <a:r>
              <a:rPr lang="en-US" dirty="0"/>
              <a:t>Strengthened for endurance and </a:t>
            </a:r>
            <a:r>
              <a:rPr lang="en-US" u="sng" dirty="0"/>
              <a:t>patience</a:t>
            </a:r>
            <a:r>
              <a:rPr lang="en-US" dirty="0"/>
              <a:t> (v. 11)</a:t>
            </a:r>
          </a:p>
          <a:p>
            <a:pPr lvl="1"/>
            <a:r>
              <a:rPr lang="en-US" dirty="0"/>
              <a:t>This strength comes from </a:t>
            </a:r>
            <a:r>
              <a:rPr lang="en-US" u="sng" dirty="0"/>
              <a:t>God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can </a:t>
            </a:r>
            <a:r>
              <a:rPr lang="en-US" u="sng" dirty="0"/>
              <a:t>rejoice</a:t>
            </a:r>
            <a:r>
              <a:rPr lang="en-US" dirty="0"/>
              <a:t> over God’s care.</a:t>
            </a:r>
          </a:p>
        </p:txBody>
      </p:sp>
    </p:spTree>
    <p:extLst>
      <p:ext uri="{BB962C8B-B14F-4D97-AF65-F5344CB8AC3E}">
        <p14:creationId xmlns:p14="http://schemas.microsoft.com/office/powerpoint/2010/main" val="32871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8A28-1114-7A85-FF8A-F6CE8ED41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Paul’s Praise to God (v. 12)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156B1-6666-C93E-FA81-00B05AA5A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We have a heavenly </a:t>
            </a:r>
            <a:r>
              <a:rPr lang="en-US" u="sng" dirty="0"/>
              <a:t>inheritance</a:t>
            </a:r>
            <a:r>
              <a:rPr lang="en-US" dirty="0"/>
              <a:t> in Jesus Christ (v. 12).</a:t>
            </a:r>
          </a:p>
          <a:p>
            <a:r>
              <a:rPr lang="en-US" dirty="0"/>
              <a:t>We are people of </a:t>
            </a:r>
            <a:r>
              <a:rPr lang="en-US" u="sng" dirty="0"/>
              <a:t>light</a:t>
            </a:r>
            <a:r>
              <a:rPr lang="en-US" dirty="0"/>
              <a:t> (v. 12).</a:t>
            </a:r>
          </a:p>
        </p:txBody>
      </p:sp>
    </p:spTree>
    <p:extLst>
      <p:ext uri="{BB962C8B-B14F-4D97-AF65-F5344CB8AC3E}">
        <p14:creationId xmlns:p14="http://schemas.microsoft.com/office/powerpoint/2010/main" val="272184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E0F59-3DE6-9B32-CBA5-70B0C0ABB5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do you think Scripture uses light and darkness to describe righteousness and sin?</a:t>
            </a:r>
          </a:p>
        </p:txBody>
      </p:sp>
    </p:spTree>
    <p:extLst>
      <p:ext uri="{BB962C8B-B14F-4D97-AF65-F5344CB8AC3E}">
        <p14:creationId xmlns:p14="http://schemas.microsoft.com/office/powerpoint/2010/main" val="3519631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889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Hymn of Christ, Part 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259DD6-9F9C-41F5-93B9-0281C0AA10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1:13–17</a:t>
            </a:r>
          </a:p>
        </p:txBody>
      </p:sp>
    </p:spTree>
    <p:extLst>
      <p:ext uri="{BB962C8B-B14F-4D97-AF65-F5344CB8AC3E}">
        <p14:creationId xmlns:p14="http://schemas.microsoft.com/office/powerpoint/2010/main" val="410577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AA498-18C2-672E-5CAE-0044B0AA7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3387"/>
            <a:ext cx="11130280" cy="4903576"/>
          </a:xfrm>
        </p:spPr>
        <p:txBody>
          <a:bodyPr>
            <a:normAutofit/>
          </a:bodyPr>
          <a:lstStyle/>
          <a:p>
            <a:r>
              <a:rPr lang="en-US" sz="2800" dirty="0"/>
              <a:t>A. Christ is the redeemer (vv. 13–14).</a:t>
            </a:r>
          </a:p>
          <a:p>
            <a:pPr lvl="1"/>
            <a:r>
              <a:rPr lang="en-US" sz="2800" dirty="0"/>
              <a:t>B. Christ as the image of God (v. 15)</a:t>
            </a:r>
          </a:p>
          <a:p>
            <a:pPr lvl="2"/>
            <a:r>
              <a:rPr lang="en-US" sz="2800" dirty="0"/>
              <a:t>C. Christ as creator and sustainer (vv. 16–17)</a:t>
            </a:r>
          </a:p>
          <a:p>
            <a:pPr lvl="3"/>
            <a:r>
              <a:rPr lang="en-US" sz="2800" dirty="0"/>
              <a:t>D. Christ is the head of the church (v. 18).</a:t>
            </a:r>
          </a:p>
          <a:p>
            <a:pPr lvl="2"/>
            <a:r>
              <a:rPr lang="en-US" sz="2800" dirty="0"/>
              <a:t>C’. Christ as the beginning of all, the firstborn from the dead (v. 18)</a:t>
            </a:r>
          </a:p>
          <a:p>
            <a:pPr lvl="1"/>
            <a:r>
              <a:rPr lang="en-US" sz="2800" dirty="0"/>
              <a:t>B’. Christ has the fullness of God dwelling in Him (v. 19).</a:t>
            </a:r>
          </a:p>
          <a:p>
            <a:r>
              <a:rPr lang="en-US" sz="2800" dirty="0"/>
              <a:t>A’. Christ as reconciler (v. 20)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DDB364-48D3-1DB2-AB55-2C821AC77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709"/>
            <a:ext cx="10515600" cy="1305104"/>
          </a:xfrm>
        </p:spPr>
        <p:txBody>
          <a:bodyPr/>
          <a:lstStyle/>
          <a:p>
            <a:r>
              <a:rPr lang="en-US" dirty="0"/>
              <a:t>Chiasm in Colossians 1:13–17</a:t>
            </a:r>
          </a:p>
        </p:txBody>
      </p:sp>
    </p:spTree>
    <p:extLst>
      <p:ext uri="{BB962C8B-B14F-4D97-AF65-F5344CB8AC3E}">
        <p14:creationId xmlns:p14="http://schemas.microsoft.com/office/powerpoint/2010/main" val="29362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36C97B-D535-4BBC-8362-B4C39F65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Christ the </a:t>
            </a:r>
            <a:r>
              <a:rPr lang="en-US" u="sng" dirty="0"/>
              <a:t>Redeemer</a:t>
            </a:r>
            <a:r>
              <a:rPr lang="en-US" dirty="0"/>
              <a:t> (vv. 13–14)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43B0D0-F88E-A92F-5EDD-1171FA19D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God </a:t>
            </a:r>
            <a:r>
              <a:rPr lang="en-US" u="sng" dirty="0"/>
              <a:t>delivered</a:t>
            </a:r>
            <a:r>
              <a:rPr lang="en-US" dirty="0"/>
              <a:t> and transferred us into light (v. 13).</a:t>
            </a:r>
          </a:p>
          <a:p>
            <a:pPr lvl="1"/>
            <a:r>
              <a:rPr lang="en-US" dirty="0"/>
              <a:t>Just as light and darkness are opposites, Jesus and </a:t>
            </a:r>
            <a:r>
              <a:rPr lang="en-US" u="sng" dirty="0"/>
              <a:t>sin</a:t>
            </a:r>
            <a:r>
              <a:rPr lang="en-US" dirty="0"/>
              <a:t> have no part in each other.</a:t>
            </a:r>
          </a:p>
          <a:p>
            <a:pPr lvl="1"/>
            <a:r>
              <a:rPr lang="en-US" dirty="0"/>
              <a:t>Jesus </a:t>
            </a:r>
            <a:r>
              <a:rPr lang="en-US" u="sng" dirty="0"/>
              <a:t>rescued</a:t>
            </a:r>
            <a:r>
              <a:rPr lang="en-US" dirty="0"/>
              <a:t> us from the power of sin.</a:t>
            </a:r>
          </a:p>
        </p:txBody>
      </p:sp>
    </p:spTree>
    <p:extLst>
      <p:ext uri="{BB962C8B-B14F-4D97-AF65-F5344CB8AC3E}">
        <p14:creationId xmlns:p14="http://schemas.microsoft.com/office/powerpoint/2010/main" val="91509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36C97B-D535-4BBC-8362-B4C39F65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Christ the </a:t>
            </a:r>
            <a:r>
              <a:rPr lang="en-US" u="sng" dirty="0"/>
              <a:t>Redeemer</a:t>
            </a:r>
            <a:r>
              <a:rPr lang="en-US" dirty="0"/>
              <a:t> (vv. 13–14)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43B0D0-F88E-A92F-5EDD-1171FA19D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Christ brought us back to God (v. 14).</a:t>
            </a:r>
          </a:p>
          <a:p>
            <a:r>
              <a:rPr lang="en-US" dirty="0"/>
              <a:t>Christ </a:t>
            </a:r>
            <a:r>
              <a:rPr lang="en-US" u="sng" dirty="0"/>
              <a:t>forgave</a:t>
            </a:r>
            <a:r>
              <a:rPr lang="en-US" dirty="0"/>
              <a:t> our sins (v. 14).</a:t>
            </a:r>
          </a:p>
        </p:txBody>
      </p:sp>
    </p:spTree>
    <p:extLst>
      <p:ext uri="{BB962C8B-B14F-4D97-AF65-F5344CB8AC3E}">
        <p14:creationId xmlns:p14="http://schemas.microsoft.com/office/powerpoint/2010/main" val="260882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36C97B-D535-4BBC-8362-B4C39F65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Christ the </a:t>
            </a:r>
            <a:r>
              <a:rPr lang="en-US" u="sng" dirty="0"/>
              <a:t>Image</a:t>
            </a:r>
            <a:r>
              <a:rPr lang="en-US" dirty="0"/>
              <a:t> of God (v. 15)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43B0D0-F88E-A92F-5EDD-1171FA19D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We can’t physically </a:t>
            </a:r>
            <a:r>
              <a:rPr lang="en-US" u="sng" dirty="0"/>
              <a:t>see</a:t>
            </a:r>
            <a:r>
              <a:rPr lang="en-US" dirty="0"/>
              <a:t> God.</a:t>
            </a:r>
          </a:p>
        </p:txBody>
      </p:sp>
    </p:spTree>
    <p:extLst>
      <p:ext uri="{BB962C8B-B14F-4D97-AF65-F5344CB8AC3E}">
        <p14:creationId xmlns:p14="http://schemas.microsoft.com/office/powerpoint/2010/main" val="59090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60820-AEF0-7BD7-77C2-8A411F062C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might making images of God be a bad idea?</a:t>
            </a:r>
          </a:p>
        </p:txBody>
      </p:sp>
    </p:spTree>
    <p:extLst>
      <p:ext uri="{BB962C8B-B14F-4D97-AF65-F5344CB8AC3E}">
        <p14:creationId xmlns:p14="http://schemas.microsoft.com/office/powerpoint/2010/main" val="954297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6570B2-58A7-1774-9DD0-B93442563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Background</a:t>
            </a:r>
            <a:r>
              <a:rPr lang="en-US" dirty="0"/>
              <a:t> of Colossians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52ECE-A505-0FAB-4457-E5589A29B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Paul</a:t>
            </a:r>
            <a:r>
              <a:rPr lang="en-US" dirty="0"/>
              <a:t> authored this epistle.</a:t>
            </a:r>
          </a:p>
          <a:p>
            <a:pPr lvl="1"/>
            <a:r>
              <a:rPr lang="en-US" dirty="0"/>
              <a:t>Paul </a:t>
            </a:r>
            <a:r>
              <a:rPr lang="en-US" u="sng" dirty="0"/>
              <a:t>dictated</a:t>
            </a:r>
            <a:r>
              <a:rPr lang="en-US" dirty="0"/>
              <a:t> this letter.</a:t>
            </a:r>
          </a:p>
          <a:p>
            <a:pPr lvl="1"/>
            <a:r>
              <a:rPr lang="en-US" dirty="0"/>
              <a:t>Paul had </a:t>
            </a:r>
            <a:r>
              <a:rPr lang="en-US" u="sng" dirty="0"/>
              <a:t>never visited</a:t>
            </a:r>
            <a:r>
              <a:rPr lang="en-US" dirty="0"/>
              <a:t> this church.</a:t>
            </a:r>
          </a:p>
          <a:p>
            <a:pPr lvl="1"/>
            <a:r>
              <a:rPr lang="en-US" dirty="0"/>
              <a:t>Paul wrote out of </a:t>
            </a:r>
            <a:r>
              <a:rPr lang="en-US" u="sng" dirty="0"/>
              <a:t>general</a:t>
            </a:r>
            <a:r>
              <a:rPr lang="en-US" dirty="0"/>
              <a:t> concern for this church.</a:t>
            </a:r>
          </a:p>
          <a:p>
            <a:pPr lvl="1"/>
            <a:r>
              <a:rPr lang="en-US" dirty="0"/>
              <a:t>Paul wrote a similar letter to the </a:t>
            </a:r>
            <a:r>
              <a:rPr lang="en-US" u="sng" dirty="0"/>
              <a:t>Ephesian</a:t>
            </a:r>
            <a:br>
              <a:rPr lang="en-US" dirty="0"/>
            </a:br>
            <a:r>
              <a:rPr lang="en-US" dirty="0"/>
              <a:t>church.</a:t>
            </a:r>
          </a:p>
        </p:txBody>
      </p:sp>
    </p:spTree>
    <p:extLst>
      <p:ext uri="{BB962C8B-B14F-4D97-AF65-F5344CB8AC3E}">
        <p14:creationId xmlns:p14="http://schemas.microsoft.com/office/powerpoint/2010/main" val="40935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36C97B-D535-4BBC-8362-B4C39F65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Christ the </a:t>
            </a:r>
            <a:r>
              <a:rPr lang="en-US" u="sng" dirty="0"/>
              <a:t>Image</a:t>
            </a:r>
            <a:r>
              <a:rPr lang="en-US" dirty="0"/>
              <a:t> of God (v. 15)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43B0D0-F88E-A92F-5EDD-1171FA19D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We can’t physically </a:t>
            </a:r>
            <a:r>
              <a:rPr lang="en-US" u="sng" dirty="0"/>
              <a:t>see</a:t>
            </a:r>
            <a:r>
              <a:rPr lang="en-US" dirty="0"/>
              <a:t> God.</a:t>
            </a:r>
          </a:p>
          <a:p>
            <a:r>
              <a:rPr lang="en-US" dirty="0"/>
              <a:t>But Jesus gave us a perfect </a:t>
            </a:r>
            <a:r>
              <a:rPr lang="en-US" u="sng" dirty="0"/>
              <a:t>picture</a:t>
            </a:r>
            <a:r>
              <a:rPr lang="en-US" dirty="0"/>
              <a:t> of what God is like.</a:t>
            </a:r>
          </a:p>
        </p:txBody>
      </p:sp>
    </p:spTree>
    <p:extLst>
      <p:ext uri="{BB962C8B-B14F-4D97-AF65-F5344CB8AC3E}">
        <p14:creationId xmlns:p14="http://schemas.microsoft.com/office/powerpoint/2010/main" val="297196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36C97B-D535-4BBC-8362-B4C39F65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Christ the </a:t>
            </a:r>
            <a:r>
              <a:rPr lang="en-US" u="sng" dirty="0"/>
              <a:t>Firstborn</a:t>
            </a:r>
            <a:r>
              <a:rPr lang="en-US" dirty="0"/>
              <a:t> of All Creation (v. 15)</a:t>
            </a:r>
          </a:p>
        </p:txBody>
      </p:sp>
    </p:spTree>
    <p:extLst>
      <p:ext uri="{BB962C8B-B14F-4D97-AF65-F5344CB8AC3E}">
        <p14:creationId xmlns:p14="http://schemas.microsoft.com/office/powerpoint/2010/main" val="27680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1D86B-FB48-8A7D-B59D-CCACF3A9B7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 you think the oldest child in your family is treated differently, or that they are given different privileges and responsibilities? </a:t>
            </a:r>
          </a:p>
          <a:p>
            <a:r>
              <a:rPr lang="en-US" dirty="0"/>
              <a:t>What are they?</a:t>
            </a:r>
          </a:p>
        </p:txBody>
      </p:sp>
    </p:spTree>
    <p:extLst>
      <p:ext uri="{BB962C8B-B14F-4D97-AF65-F5344CB8AC3E}">
        <p14:creationId xmlns:p14="http://schemas.microsoft.com/office/powerpoint/2010/main" val="2536874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36C97B-D535-4BBC-8362-B4C39F65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Christ the </a:t>
            </a:r>
            <a:r>
              <a:rPr lang="en-US" u="sng" dirty="0"/>
              <a:t>Firstborn</a:t>
            </a:r>
            <a:r>
              <a:rPr lang="en-US" dirty="0"/>
              <a:t> of All Creation (v. 15)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43B0D0-F88E-A92F-5EDD-1171FA19D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The firstborn in a family held special </a:t>
            </a:r>
            <a:r>
              <a:rPr lang="en-US" u="sng" dirty="0"/>
              <a:t>honor</a:t>
            </a:r>
            <a:r>
              <a:rPr lang="en-US" dirty="0"/>
              <a:t> and duties.</a:t>
            </a:r>
          </a:p>
          <a:p>
            <a:r>
              <a:rPr lang="en-US" dirty="0"/>
              <a:t>The firstborn received favor and an </a:t>
            </a:r>
            <a:r>
              <a:rPr lang="en-US" u="sng" dirty="0"/>
              <a:t>inheritance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49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36C97B-D535-4BBC-8362-B4C39F65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Christ the </a:t>
            </a:r>
            <a:r>
              <a:rPr lang="en-US" u="sng" dirty="0"/>
              <a:t>Creator</a:t>
            </a:r>
            <a:r>
              <a:rPr lang="en-US" dirty="0"/>
              <a:t> (vv. 16–17)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43B0D0-F88E-A92F-5EDD-1171FA19D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God made heaven and Earth, visible and </a:t>
            </a:r>
            <a:r>
              <a:rPr lang="en-US" u="sng" dirty="0"/>
              <a:t>invisible</a:t>
            </a:r>
            <a:r>
              <a:rPr lang="en-US" dirty="0"/>
              <a:t> (v. 16).</a:t>
            </a:r>
          </a:p>
          <a:p>
            <a:r>
              <a:rPr lang="en-US" dirty="0"/>
              <a:t>God made </a:t>
            </a:r>
            <a:r>
              <a:rPr lang="en-US" u="sng" dirty="0"/>
              <a:t>all</a:t>
            </a:r>
            <a:r>
              <a:rPr lang="en-US" dirty="0"/>
              <a:t> authority and power (v. 16).</a:t>
            </a:r>
          </a:p>
          <a:p>
            <a:r>
              <a:rPr lang="en-US" dirty="0"/>
              <a:t>Christ </a:t>
            </a:r>
            <a:r>
              <a:rPr lang="en-US" u="sng" dirty="0"/>
              <a:t>preceded</a:t>
            </a:r>
            <a:r>
              <a:rPr lang="en-US" dirty="0"/>
              <a:t> all of these things (v. 17).</a:t>
            </a:r>
          </a:p>
          <a:p>
            <a:r>
              <a:rPr lang="en-US" dirty="0"/>
              <a:t>Christ </a:t>
            </a:r>
            <a:r>
              <a:rPr lang="en-US" u="sng" dirty="0"/>
              <a:t>sustains</a:t>
            </a:r>
            <a:r>
              <a:rPr lang="en-US" dirty="0"/>
              <a:t> all things (v. 17).</a:t>
            </a:r>
          </a:p>
        </p:txBody>
      </p:sp>
    </p:spTree>
    <p:extLst>
      <p:ext uri="{BB962C8B-B14F-4D97-AF65-F5344CB8AC3E}">
        <p14:creationId xmlns:p14="http://schemas.microsoft.com/office/powerpoint/2010/main" val="119216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834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Four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Hymn of Christ, Part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B52B2-B9EC-3452-0E1D-9CF3B86355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1:18–23</a:t>
            </a:r>
          </a:p>
        </p:txBody>
      </p:sp>
    </p:spTree>
    <p:extLst>
      <p:ext uri="{BB962C8B-B14F-4D97-AF65-F5344CB8AC3E}">
        <p14:creationId xmlns:p14="http://schemas.microsoft.com/office/powerpoint/2010/main" val="1213844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CD4B4B-479B-D49E-5516-D53879A2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Head</a:t>
            </a:r>
            <a:r>
              <a:rPr lang="en-US" dirty="0"/>
              <a:t> of the Church (v. 18)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579C19-52B9-CB9E-7A30-6A5AE7323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Christ </a:t>
            </a:r>
            <a:r>
              <a:rPr lang="en-US" u="sng" dirty="0"/>
              <a:t>created</a:t>
            </a:r>
            <a:r>
              <a:rPr lang="en-US" dirty="0"/>
              <a:t> the church.</a:t>
            </a:r>
          </a:p>
          <a:p>
            <a:r>
              <a:rPr lang="en-US" dirty="0"/>
              <a:t>Christ </a:t>
            </a:r>
            <a:r>
              <a:rPr lang="en-US" u="sng" dirty="0"/>
              <a:t>sustains</a:t>
            </a:r>
            <a:r>
              <a:rPr lang="en-US" dirty="0"/>
              <a:t> the church.</a:t>
            </a:r>
          </a:p>
          <a:p>
            <a:pPr lvl="1"/>
            <a:r>
              <a:rPr lang="en-US" dirty="0"/>
              <a:t>He provides and cares for it.</a:t>
            </a:r>
          </a:p>
          <a:p>
            <a:pPr lvl="1"/>
            <a:r>
              <a:rPr lang="en-US" dirty="0"/>
              <a:t>He guides it.</a:t>
            </a:r>
          </a:p>
          <a:p>
            <a:r>
              <a:rPr lang="en-US" dirty="0"/>
              <a:t>Therefore, Christ is the sole </a:t>
            </a:r>
            <a:r>
              <a:rPr lang="en-US" u="sng" dirty="0"/>
              <a:t>foundation</a:t>
            </a:r>
            <a:r>
              <a:rPr lang="en-US" dirty="0"/>
              <a:t> of the church.</a:t>
            </a:r>
          </a:p>
        </p:txBody>
      </p:sp>
    </p:spTree>
    <p:extLst>
      <p:ext uri="{BB962C8B-B14F-4D97-AF65-F5344CB8AC3E}">
        <p14:creationId xmlns:p14="http://schemas.microsoft.com/office/powerpoint/2010/main" val="81894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DC225-9C37-F45D-C731-A627DCD45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8"/>
            <a:ext cx="10264297" cy="5341937"/>
          </a:xfrm>
        </p:spPr>
        <p:txBody>
          <a:bodyPr/>
          <a:lstStyle/>
          <a:p>
            <a:r>
              <a:rPr lang="en-US" dirty="0"/>
              <a:t>How can we guard against distortions of the gospel?</a:t>
            </a:r>
          </a:p>
        </p:txBody>
      </p:sp>
    </p:spTree>
    <p:extLst>
      <p:ext uri="{BB962C8B-B14F-4D97-AF65-F5344CB8AC3E}">
        <p14:creationId xmlns:p14="http://schemas.microsoft.com/office/powerpoint/2010/main" val="2705545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CD4B4B-479B-D49E-5516-D53879A2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Beginning and Firstborn from the </a:t>
            </a:r>
            <a:r>
              <a:rPr lang="en-US" u="sng" dirty="0"/>
              <a:t>Dead</a:t>
            </a:r>
            <a:r>
              <a:rPr lang="en-US" dirty="0"/>
              <a:t> (v. 18)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579C19-52B9-CB9E-7A30-6A5AE7323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Christ has </a:t>
            </a:r>
            <a:r>
              <a:rPr lang="en-US" u="sng" dirty="0"/>
              <a:t>first</a:t>
            </a:r>
            <a:r>
              <a:rPr lang="en-US" dirty="0"/>
              <a:t> place over all.</a:t>
            </a:r>
          </a:p>
        </p:txBody>
      </p:sp>
    </p:spTree>
    <p:extLst>
      <p:ext uri="{BB962C8B-B14F-4D97-AF65-F5344CB8AC3E}">
        <p14:creationId xmlns:p14="http://schemas.microsoft.com/office/powerpoint/2010/main" val="403438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6570B2-58A7-1774-9DD0-B93442563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Background</a:t>
            </a:r>
            <a:r>
              <a:rPr lang="en-US" dirty="0"/>
              <a:t> of Colossians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52ECE-A505-0FAB-4457-E5589A29B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Paul wrote to the church at Colossae </a:t>
            </a:r>
            <a:br>
              <a:rPr lang="en-US" dirty="0"/>
            </a:br>
            <a:r>
              <a:rPr lang="en-US" dirty="0"/>
              <a:t>(1:1–2).</a:t>
            </a:r>
          </a:p>
          <a:p>
            <a:pPr lvl="1"/>
            <a:r>
              <a:rPr lang="en-US" dirty="0"/>
              <a:t>Colossae was a </a:t>
            </a:r>
            <a:r>
              <a:rPr lang="en-US" u="sng" dirty="0"/>
              <a:t>small</a:t>
            </a:r>
            <a:r>
              <a:rPr lang="en-US" dirty="0"/>
              <a:t>, diverse city.</a:t>
            </a:r>
          </a:p>
          <a:p>
            <a:pPr lvl="1"/>
            <a:r>
              <a:rPr lang="en-US" dirty="0"/>
              <a:t>The Colossian church was primarily </a:t>
            </a:r>
            <a:r>
              <a:rPr lang="en-US" u="sng" dirty="0"/>
              <a:t>Gentile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56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F9F74-62CA-F244-1DB7-974FA0EB7C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8"/>
            <a:ext cx="10264297" cy="5341937"/>
          </a:xfrm>
        </p:spPr>
        <p:txBody>
          <a:bodyPr/>
          <a:lstStyle/>
          <a:p>
            <a:r>
              <a:rPr lang="en-US" dirty="0"/>
              <a:t>Does Jesus’ authority mean that everything and everyone in the world submits to Jesus?</a:t>
            </a:r>
          </a:p>
          <a:p>
            <a:r>
              <a:rPr lang="en-US" dirty="0"/>
              <a:t>If not, then how can this be true?</a:t>
            </a:r>
          </a:p>
        </p:txBody>
      </p:sp>
    </p:spTree>
    <p:extLst>
      <p:ext uri="{BB962C8B-B14F-4D97-AF65-F5344CB8AC3E}">
        <p14:creationId xmlns:p14="http://schemas.microsoft.com/office/powerpoint/2010/main" val="2872731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CD4B4B-479B-D49E-5516-D53879A2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Beginning and Firstborn from the </a:t>
            </a:r>
            <a:r>
              <a:rPr lang="en-US" u="sng" dirty="0"/>
              <a:t>Dead</a:t>
            </a:r>
            <a:r>
              <a:rPr lang="en-US" dirty="0"/>
              <a:t> (v. 18)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579C19-52B9-CB9E-7A30-6A5AE7323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Christ has </a:t>
            </a:r>
            <a:r>
              <a:rPr lang="en-US" u="sng" dirty="0"/>
              <a:t>first</a:t>
            </a:r>
            <a:r>
              <a:rPr lang="en-US" dirty="0"/>
              <a:t> place over all.</a:t>
            </a:r>
          </a:p>
          <a:p>
            <a:r>
              <a:rPr lang="en-US" dirty="0"/>
              <a:t>Christ’s resurrection </a:t>
            </a:r>
            <a:r>
              <a:rPr lang="en-US" u="sng" dirty="0"/>
              <a:t>foreshadows</a:t>
            </a:r>
            <a:r>
              <a:rPr lang="en-US" dirty="0"/>
              <a:t> our own.</a:t>
            </a:r>
          </a:p>
        </p:txBody>
      </p:sp>
    </p:spTree>
    <p:extLst>
      <p:ext uri="{BB962C8B-B14F-4D97-AF65-F5344CB8AC3E}">
        <p14:creationId xmlns:p14="http://schemas.microsoft.com/office/powerpoint/2010/main" val="293953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247C-EC28-9EE4-D39C-63B1CC3C5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u="sng" dirty="0"/>
              <a:t>Fullness</a:t>
            </a:r>
            <a:r>
              <a:rPr lang="en-US" dirty="0"/>
              <a:t> of God and Reconciler </a:t>
            </a:r>
            <a:br>
              <a:rPr lang="en-US" dirty="0"/>
            </a:br>
            <a:r>
              <a:rPr lang="en-US" dirty="0"/>
              <a:t>(vv. 19–22)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74095-50DF-031D-1C0A-843D3FD60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 fullness of God </a:t>
            </a:r>
            <a:r>
              <a:rPr lang="en-US" u="sng" dirty="0"/>
              <a:t>dwelled</a:t>
            </a:r>
            <a:r>
              <a:rPr lang="en-US" dirty="0"/>
              <a:t> in Christ </a:t>
            </a:r>
            <a:br>
              <a:rPr lang="en-US" dirty="0"/>
            </a:br>
            <a:r>
              <a:rPr lang="en-US" dirty="0"/>
              <a:t>(v. 19).</a:t>
            </a:r>
          </a:p>
        </p:txBody>
      </p:sp>
    </p:spTree>
    <p:extLst>
      <p:ext uri="{BB962C8B-B14F-4D97-AF65-F5344CB8AC3E}">
        <p14:creationId xmlns:p14="http://schemas.microsoft.com/office/powerpoint/2010/main" val="425614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93B5D3-6417-60A1-479F-2B67AB96F5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 you ever feel like you need to do more to grow spiritually? </a:t>
            </a:r>
          </a:p>
          <a:p>
            <a:r>
              <a:rPr lang="en-US" dirty="0"/>
              <a:t>How can we know if we’re doing enough?</a:t>
            </a:r>
          </a:p>
          <a:p>
            <a:r>
              <a:rPr lang="en-US" dirty="0"/>
              <a:t>Why might it be difficult to depend only on Christ for our standing with God?</a:t>
            </a:r>
          </a:p>
        </p:txBody>
      </p:sp>
    </p:spTree>
    <p:extLst>
      <p:ext uri="{BB962C8B-B14F-4D97-AF65-F5344CB8AC3E}">
        <p14:creationId xmlns:p14="http://schemas.microsoft.com/office/powerpoint/2010/main" val="360075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247C-EC28-9EE4-D39C-63B1CC3C5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u="sng" dirty="0"/>
              <a:t>Fullness</a:t>
            </a:r>
            <a:r>
              <a:rPr lang="en-US" dirty="0"/>
              <a:t> of God and Reconciler </a:t>
            </a:r>
            <a:br>
              <a:rPr lang="en-US" dirty="0"/>
            </a:br>
            <a:r>
              <a:rPr lang="en-US" dirty="0"/>
              <a:t>(vv. 19–22)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74095-50DF-031D-1C0A-843D3FD60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 fullness of God </a:t>
            </a:r>
            <a:r>
              <a:rPr lang="en-US" u="sng" dirty="0"/>
              <a:t>dwelled</a:t>
            </a:r>
            <a:r>
              <a:rPr lang="en-US" dirty="0"/>
              <a:t> in Christ </a:t>
            </a:r>
            <a:br>
              <a:rPr lang="en-US" dirty="0"/>
            </a:br>
            <a:r>
              <a:rPr lang="en-US" dirty="0"/>
              <a:t>(v. 19).</a:t>
            </a:r>
          </a:p>
          <a:p>
            <a:r>
              <a:rPr lang="en-US" dirty="0"/>
              <a:t>Christ </a:t>
            </a:r>
            <a:r>
              <a:rPr lang="en-US" u="sng" dirty="0"/>
              <a:t>reconciled</a:t>
            </a:r>
            <a:r>
              <a:rPr lang="en-US" dirty="0"/>
              <a:t> us to God (v. 20).</a:t>
            </a:r>
          </a:p>
        </p:txBody>
      </p:sp>
    </p:spTree>
    <p:extLst>
      <p:ext uri="{BB962C8B-B14F-4D97-AF65-F5344CB8AC3E}">
        <p14:creationId xmlns:p14="http://schemas.microsoft.com/office/powerpoint/2010/main" val="5186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93B5D3-6417-60A1-479F-2B67AB96F5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of the effects that sin has on our world? </a:t>
            </a:r>
          </a:p>
          <a:p>
            <a:r>
              <a:rPr lang="en-US" dirty="0"/>
              <a:t>On the way people treat each other? </a:t>
            </a:r>
          </a:p>
          <a:p>
            <a:r>
              <a:rPr lang="en-US" dirty="0"/>
              <a:t>On the kinds of civil rules we have?</a:t>
            </a:r>
          </a:p>
        </p:txBody>
      </p:sp>
    </p:spTree>
    <p:extLst>
      <p:ext uri="{BB962C8B-B14F-4D97-AF65-F5344CB8AC3E}">
        <p14:creationId xmlns:p14="http://schemas.microsoft.com/office/powerpoint/2010/main" val="273657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247C-EC28-9EE4-D39C-63B1CC3C5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u="sng" dirty="0"/>
              <a:t>Fullness</a:t>
            </a:r>
            <a:r>
              <a:rPr lang="en-US" dirty="0"/>
              <a:t> of God and Reconciler </a:t>
            </a:r>
            <a:br>
              <a:rPr lang="en-US" dirty="0"/>
            </a:br>
            <a:r>
              <a:rPr lang="en-US" dirty="0"/>
              <a:t>(vv. 19–22)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74095-50DF-031D-1C0A-843D3FD60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 fullness of God </a:t>
            </a:r>
            <a:r>
              <a:rPr lang="en-US" u="sng" dirty="0"/>
              <a:t>dwelled</a:t>
            </a:r>
            <a:r>
              <a:rPr lang="en-US" dirty="0"/>
              <a:t> in Christ </a:t>
            </a:r>
            <a:br>
              <a:rPr lang="en-US" dirty="0"/>
            </a:br>
            <a:r>
              <a:rPr lang="en-US" dirty="0"/>
              <a:t>(v. 19).</a:t>
            </a:r>
          </a:p>
          <a:p>
            <a:r>
              <a:rPr lang="en-US" dirty="0"/>
              <a:t>Christ </a:t>
            </a:r>
            <a:r>
              <a:rPr lang="en-US" u="sng" dirty="0"/>
              <a:t>reconciled</a:t>
            </a:r>
            <a:r>
              <a:rPr lang="en-US" dirty="0"/>
              <a:t> us to God (v. 20).</a:t>
            </a:r>
          </a:p>
          <a:p>
            <a:pPr lvl="1"/>
            <a:r>
              <a:rPr lang="en-US" dirty="0"/>
              <a:t>We have </a:t>
            </a:r>
            <a:r>
              <a:rPr lang="en-US" u="sng" dirty="0"/>
              <a:t>peace</a:t>
            </a:r>
            <a:r>
              <a:rPr lang="en-US" dirty="0"/>
              <a:t> with God through Jesus’ blood (v. 20).</a:t>
            </a:r>
          </a:p>
        </p:txBody>
      </p:sp>
    </p:spTree>
    <p:extLst>
      <p:ext uri="{BB962C8B-B14F-4D97-AF65-F5344CB8AC3E}">
        <p14:creationId xmlns:p14="http://schemas.microsoft.com/office/powerpoint/2010/main" val="74998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247C-EC28-9EE4-D39C-63B1CC3C5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u="sng" dirty="0"/>
              <a:t>Fullness</a:t>
            </a:r>
            <a:r>
              <a:rPr lang="en-US" dirty="0"/>
              <a:t> of God and Reconciler </a:t>
            </a:r>
            <a:br>
              <a:rPr lang="en-US" dirty="0"/>
            </a:br>
            <a:r>
              <a:rPr lang="en-US" dirty="0"/>
              <a:t>(vv. 19–22)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74095-50DF-031D-1C0A-843D3FD60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Before this, we were </a:t>
            </a:r>
            <a:r>
              <a:rPr lang="en-US" u="sng" dirty="0"/>
              <a:t>separated</a:t>
            </a:r>
            <a:r>
              <a:rPr lang="en-US" dirty="0"/>
              <a:t> from God and hostile toward Him (v. 21).</a:t>
            </a:r>
          </a:p>
          <a:p>
            <a:pPr lvl="1"/>
            <a:r>
              <a:rPr lang="en-US" dirty="0"/>
              <a:t>Christ saved us for </a:t>
            </a:r>
            <a:r>
              <a:rPr lang="en-US" u="sng" dirty="0"/>
              <a:t>holiness</a:t>
            </a:r>
            <a:r>
              <a:rPr lang="en-US" dirty="0"/>
              <a:t> (v. 22).</a:t>
            </a:r>
          </a:p>
        </p:txBody>
      </p:sp>
    </p:spTree>
    <p:extLst>
      <p:ext uri="{BB962C8B-B14F-4D97-AF65-F5344CB8AC3E}">
        <p14:creationId xmlns:p14="http://schemas.microsoft.com/office/powerpoint/2010/main" val="7798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9462F-EAF9-273D-6F4E-4F05FC6A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 Charge to </a:t>
            </a:r>
            <a:r>
              <a:rPr lang="en-US" u="sng" dirty="0"/>
              <a:t>Persevere</a:t>
            </a:r>
            <a:r>
              <a:rPr lang="en-US" dirty="0"/>
              <a:t> in the Faith (v. 23)</a:t>
            </a:r>
          </a:p>
        </p:txBody>
      </p:sp>
    </p:spTree>
    <p:extLst>
      <p:ext uri="{BB962C8B-B14F-4D97-AF65-F5344CB8AC3E}">
        <p14:creationId xmlns:p14="http://schemas.microsoft.com/office/powerpoint/2010/main" val="23126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845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C6D1A-6D99-5A27-A712-0F572243B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Themes and Characteristics of the 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E05E5-BED5-8663-FB06-B067B9B36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u="sng" dirty="0"/>
              <a:t>Christ</a:t>
            </a:r>
            <a:r>
              <a:rPr lang="en-US" dirty="0"/>
              <a:t> is the foundation for our spiritual growth.</a:t>
            </a:r>
          </a:p>
          <a:p>
            <a:r>
              <a:rPr lang="en-US" dirty="0"/>
              <a:t>Christ </a:t>
            </a:r>
            <a:r>
              <a:rPr lang="en-US" u="sng" dirty="0"/>
              <a:t>completely</a:t>
            </a:r>
            <a:r>
              <a:rPr lang="en-US" dirty="0"/>
              <a:t> changes our actions and desires.</a:t>
            </a:r>
          </a:p>
          <a:p>
            <a:r>
              <a:rPr lang="en-US" dirty="0"/>
              <a:t>Christians should continue to </a:t>
            </a:r>
            <a:r>
              <a:rPr lang="en-US" u="sng" dirty="0"/>
              <a:t>grow</a:t>
            </a:r>
            <a:r>
              <a:rPr lang="en-US" dirty="0"/>
              <a:t> spiritually.</a:t>
            </a:r>
          </a:p>
        </p:txBody>
      </p:sp>
    </p:spTree>
    <p:extLst>
      <p:ext uri="{BB962C8B-B14F-4D97-AF65-F5344CB8AC3E}">
        <p14:creationId xmlns:p14="http://schemas.microsoft.com/office/powerpoint/2010/main" val="27473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Five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Discipleship Within the Church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AA30B-9A54-9A4B-53C6-A87755ED58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1:24–2:5 </a:t>
            </a:r>
          </a:p>
        </p:txBody>
      </p:sp>
    </p:spTree>
    <p:extLst>
      <p:ext uri="{BB962C8B-B14F-4D97-AF65-F5344CB8AC3E}">
        <p14:creationId xmlns:p14="http://schemas.microsoft.com/office/powerpoint/2010/main" val="374006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1D0141-822D-728F-EA34-A93CE6EA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Paul’s </a:t>
            </a:r>
            <a:r>
              <a:rPr lang="en-US" u="sng" dirty="0"/>
              <a:t>Ministry</a:t>
            </a:r>
            <a:r>
              <a:rPr lang="en-US" dirty="0"/>
              <a:t> (1:24–25)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61CE5-FC1E-50B2-5F32-BB7A02526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Although he suffered, Paul </a:t>
            </a:r>
            <a:r>
              <a:rPr lang="en-US" u="sng" dirty="0"/>
              <a:t>rejoiced</a:t>
            </a:r>
            <a:r>
              <a:rPr lang="en-US" dirty="0"/>
              <a:t> to serve the church (v. 24).</a:t>
            </a:r>
          </a:p>
          <a:p>
            <a:pPr lvl="1"/>
            <a:r>
              <a:rPr lang="en-US" dirty="0"/>
              <a:t>Paul was </a:t>
            </a:r>
            <a:r>
              <a:rPr lang="en-US" u="sng" dirty="0"/>
              <a:t>persecuted</a:t>
            </a:r>
            <a:r>
              <a:rPr lang="en-US" dirty="0"/>
              <a:t> for preaching the gospel.</a:t>
            </a:r>
          </a:p>
          <a:p>
            <a:pPr lvl="1"/>
            <a:r>
              <a:rPr lang="en-US" dirty="0"/>
              <a:t>Believers share the </a:t>
            </a:r>
            <a:r>
              <a:rPr lang="en-US" u="sng" dirty="0"/>
              <a:t>affliction</a:t>
            </a:r>
            <a:r>
              <a:rPr lang="en-US" dirty="0"/>
              <a:t> of Christ.</a:t>
            </a:r>
          </a:p>
          <a:p>
            <a:r>
              <a:rPr lang="en-US" dirty="0"/>
              <a:t>God gave Paul a responsibility to care for the church (v. 25).</a:t>
            </a:r>
          </a:p>
        </p:txBody>
      </p:sp>
    </p:spTree>
    <p:extLst>
      <p:ext uri="{BB962C8B-B14F-4D97-AF65-F5344CB8AC3E}">
        <p14:creationId xmlns:p14="http://schemas.microsoft.com/office/powerpoint/2010/main" val="13390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76C92E-5979-E147-F9FB-ACB4481C4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does leadership look like when a leader is self-focused? </a:t>
            </a:r>
          </a:p>
          <a:p>
            <a:r>
              <a:rPr lang="en-US" dirty="0"/>
              <a:t>What does it look like if the leader practices stewardship instead?</a:t>
            </a:r>
          </a:p>
        </p:txBody>
      </p:sp>
    </p:spTree>
    <p:extLst>
      <p:ext uri="{BB962C8B-B14F-4D97-AF65-F5344CB8AC3E}">
        <p14:creationId xmlns:p14="http://schemas.microsoft.com/office/powerpoint/2010/main" val="221170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1D0141-822D-728F-EA34-A93CE6EA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Paul’s </a:t>
            </a:r>
            <a:r>
              <a:rPr lang="en-US" u="sng" dirty="0"/>
              <a:t>Message</a:t>
            </a:r>
            <a:r>
              <a:rPr lang="en-US" dirty="0"/>
              <a:t> (1:26–27)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61CE5-FC1E-50B2-5F32-BB7A02526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 gospel was a </a:t>
            </a:r>
            <a:r>
              <a:rPr lang="en-US" u="sng" dirty="0"/>
              <a:t>mystery</a:t>
            </a:r>
            <a:r>
              <a:rPr lang="en-US" dirty="0"/>
              <a:t> (v. 26).</a:t>
            </a:r>
          </a:p>
          <a:p>
            <a:pPr lvl="1"/>
            <a:r>
              <a:rPr lang="en-US" dirty="0"/>
              <a:t>“Mystery” means something not fully </a:t>
            </a:r>
            <a:r>
              <a:rPr lang="en-US" u="sng" dirty="0"/>
              <a:t>revealed</a:t>
            </a:r>
            <a:r>
              <a:rPr lang="en-US" dirty="0"/>
              <a:t> or </a:t>
            </a:r>
            <a:r>
              <a:rPr lang="en-US" u="sng" dirty="0"/>
              <a:t>understood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mystery of the gospel was revealed in the </a:t>
            </a:r>
            <a:r>
              <a:rPr lang="en-US" u="sng" dirty="0"/>
              <a:t>coming</a:t>
            </a:r>
            <a:r>
              <a:rPr lang="en-US" dirty="0"/>
              <a:t> of Jesus.</a:t>
            </a:r>
          </a:p>
        </p:txBody>
      </p:sp>
    </p:spTree>
    <p:extLst>
      <p:ext uri="{BB962C8B-B14F-4D97-AF65-F5344CB8AC3E}">
        <p14:creationId xmlns:p14="http://schemas.microsoft.com/office/powerpoint/2010/main" val="36089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1D0141-822D-728F-EA34-A93CE6EA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Paul’s </a:t>
            </a:r>
            <a:r>
              <a:rPr lang="en-US" u="sng" dirty="0"/>
              <a:t>Message</a:t>
            </a:r>
            <a:r>
              <a:rPr lang="en-US" dirty="0"/>
              <a:t> (1:26–27)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61CE5-FC1E-50B2-5F32-BB7A02526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 hope of glory is </a:t>
            </a:r>
            <a:r>
              <a:rPr lang="en-US" u="sng" dirty="0"/>
              <a:t>Christ</a:t>
            </a:r>
            <a:r>
              <a:rPr lang="en-US" dirty="0"/>
              <a:t> in believers </a:t>
            </a:r>
            <a:br>
              <a:rPr lang="en-US" dirty="0"/>
            </a:br>
            <a:r>
              <a:rPr lang="en-US" dirty="0"/>
              <a:t>(v. 27).</a:t>
            </a:r>
          </a:p>
          <a:p>
            <a:pPr lvl="1"/>
            <a:r>
              <a:rPr lang="en-US" dirty="0"/>
              <a:t>The gospel was sent to the </a:t>
            </a:r>
            <a:r>
              <a:rPr lang="en-US" u="sng" dirty="0"/>
              <a:t>Gentiles</a:t>
            </a:r>
            <a:r>
              <a:rPr lang="en-US" dirty="0"/>
              <a:t> through Paul.</a:t>
            </a:r>
          </a:p>
          <a:p>
            <a:pPr lvl="1"/>
            <a:r>
              <a:rPr lang="en-US" dirty="0"/>
              <a:t>Christ gives us His </a:t>
            </a:r>
            <a:r>
              <a:rPr lang="en-US" u="sng" dirty="0"/>
              <a:t>riches</a:t>
            </a:r>
            <a:r>
              <a:rPr lang="en-US" dirty="0"/>
              <a:t> now, as well as hope for the future.</a:t>
            </a:r>
          </a:p>
        </p:txBody>
      </p:sp>
    </p:spTree>
    <p:extLst>
      <p:ext uri="{BB962C8B-B14F-4D97-AF65-F5344CB8AC3E}">
        <p14:creationId xmlns:p14="http://schemas.microsoft.com/office/powerpoint/2010/main" val="417357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1D0141-822D-728F-EA34-A93CE6EA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Paul’s </a:t>
            </a:r>
            <a:r>
              <a:rPr lang="en-US" u="sng" dirty="0"/>
              <a:t>Mission</a:t>
            </a:r>
            <a:r>
              <a:rPr lang="en-US" dirty="0"/>
              <a:t> (1:28–2:5)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61CE5-FC1E-50B2-5F32-BB7A02526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Paul’s goal was to help believers become </a:t>
            </a:r>
            <a:r>
              <a:rPr lang="en-US" u="sng" dirty="0"/>
              <a:t>complete</a:t>
            </a:r>
            <a:r>
              <a:rPr lang="en-US" dirty="0"/>
              <a:t> in Christ (vv. 28–29).</a:t>
            </a:r>
          </a:p>
          <a:p>
            <a:pPr lvl="1"/>
            <a:r>
              <a:rPr lang="en-US" dirty="0"/>
              <a:t>He taught, warned, and </a:t>
            </a:r>
            <a:r>
              <a:rPr lang="en-US" u="sng" dirty="0"/>
              <a:t>encouraged</a:t>
            </a:r>
            <a:r>
              <a:rPr lang="en-US" dirty="0"/>
              <a:t> the believers.</a:t>
            </a:r>
          </a:p>
        </p:txBody>
      </p:sp>
    </p:spTree>
    <p:extLst>
      <p:ext uri="{BB962C8B-B14F-4D97-AF65-F5344CB8AC3E}">
        <p14:creationId xmlns:p14="http://schemas.microsoft.com/office/powerpoint/2010/main" val="194210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6D04E-0A0E-37F6-8311-2FB0AE56FE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specific ways we can teach other believers? </a:t>
            </a:r>
          </a:p>
          <a:p>
            <a:r>
              <a:rPr lang="en-US" dirty="0"/>
              <a:t>When is it appropriate to warn others?</a:t>
            </a:r>
          </a:p>
        </p:txBody>
      </p:sp>
    </p:spTree>
    <p:extLst>
      <p:ext uri="{BB962C8B-B14F-4D97-AF65-F5344CB8AC3E}">
        <p14:creationId xmlns:p14="http://schemas.microsoft.com/office/powerpoint/2010/main" val="308723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1D0141-822D-728F-EA34-A93CE6EA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Paul’s </a:t>
            </a:r>
            <a:r>
              <a:rPr lang="en-US" u="sng" dirty="0"/>
              <a:t>Mission</a:t>
            </a:r>
            <a:r>
              <a:rPr lang="en-US" dirty="0"/>
              <a:t> (1:28–2:5)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61CE5-FC1E-50B2-5F32-BB7A02526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Paul’s goal was to help believers become </a:t>
            </a:r>
            <a:r>
              <a:rPr lang="en-US" u="sng" dirty="0"/>
              <a:t>complete</a:t>
            </a:r>
            <a:r>
              <a:rPr lang="en-US" dirty="0"/>
              <a:t> in Christ (vv. 28–29).</a:t>
            </a:r>
          </a:p>
          <a:p>
            <a:pPr lvl="1"/>
            <a:r>
              <a:rPr lang="en-US" dirty="0"/>
              <a:t>He taught, warned, and </a:t>
            </a:r>
            <a:r>
              <a:rPr lang="en-US" u="sng" dirty="0"/>
              <a:t>encouraged</a:t>
            </a:r>
            <a:r>
              <a:rPr lang="en-US" dirty="0"/>
              <a:t> the believers.</a:t>
            </a:r>
          </a:p>
          <a:p>
            <a:pPr lvl="1"/>
            <a:r>
              <a:rPr lang="en-US" dirty="0"/>
              <a:t>He pointed others to Christ instead of creating his own </a:t>
            </a:r>
            <a:r>
              <a:rPr lang="en-US" u="sng" dirty="0"/>
              <a:t>followers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383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1D0141-822D-728F-EA34-A93CE6EA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Paul’s </a:t>
            </a:r>
            <a:r>
              <a:rPr lang="en-US" u="sng" dirty="0"/>
              <a:t>Mission</a:t>
            </a:r>
            <a:r>
              <a:rPr lang="en-US" dirty="0"/>
              <a:t> (1:28–2:5)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61CE5-FC1E-50B2-5F32-BB7A02526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Paul wanted believers to be encouraged </a:t>
            </a:r>
            <a:br>
              <a:rPr lang="en-US" dirty="0"/>
            </a:br>
            <a:r>
              <a:rPr lang="en-US" dirty="0"/>
              <a:t>(2:1–4).</a:t>
            </a:r>
          </a:p>
          <a:p>
            <a:pPr lvl="1"/>
            <a:r>
              <a:rPr lang="en-US" dirty="0"/>
              <a:t>Paul wanted them to be </a:t>
            </a:r>
            <a:r>
              <a:rPr lang="en-US" u="sng" dirty="0"/>
              <a:t>unified</a:t>
            </a:r>
            <a:r>
              <a:rPr lang="en-US" dirty="0"/>
              <a:t> in love and truth </a:t>
            </a:r>
            <a:br>
              <a:rPr lang="en-US" dirty="0"/>
            </a:br>
            <a:r>
              <a:rPr lang="en-US" dirty="0"/>
              <a:t>(2:1–2).</a:t>
            </a:r>
          </a:p>
          <a:p>
            <a:pPr lvl="1"/>
            <a:r>
              <a:rPr lang="en-US" dirty="0"/>
              <a:t>Paul wanted believers to have all the </a:t>
            </a:r>
            <a:r>
              <a:rPr lang="en-US" u="sng" dirty="0"/>
              <a:t>riches</a:t>
            </a:r>
            <a:r>
              <a:rPr lang="en-US" dirty="0"/>
              <a:t> that Christ offers (2:2–3).</a:t>
            </a:r>
          </a:p>
        </p:txBody>
      </p:sp>
    </p:spTree>
    <p:extLst>
      <p:ext uri="{BB962C8B-B14F-4D97-AF65-F5344CB8AC3E}">
        <p14:creationId xmlns:p14="http://schemas.microsoft.com/office/powerpoint/2010/main" val="425266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6D04E-0A0E-37F6-8311-2FB0AE56FE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dirty="0"/>
              <a:t>What are some of the riches we have in Christ? </a:t>
            </a:r>
          </a:p>
          <a:p>
            <a:pPr algn="l"/>
            <a:r>
              <a:rPr lang="en-US" dirty="0"/>
              <a:t>What does Christ offer us that we didn’t have before we accepted Him?</a:t>
            </a:r>
          </a:p>
        </p:txBody>
      </p:sp>
    </p:spTree>
    <p:extLst>
      <p:ext uri="{BB962C8B-B14F-4D97-AF65-F5344CB8AC3E}">
        <p14:creationId xmlns:p14="http://schemas.microsoft.com/office/powerpoint/2010/main" val="30524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4224-422A-3867-B292-CBA625A2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Paul’s </a:t>
            </a:r>
            <a:r>
              <a:rPr lang="en-US" u="sng" dirty="0"/>
              <a:t>Greeting</a:t>
            </a:r>
            <a:r>
              <a:rPr lang="en-US" dirty="0"/>
              <a:t> (1:3–8)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7E111-C3D6-F6CD-8C65-02A9B6D8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This church was known for Christian faith and </a:t>
            </a:r>
            <a:r>
              <a:rPr lang="en-US" u="sng" dirty="0"/>
              <a:t>love</a:t>
            </a:r>
            <a:r>
              <a:rPr lang="en-US" dirty="0"/>
              <a:t> (1:3–4).</a:t>
            </a:r>
          </a:p>
        </p:txBody>
      </p:sp>
    </p:spTree>
    <p:extLst>
      <p:ext uri="{BB962C8B-B14F-4D97-AF65-F5344CB8AC3E}">
        <p14:creationId xmlns:p14="http://schemas.microsoft.com/office/powerpoint/2010/main" val="115911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1D0141-822D-728F-EA34-A93CE6EA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Paul’s </a:t>
            </a:r>
            <a:r>
              <a:rPr lang="en-US" u="sng" dirty="0"/>
              <a:t>Mission</a:t>
            </a:r>
            <a:r>
              <a:rPr lang="en-US" dirty="0"/>
              <a:t> (1:28–2:5)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61CE5-FC1E-50B2-5F32-BB7A02526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r>
              <a:rPr lang="en-US" sz="3600" dirty="0"/>
              <a:t>Paul wanted believers to be encouraged </a:t>
            </a:r>
            <a:br>
              <a:rPr lang="en-US" sz="3600" dirty="0"/>
            </a:br>
            <a:r>
              <a:rPr lang="en-US" sz="3600" dirty="0"/>
              <a:t>(2:1–4).</a:t>
            </a:r>
          </a:p>
          <a:p>
            <a:pPr lvl="1"/>
            <a:r>
              <a:rPr lang="en-US" sz="3200" dirty="0"/>
              <a:t>Paul wanted them to be </a:t>
            </a:r>
            <a:r>
              <a:rPr lang="en-US" sz="3200" u="sng" dirty="0"/>
              <a:t>unified</a:t>
            </a:r>
            <a:r>
              <a:rPr lang="en-US" sz="3200" dirty="0"/>
              <a:t> in love and truth </a:t>
            </a:r>
            <a:br>
              <a:rPr lang="en-US" sz="3200" dirty="0"/>
            </a:br>
            <a:r>
              <a:rPr lang="en-US" sz="3200" dirty="0"/>
              <a:t>(2:1–2).</a:t>
            </a:r>
          </a:p>
          <a:p>
            <a:pPr lvl="1"/>
            <a:r>
              <a:rPr lang="en-US" sz="3200" dirty="0"/>
              <a:t>Paul wanted believers to have all the </a:t>
            </a:r>
            <a:r>
              <a:rPr lang="en-US" sz="3200" u="sng" dirty="0"/>
              <a:t>riches</a:t>
            </a:r>
            <a:r>
              <a:rPr lang="en-US" sz="3200" dirty="0"/>
              <a:t> that Christ offers (2:2–3).</a:t>
            </a:r>
          </a:p>
          <a:p>
            <a:pPr lvl="1"/>
            <a:r>
              <a:rPr lang="en-US" sz="3200" dirty="0"/>
              <a:t>Paul did not want believers to fall for </a:t>
            </a:r>
            <a:r>
              <a:rPr lang="en-US" sz="3200" u="sng" dirty="0"/>
              <a:t>error</a:t>
            </a:r>
            <a:r>
              <a:rPr lang="en-US" sz="3200" dirty="0"/>
              <a:t> (2:4–5).</a:t>
            </a:r>
          </a:p>
        </p:txBody>
      </p:sp>
    </p:spTree>
    <p:extLst>
      <p:ext uri="{BB962C8B-B14F-4D97-AF65-F5344CB8AC3E}">
        <p14:creationId xmlns:p14="http://schemas.microsoft.com/office/powerpoint/2010/main" val="100289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6003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Six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Established in Christ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A5C05-5756-F420-17ED-C73A69E82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2:6–15</a:t>
            </a:r>
          </a:p>
        </p:txBody>
      </p:sp>
    </p:spTree>
    <p:extLst>
      <p:ext uri="{BB962C8B-B14F-4D97-AF65-F5344CB8AC3E}">
        <p14:creationId xmlns:p14="http://schemas.microsoft.com/office/powerpoint/2010/main" val="29181839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CE831-13E7-80E9-5B58-05F8869B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Live Out Your Faith (vv. 6–7).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0ECE2-BB15-4504-51F5-811122195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As we received Christ by </a:t>
            </a:r>
            <a:r>
              <a:rPr lang="en-US" u="sng" dirty="0"/>
              <a:t>faith</a:t>
            </a:r>
            <a:r>
              <a:rPr lang="en-US" dirty="0"/>
              <a:t>, we should continue to follow Him in faith (vv. 6–7).</a:t>
            </a:r>
          </a:p>
          <a:p>
            <a:pPr lvl="1"/>
            <a:r>
              <a:rPr lang="en-US" dirty="0"/>
              <a:t>Christ is the </a:t>
            </a:r>
            <a:r>
              <a:rPr lang="en-US" u="sng" dirty="0"/>
              <a:t>root</a:t>
            </a:r>
            <a:r>
              <a:rPr lang="en-US" dirty="0"/>
              <a:t> of our faith.</a:t>
            </a:r>
          </a:p>
        </p:txBody>
      </p:sp>
    </p:spTree>
    <p:extLst>
      <p:ext uri="{BB962C8B-B14F-4D97-AF65-F5344CB8AC3E}">
        <p14:creationId xmlns:p14="http://schemas.microsoft.com/office/powerpoint/2010/main" val="55911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E7C28-ABB2-63B9-DEA7-C8ED7FC540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are some specific ways to regularly abide in Jesus’ words? </a:t>
            </a:r>
          </a:p>
          <a:p>
            <a:r>
              <a:rPr lang="en-US" dirty="0"/>
              <a:t>How can we remind ourselves to do this?</a:t>
            </a:r>
          </a:p>
        </p:txBody>
      </p:sp>
    </p:spTree>
    <p:extLst>
      <p:ext uri="{BB962C8B-B14F-4D97-AF65-F5344CB8AC3E}">
        <p14:creationId xmlns:p14="http://schemas.microsoft.com/office/powerpoint/2010/main" val="379636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CE831-13E7-80E9-5B58-05F8869B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Live Out Your Faith (vv. 6–7).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0ECE2-BB15-4504-51F5-811122195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As we received Christ by </a:t>
            </a:r>
            <a:r>
              <a:rPr lang="en-US" u="sng" dirty="0"/>
              <a:t>faith</a:t>
            </a:r>
            <a:r>
              <a:rPr lang="en-US" dirty="0"/>
              <a:t>, we should continue to follow Him in faith (vv. 6–7).</a:t>
            </a:r>
          </a:p>
          <a:p>
            <a:pPr lvl="1"/>
            <a:r>
              <a:rPr lang="en-US" dirty="0"/>
              <a:t>Christ is the </a:t>
            </a:r>
            <a:r>
              <a:rPr lang="en-US" u="sng" dirty="0"/>
              <a:t>root</a:t>
            </a:r>
            <a:r>
              <a:rPr lang="en-US" dirty="0"/>
              <a:t> of our faith.</a:t>
            </a:r>
          </a:p>
          <a:p>
            <a:pPr lvl="1"/>
            <a:r>
              <a:rPr lang="en-US" dirty="0"/>
              <a:t>Christ </a:t>
            </a:r>
            <a:r>
              <a:rPr lang="en-US" u="sng" dirty="0"/>
              <a:t>builds</a:t>
            </a:r>
            <a:r>
              <a:rPr lang="en-US" dirty="0"/>
              <a:t> our faith.</a:t>
            </a:r>
          </a:p>
          <a:p>
            <a:r>
              <a:rPr lang="en-US" dirty="0"/>
              <a:t>Give </a:t>
            </a:r>
            <a:r>
              <a:rPr lang="en-US" u="sng" dirty="0"/>
              <a:t>thanks</a:t>
            </a:r>
            <a:r>
              <a:rPr lang="en-US" dirty="0"/>
              <a:t> to God (v. 7).</a:t>
            </a:r>
          </a:p>
        </p:txBody>
      </p:sp>
    </p:spTree>
    <p:extLst>
      <p:ext uri="{BB962C8B-B14F-4D97-AF65-F5344CB8AC3E}">
        <p14:creationId xmlns:p14="http://schemas.microsoft.com/office/powerpoint/2010/main" val="341631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E7C28-ABB2-63B9-DEA7-C8ED7FC540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did Christ show gratitude? </a:t>
            </a:r>
          </a:p>
          <a:p>
            <a:r>
              <a:rPr lang="en-US" dirty="0"/>
              <a:t>What are some things He was thankful for?</a:t>
            </a:r>
          </a:p>
        </p:txBody>
      </p:sp>
    </p:spTree>
    <p:extLst>
      <p:ext uri="{BB962C8B-B14F-4D97-AF65-F5344CB8AC3E}">
        <p14:creationId xmlns:p14="http://schemas.microsoft.com/office/powerpoint/2010/main" val="2920147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CE831-13E7-80E9-5B58-05F8869B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Don’t Follow Human </a:t>
            </a:r>
            <a:r>
              <a:rPr lang="en-US" u="sng" dirty="0"/>
              <a:t>Traditions</a:t>
            </a:r>
            <a:r>
              <a:rPr lang="en-US" dirty="0"/>
              <a:t> for Holiness (v. 8).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0ECE2-BB15-4504-51F5-811122195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Do not be taken </a:t>
            </a:r>
            <a:r>
              <a:rPr lang="en-US" u="sng" dirty="0"/>
              <a:t>captive</a:t>
            </a:r>
            <a:r>
              <a:rPr lang="en-US" dirty="0"/>
              <a:t> (v. 8).  </a:t>
            </a:r>
          </a:p>
          <a:p>
            <a:pPr lvl="1"/>
            <a:r>
              <a:rPr lang="en-US" dirty="0"/>
              <a:t>This teaching is </a:t>
            </a:r>
            <a:r>
              <a:rPr lang="en-US" u="sng" dirty="0"/>
              <a:t>deceptive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This teaching </a:t>
            </a:r>
            <a:r>
              <a:rPr lang="en-US" u="sng" dirty="0"/>
              <a:t>ensnares</a:t>
            </a:r>
            <a:r>
              <a:rPr lang="en-US" dirty="0"/>
              <a:t> us.</a:t>
            </a:r>
          </a:p>
          <a:p>
            <a:r>
              <a:rPr lang="en-US" dirty="0"/>
              <a:t>Basic principles of the </a:t>
            </a:r>
            <a:r>
              <a:rPr lang="en-US" u="sng" dirty="0"/>
              <a:t>world</a:t>
            </a:r>
            <a:r>
              <a:rPr lang="en-US" dirty="0"/>
              <a:t> are not of Christ (v. 8). </a:t>
            </a:r>
          </a:p>
        </p:txBody>
      </p:sp>
    </p:spTree>
    <p:extLst>
      <p:ext uri="{BB962C8B-B14F-4D97-AF65-F5344CB8AC3E}">
        <p14:creationId xmlns:p14="http://schemas.microsoft.com/office/powerpoint/2010/main" val="84710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CE831-13E7-80E9-5B58-05F8869B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We Are </a:t>
            </a:r>
            <a:r>
              <a:rPr lang="en-US" u="sng" dirty="0"/>
              <a:t>Complete</a:t>
            </a:r>
            <a:r>
              <a:rPr lang="en-US" dirty="0"/>
              <a:t> in Christ (vv. 9–15).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0ECE2-BB15-4504-51F5-811122195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Christ is </a:t>
            </a:r>
            <a:r>
              <a:rPr lang="en-US" u="sng" dirty="0"/>
              <a:t>God</a:t>
            </a:r>
            <a:r>
              <a:rPr lang="en-US" dirty="0"/>
              <a:t> (vv. 9–10).</a:t>
            </a:r>
          </a:p>
          <a:p>
            <a:r>
              <a:rPr lang="en-US" dirty="0"/>
              <a:t>Christ is the one who </a:t>
            </a:r>
            <a:r>
              <a:rPr lang="en-US" u="sng" dirty="0"/>
              <a:t>transformed</a:t>
            </a:r>
            <a:r>
              <a:rPr lang="en-US" dirty="0"/>
              <a:t> us </a:t>
            </a:r>
            <a:br>
              <a:rPr lang="en-US" dirty="0"/>
            </a:br>
            <a:r>
              <a:rPr lang="en-US" dirty="0"/>
              <a:t>(vv. 11–13).</a:t>
            </a:r>
          </a:p>
          <a:p>
            <a:pPr lvl="1"/>
            <a:r>
              <a:rPr lang="en-US" dirty="0"/>
              <a:t>He “circumcised” us—that is, brought us into His favor and </a:t>
            </a:r>
            <a:r>
              <a:rPr lang="en-US" u="sng" dirty="0"/>
              <a:t>identified</a:t>
            </a:r>
            <a:r>
              <a:rPr lang="en-US" dirty="0"/>
              <a:t> us with Him.</a:t>
            </a:r>
          </a:p>
          <a:p>
            <a:pPr lvl="1"/>
            <a:r>
              <a:rPr lang="en-US" dirty="0"/>
              <a:t>He </a:t>
            </a:r>
            <a:r>
              <a:rPr lang="en-US" u="sng" dirty="0"/>
              <a:t>raised</a:t>
            </a:r>
            <a:r>
              <a:rPr lang="en-US" dirty="0"/>
              <a:t> us from spiritual death to life.</a:t>
            </a:r>
          </a:p>
        </p:txBody>
      </p:sp>
    </p:spTree>
    <p:extLst>
      <p:ext uri="{BB962C8B-B14F-4D97-AF65-F5344CB8AC3E}">
        <p14:creationId xmlns:p14="http://schemas.microsoft.com/office/powerpoint/2010/main" val="416849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CE831-13E7-80E9-5B58-05F8869B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We Are </a:t>
            </a:r>
            <a:r>
              <a:rPr lang="en-US" u="sng" dirty="0"/>
              <a:t>Complete</a:t>
            </a:r>
            <a:r>
              <a:rPr lang="en-US" dirty="0"/>
              <a:t> in Christ (vv. 9–15).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0ECE2-BB15-4504-51F5-811122195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Christ took away our </a:t>
            </a:r>
            <a:r>
              <a:rPr lang="en-US" u="sng" dirty="0"/>
              <a:t>sin</a:t>
            </a:r>
            <a:r>
              <a:rPr lang="en-US" dirty="0"/>
              <a:t> (vv. 13–14).</a:t>
            </a:r>
          </a:p>
          <a:p>
            <a:pPr lvl="1"/>
            <a:r>
              <a:rPr lang="en-US" dirty="0"/>
              <a:t>He </a:t>
            </a:r>
            <a:r>
              <a:rPr lang="en-US" u="sng" dirty="0"/>
              <a:t>forgave</a:t>
            </a:r>
            <a:r>
              <a:rPr lang="en-US" dirty="0"/>
              <a:t> our sin.</a:t>
            </a:r>
          </a:p>
          <a:p>
            <a:pPr lvl="1"/>
            <a:r>
              <a:rPr lang="en-US" dirty="0"/>
              <a:t>He rescued us from sin’s consequences and directed them at </a:t>
            </a:r>
            <a:r>
              <a:rPr lang="en-US" u="sng" dirty="0"/>
              <a:t>Himself</a:t>
            </a:r>
            <a:r>
              <a:rPr lang="en-US" dirty="0"/>
              <a:t> instead.</a:t>
            </a:r>
          </a:p>
        </p:txBody>
      </p:sp>
    </p:spTree>
    <p:extLst>
      <p:ext uri="{BB962C8B-B14F-4D97-AF65-F5344CB8AC3E}">
        <p14:creationId xmlns:p14="http://schemas.microsoft.com/office/powerpoint/2010/main" val="287823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7D60-B682-83BB-FC80-F019AA9F9B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dirty="0"/>
              <a:t>What is God’s definition of love? </a:t>
            </a:r>
          </a:p>
          <a:p>
            <a:pPr algn="l"/>
            <a:r>
              <a:rPr lang="en-US" dirty="0"/>
              <a:t>Is it a feeling? </a:t>
            </a:r>
          </a:p>
          <a:p>
            <a:pPr algn="l"/>
            <a:r>
              <a:rPr lang="en-US" dirty="0"/>
              <a:t>Why does God command us to love others?</a:t>
            </a:r>
          </a:p>
        </p:txBody>
      </p:sp>
    </p:spTree>
    <p:extLst>
      <p:ext uri="{BB962C8B-B14F-4D97-AF65-F5344CB8AC3E}">
        <p14:creationId xmlns:p14="http://schemas.microsoft.com/office/powerpoint/2010/main" val="41413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CE831-13E7-80E9-5B58-05F8869B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We Are </a:t>
            </a:r>
            <a:r>
              <a:rPr lang="en-US" u="sng" dirty="0"/>
              <a:t>Complete</a:t>
            </a:r>
            <a:r>
              <a:rPr lang="en-US" dirty="0"/>
              <a:t> in Christ (vv. 9–15).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0ECE2-BB15-4504-51F5-811122195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Christ triumphed over the forces of </a:t>
            </a:r>
            <a:r>
              <a:rPr lang="en-US" u="sng" dirty="0"/>
              <a:t>evil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(v. 15).</a:t>
            </a:r>
          </a:p>
          <a:p>
            <a:pPr lvl="1"/>
            <a:r>
              <a:rPr lang="en-US" dirty="0"/>
              <a:t>Jesus demonstrated His ultimate authority by overcoming sin and </a:t>
            </a:r>
            <a:r>
              <a:rPr lang="en-US" u="sng" dirty="0"/>
              <a:t>death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Jesus easily defeated the schemes of political powers to kill Him and end His message.</a:t>
            </a:r>
          </a:p>
        </p:txBody>
      </p:sp>
    </p:spTree>
    <p:extLst>
      <p:ext uri="{BB962C8B-B14F-4D97-AF65-F5344CB8AC3E}">
        <p14:creationId xmlns:p14="http://schemas.microsoft.com/office/powerpoint/2010/main" val="100259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7644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Seven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Freedom in Christ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0300C-F88C-120E-9EF2-C3ADE893C4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2:16–23</a:t>
            </a:r>
          </a:p>
        </p:txBody>
      </p:sp>
    </p:spTree>
    <p:extLst>
      <p:ext uri="{BB962C8B-B14F-4D97-AF65-F5344CB8AC3E}">
        <p14:creationId xmlns:p14="http://schemas.microsoft.com/office/powerpoint/2010/main" val="21094131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90DD03-D4A7-5D70-25FC-980DDD50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Asceticism</a:t>
            </a:r>
            <a:r>
              <a:rPr lang="en-US" dirty="0"/>
              <a:t> Won’t Make Us Grow (vv. 16–19).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5739AC-5B7E-E536-5015-A4EE8A580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Don’t let others </a:t>
            </a:r>
            <a:r>
              <a:rPr lang="en-US" u="sng" dirty="0"/>
              <a:t>judge</a:t>
            </a:r>
            <a:r>
              <a:rPr lang="en-US" dirty="0"/>
              <a:t> you (v. 16).</a:t>
            </a:r>
          </a:p>
          <a:p>
            <a:pPr lvl="1"/>
            <a:r>
              <a:rPr lang="en-US" dirty="0"/>
              <a:t>Judging is passing </a:t>
            </a:r>
            <a:r>
              <a:rPr lang="en-US" u="sng" dirty="0"/>
              <a:t>approval</a:t>
            </a:r>
            <a:r>
              <a:rPr lang="en-US" dirty="0"/>
              <a:t> or </a:t>
            </a:r>
            <a:r>
              <a:rPr lang="en-US" u="sng" dirty="0"/>
              <a:t>disapproval</a:t>
            </a:r>
            <a:r>
              <a:rPr lang="en-US" dirty="0"/>
              <a:t> on someone.</a:t>
            </a:r>
          </a:p>
          <a:p>
            <a:pPr lvl="1"/>
            <a:r>
              <a:rPr lang="en-US" dirty="0"/>
              <a:t>People judge based on their own </a:t>
            </a:r>
            <a:r>
              <a:rPr lang="en-US" u="sng" dirty="0"/>
              <a:t>knowledge</a:t>
            </a:r>
            <a:r>
              <a:rPr lang="en-US" dirty="0"/>
              <a:t>, not God’s.</a:t>
            </a:r>
          </a:p>
        </p:txBody>
      </p:sp>
    </p:spTree>
    <p:extLst>
      <p:ext uri="{BB962C8B-B14F-4D97-AF65-F5344CB8AC3E}">
        <p14:creationId xmlns:p14="http://schemas.microsoft.com/office/powerpoint/2010/main" val="4910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E7C28-ABB2-63B9-DEA7-C8ED7FC540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Can you identify any spiritual practices that your church leaders encourage?</a:t>
            </a:r>
          </a:p>
          <a:p>
            <a:pPr algn="l"/>
            <a:r>
              <a:rPr lang="en-US" dirty="0"/>
              <a:t>Do you think these practices are helpful or unhelpful? </a:t>
            </a:r>
          </a:p>
          <a:p>
            <a:pPr algn="l"/>
            <a:r>
              <a:rPr lang="en-US" dirty="0"/>
              <a:t>What makes the difference in whether these are used rightly or wrongly?</a:t>
            </a:r>
          </a:p>
        </p:txBody>
      </p:sp>
    </p:spTree>
    <p:extLst>
      <p:ext uri="{BB962C8B-B14F-4D97-AF65-F5344CB8AC3E}">
        <p14:creationId xmlns:p14="http://schemas.microsoft.com/office/powerpoint/2010/main" val="369240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90DD03-D4A7-5D70-25FC-980DDD50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Asceticism</a:t>
            </a:r>
            <a:r>
              <a:rPr lang="en-US" dirty="0"/>
              <a:t> Won’t Make Us Grow (vv. 16–19).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5739AC-5B7E-E536-5015-A4EE8A58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Don’t let others </a:t>
            </a:r>
            <a:r>
              <a:rPr lang="en-US" sz="3600" u="sng" dirty="0"/>
              <a:t>judge</a:t>
            </a:r>
            <a:r>
              <a:rPr lang="en-US" sz="3600" dirty="0"/>
              <a:t> you (v. 16).</a:t>
            </a:r>
          </a:p>
          <a:p>
            <a:pPr lvl="1"/>
            <a:r>
              <a:rPr lang="en-US" dirty="0"/>
              <a:t>Judging is passing </a:t>
            </a:r>
            <a:r>
              <a:rPr lang="en-US" u="sng" dirty="0"/>
              <a:t>approval</a:t>
            </a:r>
            <a:r>
              <a:rPr lang="en-US" dirty="0"/>
              <a:t> or </a:t>
            </a:r>
            <a:r>
              <a:rPr lang="en-US" u="sng" dirty="0"/>
              <a:t>disapproval</a:t>
            </a:r>
            <a:r>
              <a:rPr lang="en-US" dirty="0"/>
              <a:t> on someone.</a:t>
            </a:r>
          </a:p>
          <a:p>
            <a:pPr lvl="1"/>
            <a:r>
              <a:rPr lang="en-US" dirty="0"/>
              <a:t>People judge based on their own </a:t>
            </a:r>
            <a:r>
              <a:rPr lang="en-US" u="sng" dirty="0"/>
              <a:t>knowledge</a:t>
            </a:r>
            <a:r>
              <a:rPr lang="en-US" dirty="0"/>
              <a:t>, not God’s.</a:t>
            </a:r>
          </a:p>
          <a:p>
            <a:pPr lvl="1"/>
            <a:r>
              <a:rPr lang="en-US" dirty="0"/>
              <a:t>Instead of judging others, we should examine </a:t>
            </a:r>
            <a:r>
              <a:rPr lang="en-US" u="sng" dirty="0"/>
              <a:t>ourselves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39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90DD03-D4A7-5D70-25FC-980DDD50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Asceticism</a:t>
            </a:r>
            <a:r>
              <a:rPr lang="en-US" dirty="0"/>
              <a:t> Won’t Make Us Grow (vv. 16–19).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5739AC-5B7E-E536-5015-A4EE8A580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These rules </a:t>
            </a:r>
            <a:r>
              <a:rPr lang="en-US" u="sng" dirty="0"/>
              <a:t>point</a:t>
            </a:r>
            <a:r>
              <a:rPr lang="en-US" dirty="0"/>
              <a:t> toward something greater—Christ (vv. 17–18).</a:t>
            </a:r>
          </a:p>
          <a:p>
            <a:pPr lvl="1"/>
            <a:r>
              <a:rPr lang="en-US" dirty="0"/>
              <a:t>Human rules for spirituality attempt to solve real </a:t>
            </a:r>
            <a:r>
              <a:rPr lang="en-US" u="sng" dirty="0"/>
              <a:t>problems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But only </a:t>
            </a:r>
            <a:r>
              <a:rPr lang="en-US" u="sng" dirty="0"/>
              <a:t>Christ</a:t>
            </a:r>
            <a:r>
              <a:rPr lang="en-US" dirty="0"/>
              <a:t> has the answer to those problems.</a:t>
            </a:r>
          </a:p>
          <a:p>
            <a:r>
              <a:rPr lang="en-US" u="sng" dirty="0"/>
              <a:t>Christ</a:t>
            </a:r>
            <a:r>
              <a:rPr lang="en-US" dirty="0"/>
              <a:t> is the one who grows us (vv. 18–19).</a:t>
            </a:r>
          </a:p>
        </p:txBody>
      </p:sp>
    </p:spTree>
    <p:extLst>
      <p:ext uri="{BB962C8B-B14F-4D97-AF65-F5344CB8AC3E}">
        <p14:creationId xmlns:p14="http://schemas.microsoft.com/office/powerpoint/2010/main" val="277696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E7C28-ABB2-63B9-DEA7-C8ED7FC540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dirty="0"/>
              <a:t>If Christ is the one who grows us spiritually, what, if anything, is required on our part?</a:t>
            </a:r>
          </a:p>
          <a:p>
            <a:pPr algn="l"/>
            <a:r>
              <a:rPr lang="en-US" dirty="0"/>
              <a:t>Should we practice spiritual disciplines?</a:t>
            </a:r>
          </a:p>
        </p:txBody>
      </p:sp>
    </p:spTree>
    <p:extLst>
      <p:ext uri="{BB962C8B-B14F-4D97-AF65-F5344CB8AC3E}">
        <p14:creationId xmlns:p14="http://schemas.microsoft.com/office/powerpoint/2010/main" val="2797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90DD03-D4A7-5D70-25FC-980DDD50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Asceticism </a:t>
            </a:r>
            <a:r>
              <a:rPr lang="en-US" u="sng" dirty="0"/>
              <a:t>Excludes</a:t>
            </a:r>
            <a:r>
              <a:rPr lang="en-US" dirty="0"/>
              <a:t> Christ (vv. 20–22).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5739AC-5B7E-E536-5015-A4EE8A580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Christ has </a:t>
            </a:r>
            <a:r>
              <a:rPr lang="en-US" u="sng" dirty="0"/>
              <a:t>freed</a:t>
            </a:r>
            <a:r>
              <a:rPr lang="en-US" dirty="0"/>
              <a:t> us from such regulations (vv. 20–21).</a:t>
            </a:r>
          </a:p>
          <a:p>
            <a:r>
              <a:rPr lang="en-US" dirty="0"/>
              <a:t>Asceticism deals only with the </a:t>
            </a:r>
            <a:r>
              <a:rPr lang="en-US" u="sng" dirty="0"/>
              <a:t>physical</a:t>
            </a:r>
            <a:r>
              <a:rPr lang="en-US" dirty="0"/>
              <a:t>, which has no lasting value (v. 22).</a:t>
            </a:r>
          </a:p>
        </p:txBody>
      </p:sp>
    </p:spTree>
    <p:extLst>
      <p:ext uri="{BB962C8B-B14F-4D97-AF65-F5344CB8AC3E}">
        <p14:creationId xmlns:p14="http://schemas.microsoft.com/office/powerpoint/2010/main" val="38140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90DD03-D4A7-5D70-25FC-980DDD50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Asceticism Doesn’t Really </a:t>
            </a:r>
            <a:r>
              <a:rPr lang="en-US" u="sng" dirty="0"/>
              <a:t>Prevent</a:t>
            </a:r>
            <a:r>
              <a:rPr lang="en-US" dirty="0"/>
              <a:t> Sin (v. 23).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5739AC-5B7E-E536-5015-A4EE8A580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Sin comes from our </a:t>
            </a:r>
            <a:r>
              <a:rPr lang="en-US" u="sng" dirty="0"/>
              <a:t>heart</a:t>
            </a:r>
            <a:r>
              <a:rPr lang="en-US" dirty="0"/>
              <a:t>, not our environment (see Matt. 15:1–20).</a:t>
            </a:r>
          </a:p>
          <a:p>
            <a:r>
              <a:rPr lang="en-US" dirty="0"/>
              <a:t>It is possible to </a:t>
            </a:r>
            <a:r>
              <a:rPr lang="en-US" u="sng" dirty="0"/>
              <a:t>keep</a:t>
            </a:r>
            <a:r>
              <a:rPr lang="en-US" dirty="0"/>
              <a:t> rules and still sin.</a:t>
            </a:r>
          </a:p>
        </p:txBody>
      </p:sp>
    </p:spTree>
    <p:extLst>
      <p:ext uri="{BB962C8B-B14F-4D97-AF65-F5344CB8AC3E}">
        <p14:creationId xmlns:p14="http://schemas.microsoft.com/office/powerpoint/2010/main" val="371851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4224-422A-3867-B292-CBA625A2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Paul’s </a:t>
            </a:r>
            <a:r>
              <a:rPr lang="en-US" u="sng" dirty="0"/>
              <a:t>Greeting</a:t>
            </a:r>
            <a:r>
              <a:rPr lang="en-US" dirty="0"/>
              <a:t> (1:3–8)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7E111-C3D6-F6CD-8C65-02A9B6D8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This church was known for Christian faith and </a:t>
            </a:r>
            <a:r>
              <a:rPr lang="en-US" u="sng" dirty="0"/>
              <a:t>love</a:t>
            </a:r>
            <a:r>
              <a:rPr lang="en-US" dirty="0"/>
              <a:t> (1:3–4).</a:t>
            </a:r>
          </a:p>
          <a:p>
            <a:r>
              <a:rPr lang="en-US" dirty="0"/>
              <a:t>Paul rejoiced over the </a:t>
            </a:r>
            <a:r>
              <a:rPr lang="en-US" u="sng" dirty="0"/>
              <a:t>gospel</a:t>
            </a:r>
            <a:r>
              <a:rPr lang="en-US" dirty="0"/>
              <a:t> at Colossae (1:5–8).</a:t>
            </a:r>
          </a:p>
          <a:p>
            <a:pPr lvl="1"/>
            <a:r>
              <a:rPr lang="en-US" dirty="0"/>
              <a:t>The gospel provides a future </a:t>
            </a:r>
            <a:r>
              <a:rPr lang="en-US" u="sng" dirty="0"/>
              <a:t>hope</a:t>
            </a:r>
            <a:r>
              <a:rPr lang="en-US" dirty="0"/>
              <a:t> (1:5).</a:t>
            </a:r>
          </a:p>
          <a:p>
            <a:pPr lvl="1"/>
            <a:r>
              <a:rPr lang="en-US" dirty="0"/>
              <a:t>The gospel keeps producing </a:t>
            </a:r>
            <a:r>
              <a:rPr lang="en-US" u="sng" dirty="0"/>
              <a:t>fruit</a:t>
            </a:r>
            <a:r>
              <a:rPr lang="en-US" dirty="0"/>
              <a:t> (1:6).</a:t>
            </a:r>
          </a:p>
        </p:txBody>
      </p:sp>
    </p:spTree>
    <p:extLst>
      <p:ext uri="{BB962C8B-B14F-4D97-AF65-F5344CB8AC3E}">
        <p14:creationId xmlns:p14="http://schemas.microsoft.com/office/powerpoint/2010/main" val="244795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1117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Eight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Characteristics of the Old Life, Part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1D487-6DEA-3AC8-EB76-4D68802E33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3:1–7</a:t>
            </a:r>
          </a:p>
        </p:txBody>
      </p:sp>
    </p:spTree>
    <p:extLst>
      <p:ext uri="{BB962C8B-B14F-4D97-AF65-F5344CB8AC3E}">
        <p14:creationId xmlns:p14="http://schemas.microsoft.com/office/powerpoint/2010/main" val="6549567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731D1F-0D7A-E27D-06A7-48D937CB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 New </a:t>
            </a:r>
            <a:r>
              <a:rPr lang="en-US" u="sng" dirty="0"/>
              <a:t>Life</a:t>
            </a:r>
            <a:r>
              <a:rPr lang="en-US" dirty="0"/>
              <a:t> in Christ (vv. 1–2)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FE92A-EE99-87FB-F73F-1511916F4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A new life means pursuing a new </a:t>
            </a:r>
            <a:r>
              <a:rPr lang="en-US" u="sng" dirty="0"/>
              <a:t>goal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(v. 1).</a:t>
            </a:r>
          </a:p>
          <a:p>
            <a:r>
              <a:rPr lang="en-US" dirty="0"/>
              <a:t>God’s values and the world’s are </a:t>
            </a:r>
            <a:r>
              <a:rPr lang="en-US" u="sng" dirty="0"/>
              <a:t>opposed</a:t>
            </a:r>
            <a:r>
              <a:rPr lang="en-US" dirty="0"/>
              <a:t> to one another (v. 2).</a:t>
            </a:r>
          </a:p>
        </p:txBody>
      </p:sp>
    </p:spTree>
    <p:extLst>
      <p:ext uri="{BB962C8B-B14F-4D97-AF65-F5344CB8AC3E}">
        <p14:creationId xmlns:p14="http://schemas.microsoft.com/office/powerpoint/2010/main" val="311903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731D1F-0D7A-E27D-06A7-48D937CB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Our Fate Is </a:t>
            </a:r>
            <a:r>
              <a:rPr lang="en-US" u="sng" dirty="0"/>
              <a:t>Tied</a:t>
            </a:r>
            <a:r>
              <a:rPr lang="en-US" dirty="0"/>
              <a:t> to Christ’s (vv. 3–4).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FE92A-EE99-87FB-F73F-1511916F4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We are </a:t>
            </a:r>
            <a:r>
              <a:rPr lang="en-US" u="sng" dirty="0"/>
              <a:t>secure</a:t>
            </a:r>
            <a:r>
              <a:rPr lang="en-US" dirty="0"/>
              <a:t> in Christ (v. 3).</a:t>
            </a:r>
          </a:p>
        </p:txBody>
      </p:sp>
    </p:spTree>
    <p:extLst>
      <p:ext uri="{BB962C8B-B14F-4D97-AF65-F5344CB8AC3E}">
        <p14:creationId xmlns:p14="http://schemas.microsoft.com/office/powerpoint/2010/main" val="27777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BB446-4539-4938-89D6-3468D882EB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Where do you think is the safest place on Earth?</a:t>
            </a:r>
          </a:p>
        </p:txBody>
      </p:sp>
    </p:spTree>
    <p:extLst>
      <p:ext uri="{BB962C8B-B14F-4D97-AF65-F5344CB8AC3E}">
        <p14:creationId xmlns:p14="http://schemas.microsoft.com/office/powerpoint/2010/main" val="13452740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731D1F-0D7A-E27D-06A7-48D937CB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Our Fate Is </a:t>
            </a:r>
            <a:r>
              <a:rPr lang="en-US" u="sng" dirty="0"/>
              <a:t>Tied</a:t>
            </a:r>
            <a:r>
              <a:rPr lang="en-US" dirty="0"/>
              <a:t> to Christ’s (vv. 3–4).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FE92A-EE99-87FB-F73F-1511916F4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We are </a:t>
            </a:r>
            <a:r>
              <a:rPr lang="en-US" u="sng" dirty="0"/>
              <a:t>secure</a:t>
            </a:r>
            <a:r>
              <a:rPr lang="en-US" dirty="0"/>
              <a:t> in Christ (v. 3).</a:t>
            </a:r>
          </a:p>
          <a:p>
            <a:r>
              <a:rPr lang="en-US" dirty="0"/>
              <a:t>We anticipate future </a:t>
            </a:r>
            <a:r>
              <a:rPr lang="en-US" u="sng" dirty="0"/>
              <a:t>glory</a:t>
            </a:r>
            <a:r>
              <a:rPr lang="en-US" dirty="0"/>
              <a:t> with Christ </a:t>
            </a:r>
            <a:br>
              <a:rPr lang="en-US" dirty="0"/>
            </a:br>
            <a:r>
              <a:rPr lang="en-US" dirty="0"/>
              <a:t>(v. 4).</a:t>
            </a:r>
          </a:p>
        </p:txBody>
      </p:sp>
    </p:spTree>
    <p:extLst>
      <p:ext uri="{BB962C8B-B14F-4D97-AF65-F5344CB8AC3E}">
        <p14:creationId xmlns:p14="http://schemas.microsoft.com/office/powerpoint/2010/main" val="61605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731D1F-0D7A-E27D-06A7-48D937CB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Characteristics of the </a:t>
            </a:r>
            <a:r>
              <a:rPr lang="en-US" u="sng" dirty="0"/>
              <a:t>Old</a:t>
            </a:r>
            <a:r>
              <a:rPr lang="en-US" dirty="0"/>
              <a:t> Life (v. 5)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FE92A-EE99-87FB-F73F-1511916F4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Immorality / Fornication</a:t>
            </a:r>
          </a:p>
          <a:p>
            <a:pPr marL="457200" lvl="1" indent="0">
              <a:buNone/>
            </a:pPr>
            <a:r>
              <a:rPr lang="en-US" dirty="0"/>
              <a:t>	Sexual </a:t>
            </a:r>
            <a:r>
              <a:rPr lang="en-US" u="sng" dirty="0"/>
              <a:t>sins</a:t>
            </a:r>
          </a:p>
          <a:p>
            <a:r>
              <a:rPr lang="en-US" b="1" dirty="0"/>
              <a:t>Impurity / Uncleanness</a:t>
            </a:r>
          </a:p>
          <a:p>
            <a:pPr marL="457200" lvl="1" indent="0">
              <a:buNone/>
            </a:pPr>
            <a:r>
              <a:rPr lang="en-US" dirty="0"/>
              <a:t>	Evil </a:t>
            </a:r>
            <a:r>
              <a:rPr lang="en-US" u="sng" dirty="0"/>
              <a:t>living</a:t>
            </a:r>
          </a:p>
          <a:p>
            <a:r>
              <a:rPr lang="en-US" b="1" dirty="0"/>
              <a:t>Passion / Inordinate Affection / Lust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u="sng" dirty="0"/>
              <a:t>Immoral</a:t>
            </a:r>
            <a:r>
              <a:rPr lang="en-US" dirty="0"/>
              <a:t> sexual passion</a:t>
            </a:r>
          </a:p>
        </p:txBody>
      </p:sp>
    </p:spTree>
    <p:extLst>
      <p:ext uri="{BB962C8B-B14F-4D97-AF65-F5344CB8AC3E}">
        <p14:creationId xmlns:p14="http://schemas.microsoft.com/office/powerpoint/2010/main" val="26833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731D1F-0D7A-E27D-06A7-48D937CB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Characteristics of the </a:t>
            </a:r>
            <a:r>
              <a:rPr lang="en-US" u="sng" dirty="0"/>
              <a:t>Old</a:t>
            </a:r>
            <a:r>
              <a:rPr lang="en-US" dirty="0"/>
              <a:t> Life (v. 5)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FE92A-EE99-87FB-F73F-1511916F4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Evil Desire / Evil Concupiscence</a:t>
            </a:r>
          </a:p>
          <a:p>
            <a:pPr marL="457200" lvl="1" indent="0">
              <a:buNone/>
            </a:pPr>
            <a:r>
              <a:rPr lang="en-US" dirty="0"/>
              <a:t>	A </a:t>
            </a:r>
            <a:r>
              <a:rPr lang="en-US" u="sng" dirty="0"/>
              <a:t>desire</a:t>
            </a:r>
            <a:r>
              <a:rPr lang="en-US" dirty="0"/>
              <a:t> to do evil</a:t>
            </a:r>
          </a:p>
          <a:p>
            <a:r>
              <a:rPr lang="en-US" b="1" dirty="0"/>
              <a:t> Greed / Covetousness and Idolatry</a:t>
            </a:r>
          </a:p>
          <a:p>
            <a:pPr marL="457200" lvl="1" indent="0">
              <a:buNone/>
            </a:pPr>
            <a:r>
              <a:rPr lang="en-US" dirty="0"/>
              <a:t>	Looking for satisfaction </a:t>
            </a:r>
            <a:r>
              <a:rPr lang="en-US" u="sng" dirty="0"/>
              <a:t>outside</a:t>
            </a:r>
            <a:r>
              <a:rPr lang="en-US" dirty="0"/>
              <a:t> of Christ</a:t>
            </a:r>
          </a:p>
        </p:txBody>
      </p:sp>
    </p:spTree>
    <p:extLst>
      <p:ext uri="{BB962C8B-B14F-4D97-AF65-F5344CB8AC3E}">
        <p14:creationId xmlns:p14="http://schemas.microsoft.com/office/powerpoint/2010/main" val="235006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AD14C-2CA7-BE45-40D4-554FFF0D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What’s the opposite of greed? </a:t>
            </a:r>
          </a:p>
          <a:p>
            <a:r>
              <a:rPr lang="en-US" dirty="0"/>
              <a:t>What are some practical ways to help us avoid greed or coveting?</a:t>
            </a:r>
          </a:p>
        </p:txBody>
      </p:sp>
    </p:spTree>
    <p:extLst>
      <p:ext uri="{BB962C8B-B14F-4D97-AF65-F5344CB8AC3E}">
        <p14:creationId xmlns:p14="http://schemas.microsoft.com/office/powerpoint/2010/main" val="142534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731D1F-0D7A-E27D-06A7-48D937CB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God Judges Sin (vv. 6–7).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FE92A-EE99-87FB-F73F-1511916F4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A time of future </a:t>
            </a:r>
            <a:r>
              <a:rPr lang="en-US" u="sng" dirty="0"/>
              <a:t>judgment</a:t>
            </a:r>
            <a:r>
              <a:rPr lang="en-US" dirty="0"/>
              <a:t> will come (v. 6).</a:t>
            </a:r>
          </a:p>
          <a:p>
            <a:r>
              <a:rPr lang="en-US" dirty="0"/>
              <a:t>But </a:t>
            </a:r>
            <a:r>
              <a:rPr lang="en-US" u="sng" dirty="0"/>
              <a:t>change</a:t>
            </a:r>
            <a:r>
              <a:rPr lang="en-US" dirty="0"/>
              <a:t> is possible (v. 7).</a:t>
            </a:r>
          </a:p>
        </p:txBody>
      </p:sp>
    </p:spTree>
    <p:extLst>
      <p:ext uri="{BB962C8B-B14F-4D97-AF65-F5344CB8AC3E}">
        <p14:creationId xmlns:p14="http://schemas.microsoft.com/office/powerpoint/2010/main" val="395747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DE6E6-4765-F7B8-0D06-8F27B3E52D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 what ways has the gospel made a difference in your life, or in the life of someone you know?</a:t>
            </a:r>
          </a:p>
        </p:txBody>
      </p:sp>
    </p:spTree>
    <p:extLst>
      <p:ext uri="{BB962C8B-B14F-4D97-AF65-F5344CB8AC3E}">
        <p14:creationId xmlns:p14="http://schemas.microsoft.com/office/powerpoint/2010/main" val="273848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4888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Characteristics of the Old Life, Part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2EDF1D-8E04-A7D3-5659-BA2291FCC7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3:8–11</a:t>
            </a:r>
          </a:p>
        </p:txBody>
      </p:sp>
    </p:spTree>
    <p:extLst>
      <p:ext uri="{BB962C8B-B14F-4D97-AF65-F5344CB8AC3E}">
        <p14:creationId xmlns:p14="http://schemas.microsoft.com/office/powerpoint/2010/main" val="10187655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EF1B20-29C8-C8C9-E233-5DFF3988C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Christ Changes Our </a:t>
            </a:r>
            <a:r>
              <a:rPr lang="en-US" u="sng" dirty="0"/>
              <a:t>Speech</a:t>
            </a:r>
            <a:r>
              <a:rPr lang="en-US" dirty="0"/>
              <a:t> (vv. 8–9a).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9FC34-4EC4-20EF-EF17-E5A1174AA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Get rid of </a:t>
            </a:r>
            <a:r>
              <a:rPr lang="en-US" u="sng" dirty="0"/>
              <a:t>selfish</a:t>
            </a:r>
            <a:r>
              <a:rPr lang="en-US" dirty="0"/>
              <a:t> talk (v. 8).</a:t>
            </a:r>
          </a:p>
          <a:p>
            <a:pPr lvl="1"/>
            <a:r>
              <a:rPr lang="en-US" b="1" dirty="0"/>
              <a:t>Anger, Wrath / Rage, and Malice</a:t>
            </a:r>
          </a:p>
          <a:p>
            <a:pPr marL="1371600" lvl="3" indent="0">
              <a:buNone/>
            </a:pPr>
            <a:r>
              <a:rPr lang="en-US" dirty="0"/>
              <a:t>Venting or </a:t>
            </a:r>
            <a:r>
              <a:rPr lang="en-US" u="sng" dirty="0"/>
              <a:t>blowing up</a:t>
            </a:r>
            <a:r>
              <a:rPr lang="en-US" dirty="0"/>
              <a:t> at people</a:t>
            </a:r>
          </a:p>
          <a:p>
            <a:pPr lvl="1"/>
            <a:r>
              <a:rPr lang="en-US" b="1" dirty="0"/>
              <a:t>Slander / Blasphemy</a:t>
            </a:r>
          </a:p>
          <a:p>
            <a:pPr marL="1371600" lvl="3" indent="0">
              <a:buNone/>
            </a:pPr>
            <a:r>
              <a:rPr lang="en-US" u="sng" dirty="0"/>
              <a:t>Cutting down</a:t>
            </a:r>
            <a:r>
              <a:rPr lang="en-US" dirty="0"/>
              <a:t> people behind their backs</a:t>
            </a:r>
          </a:p>
        </p:txBody>
      </p:sp>
    </p:spTree>
    <p:extLst>
      <p:ext uri="{BB962C8B-B14F-4D97-AF65-F5344CB8AC3E}">
        <p14:creationId xmlns:p14="http://schemas.microsoft.com/office/powerpoint/2010/main" val="29221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EF1B20-29C8-C8C9-E233-5DFF3988C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Christ Changes Our </a:t>
            </a:r>
            <a:r>
              <a:rPr lang="en-US" u="sng" dirty="0"/>
              <a:t>Speech</a:t>
            </a:r>
            <a:r>
              <a:rPr lang="en-US" dirty="0"/>
              <a:t> (vv. 8–9a).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9FC34-4EC4-20EF-EF17-E5A1174AA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Abusive Speech / Obscene Talk / Filthy Communication / Filthy Language</a:t>
            </a:r>
          </a:p>
          <a:p>
            <a:pPr marL="1371600" lvl="3" indent="0">
              <a:buNone/>
            </a:pPr>
            <a:r>
              <a:rPr lang="en-US" dirty="0"/>
              <a:t>General speech that doesn’t reflect God</a:t>
            </a:r>
          </a:p>
          <a:p>
            <a:r>
              <a:rPr lang="en-US" dirty="0"/>
              <a:t>Get rid of </a:t>
            </a:r>
            <a:r>
              <a:rPr lang="en-US" u="sng" dirty="0"/>
              <a:t>lying</a:t>
            </a:r>
            <a:r>
              <a:rPr lang="en-US" dirty="0"/>
              <a:t> (v. 9a).</a:t>
            </a:r>
          </a:p>
        </p:txBody>
      </p:sp>
    </p:spTree>
    <p:extLst>
      <p:ext uri="{BB962C8B-B14F-4D97-AF65-F5344CB8AC3E}">
        <p14:creationId xmlns:p14="http://schemas.microsoft.com/office/powerpoint/2010/main" val="180618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5108F-EE61-6217-C5F0-8760629B7F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808038"/>
            <a:ext cx="10264297" cy="5341937"/>
          </a:xfrm>
        </p:spPr>
        <p:txBody>
          <a:bodyPr/>
          <a:lstStyle/>
          <a:p>
            <a:r>
              <a:rPr lang="en-US" dirty="0"/>
              <a:t>What is a lie? Does lying include only false information, or can it also include withholding information? </a:t>
            </a:r>
          </a:p>
          <a:p>
            <a:r>
              <a:rPr lang="en-US" dirty="0"/>
              <a:t>Is deceit always wrong? </a:t>
            </a:r>
          </a:p>
          <a:p>
            <a:r>
              <a:rPr lang="en-US" dirty="0"/>
              <a:t>Are there cases when withholding some information can be the most loving thing to do?</a:t>
            </a:r>
          </a:p>
        </p:txBody>
      </p:sp>
    </p:spTree>
    <p:extLst>
      <p:ext uri="{BB962C8B-B14F-4D97-AF65-F5344CB8AC3E}">
        <p14:creationId xmlns:p14="http://schemas.microsoft.com/office/powerpoint/2010/main" val="316257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24E4-6269-CF03-3CBC-3DB474FE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Christ </a:t>
            </a:r>
            <a:r>
              <a:rPr lang="en-US" u="sng" dirty="0"/>
              <a:t>Renews</a:t>
            </a:r>
            <a:r>
              <a:rPr lang="en-US" dirty="0"/>
              <a:t> Us into God’s Image </a:t>
            </a:r>
            <a:br>
              <a:rPr lang="en-US" dirty="0"/>
            </a:br>
            <a:r>
              <a:rPr lang="en-US" dirty="0"/>
              <a:t>(vv. 9b–11).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6A077-B4A2-3554-5A1B-D0305FAAE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We </a:t>
            </a:r>
            <a:r>
              <a:rPr lang="en-US" u="sng" dirty="0"/>
              <a:t>replace</a:t>
            </a:r>
            <a:r>
              <a:rPr lang="en-US" dirty="0"/>
              <a:t> the old with the new (v. 10).</a:t>
            </a:r>
          </a:p>
          <a:p>
            <a:pPr lvl="1"/>
            <a:r>
              <a:rPr lang="en-US" dirty="0"/>
              <a:t>This change results from </a:t>
            </a:r>
            <a:r>
              <a:rPr lang="en-US" u="sng" dirty="0"/>
              <a:t>Christ</a:t>
            </a:r>
            <a:r>
              <a:rPr lang="en-US" dirty="0"/>
              <a:t> working in us, not from our own effort.</a:t>
            </a:r>
          </a:p>
          <a:p>
            <a:pPr lvl="1"/>
            <a:r>
              <a:rPr lang="en-US" dirty="0"/>
              <a:t>This change comes through </a:t>
            </a:r>
            <a:r>
              <a:rPr lang="en-US" u="sng" dirty="0"/>
              <a:t>knowledge</a:t>
            </a:r>
            <a:r>
              <a:rPr lang="en-US" dirty="0"/>
              <a:t> of Christ.</a:t>
            </a:r>
          </a:p>
        </p:txBody>
      </p:sp>
    </p:spTree>
    <p:extLst>
      <p:ext uri="{BB962C8B-B14F-4D97-AF65-F5344CB8AC3E}">
        <p14:creationId xmlns:p14="http://schemas.microsoft.com/office/powerpoint/2010/main" val="22784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24E4-6269-CF03-3CBC-3DB474FE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Christ </a:t>
            </a:r>
            <a:r>
              <a:rPr lang="en-US" u="sng" dirty="0"/>
              <a:t>Renews</a:t>
            </a:r>
            <a:r>
              <a:rPr lang="en-US" dirty="0"/>
              <a:t> Us into God’s Image </a:t>
            </a:r>
            <a:br>
              <a:rPr lang="en-US" dirty="0"/>
            </a:br>
            <a:r>
              <a:rPr lang="en-US" dirty="0"/>
              <a:t>(vv. 9b–11).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6A077-B4A2-3554-5A1B-D0305FAAE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Our transformation should produce </a:t>
            </a:r>
            <a:r>
              <a:rPr lang="en-US" u="sng" dirty="0"/>
              <a:t>unity</a:t>
            </a:r>
            <a:r>
              <a:rPr lang="en-US" dirty="0"/>
              <a:t> with other believers (v. 11).</a:t>
            </a:r>
          </a:p>
          <a:p>
            <a:pPr lvl="1"/>
            <a:r>
              <a:rPr lang="en-US" dirty="0"/>
              <a:t>We are all </a:t>
            </a:r>
            <a:r>
              <a:rPr lang="en-US" u="sng" dirty="0"/>
              <a:t>equal</a:t>
            </a:r>
            <a:r>
              <a:rPr lang="en-US" dirty="0"/>
              <a:t> before Christ.</a:t>
            </a:r>
          </a:p>
          <a:p>
            <a:pPr lvl="1"/>
            <a:r>
              <a:rPr lang="en-US" dirty="0"/>
              <a:t>Christ </a:t>
            </a:r>
            <a:r>
              <a:rPr lang="en-US" u="sng" dirty="0"/>
              <a:t>works</a:t>
            </a:r>
            <a:r>
              <a:rPr lang="en-US" dirty="0"/>
              <a:t> equally in each of us.</a:t>
            </a:r>
          </a:p>
        </p:txBody>
      </p:sp>
    </p:spTree>
    <p:extLst>
      <p:ext uri="{BB962C8B-B14F-4D97-AF65-F5344CB8AC3E}">
        <p14:creationId xmlns:p14="http://schemas.microsoft.com/office/powerpoint/2010/main" val="130578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8465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779D6F-A3A3-F340-305F-C69916D1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Ten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15E6D-CE90-E6BD-F62A-324E0F85E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Characteristics of the New Life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0BEDA-8706-52FE-F0C4-83FE4ACFEB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Colossians 3:12–14</a:t>
            </a:r>
          </a:p>
        </p:txBody>
      </p:sp>
    </p:spTree>
    <p:extLst>
      <p:ext uri="{BB962C8B-B14F-4D97-AF65-F5344CB8AC3E}">
        <p14:creationId xmlns:p14="http://schemas.microsoft.com/office/powerpoint/2010/main" val="13869003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F945F8-643A-D952-FA08-9EAF5D63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Chosen</a:t>
            </a:r>
            <a:r>
              <a:rPr lang="en-US" dirty="0"/>
              <a:t> by God (v. 12)</a:t>
            </a:r>
          </a:p>
        </p:txBody>
      </p:sp>
    </p:spTree>
    <p:extLst>
      <p:ext uri="{BB962C8B-B14F-4D97-AF65-F5344CB8AC3E}">
        <p14:creationId xmlns:p14="http://schemas.microsoft.com/office/powerpoint/2010/main" val="34711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3836</Words>
  <Application>Microsoft Office PowerPoint</Application>
  <PresentationFormat>Widescreen</PresentationFormat>
  <Paragraphs>415</Paragraphs>
  <Slides>149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2" baseType="lpstr">
      <vt:lpstr>Arial</vt:lpstr>
      <vt:lpstr>Impact</vt:lpstr>
      <vt:lpstr>Office Theme</vt:lpstr>
      <vt:lpstr>PowerPoint Presentation</vt:lpstr>
      <vt:lpstr>PowerPoint Presentation</vt:lpstr>
      <vt:lpstr>The Background of Colossians</vt:lpstr>
      <vt:lpstr>The Background of Colossians</vt:lpstr>
      <vt:lpstr>Themes and Characteristics of the Letter</vt:lpstr>
      <vt:lpstr>Paul’s Greeting (1:3–8)</vt:lpstr>
      <vt:lpstr>PowerPoint Presentation</vt:lpstr>
      <vt:lpstr>Paul’s Greeting (1:3–8)</vt:lpstr>
      <vt:lpstr>PowerPoint Presentation</vt:lpstr>
      <vt:lpstr>Paul’s Greeting (1:3–8)</vt:lpstr>
      <vt:lpstr>PowerPoint Presentation</vt:lpstr>
      <vt:lpstr>PowerPoint Presentation</vt:lpstr>
      <vt:lpstr>Paul’s Prayer Requests for Believers  (vv. 9–11)</vt:lpstr>
      <vt:lpstr>PowerPoint Presentation</vt:lpstr>
      <vt:lpstr>Paul’s Prayer Requests for Believers  (vv. 9–11)</vt:lpstr>
      <vt:lpstr>Paul’s Prayer Requests for Believers  (vv. 9–11)</vt:lpstr>
      <vt:lpstr>PowerPoint Presentation</vt:lpstr>
      <vt:lpstr>Paul’s Prayer Requests for Believers  (vv. 9–11)</vt:lpstr>
      <vt:lpstr>Paul’s Prayer Requests for Believers  (vv. 9–11)</vt:lpstr>
      <vt:lpstr>Paul’s Prayer Requests for Believers  (vv. 9–11)</vt:lpstr>
      <vt:lpstr>Paul’s Praise to God (v. 12)</vt:lpstr>
      <vt:lpstr>PowerPoint Presentation</vt:lpstr>
      <vt:lpstr>PowerPoint Presentation</vt:lpstr>
      <vt:lpstr>PowerPoint Presentation</vt:lpstr>
      <vt:lpstr>Chiasm in Colossians 1:13–17</vt:lpstr>
      <vt:lpstr>Christ the Redeemer (vv. 13–14)</vt:lpstr>
      <vt:lpstr>Christ the Redeemer (vv. 13–14)</vt:lpstr>
      <vt:lpstr>Christ the Image of God (v. 15)</vt:lpstr>
      <vt:lpstr>PowerPoint Presentation</vt:lpstr>
      <vt:lpstr>Christ the Image of God (v. 15)</vt:lpstr>
      <vt:lpstr>Christ the Firstborn of All Creation (v. 15)</vt:lpstr>
      <vt:lpstr>PowerPoint Presentation</vt:lpstr>
      <vt:lpstr>Christ the Firstborn of All Creation (v. 15)</vt:lpstr>
      <vt:lpstr>Christ the Creator (vv. 16–17)</vt:lpstr>
      <vt:lpstr>PowerPoint Presentation</vt:lpstr>
      <vt:lpstr>PowerPoint Presentation</vt:lpstr>
      <vt:lpstr>The Head of the Church (v. 18)</vt:lpstr>
      <vt:lpstr>PowerPoint Presentation</vt:lpstr>
      <vt:lpstr>The Beginning and Firstborn from the Dead (v. 18)</vt:lpstr>
      <vt:lpstr>PowerPoint Presentation</vt:lpstr>
      <vt:lpstr>The Beginning and Firstborn from the Dead (v. 18)</vt:lpstr>
      <vt:lpstr>The Fullness of God and Reconciler  (vv. 19–22)</vt:lpstr>
      <vt:lpstr>PowerPoint Presentation</vt:lpstr>
      <vt:lpstr>The Fullness of God and Reconciler  (vv. 19–22)</vt:lpstr>
      <vt:lpstr>PowerPoint Presentation</vt:lpstr>
      <vt:lpstr>The Fullness of God and Reconciler  (vv. 19–22)</vt:lpstr>
      <vt:lpstr>The Fullness of God and Reconciler  (vv. 19–22)</vt:lpstr>
      <vt:lpstr>A Charge to Persevere in the Faith (v. 23)</vt:lpstr>
      <vt:lpstr>PowerPoint Presentation</vt:lpstr>
      <vt:lpstr>PowerPoint Presentation</vt:lpstr>
      <vt:lpstr>Paul’s Ministry (1:24–25)</vt:lpstr>
      <vt:lpstr>PowerPoint Presentation</vt:lpstr>
      <vt:lpstr>Paul’s Message (1:26–27)</vt:lpstr>
      <vt:lpstr>Paul’s Message (1:26–27)</vt:lpstr>
      <vt:lpstr>Paul’s Mission (1:28–2:5)</vt:lpstr>
      <vt:lpstr>PowerPoint Presentation</vt:lpstr>
      <vt:lpstr>Paul’s Mission (1:28–2:5)</vt:lpstr>
      <vt:lpstr>Paul’s Mission (1:28–2:5)</vt:lpstr>
      <vt:lpstr>PowerPoint Presentation</vt:lpstr>
      <vt:lpstr>Paul’s Mission (1:28–2:5)</vt:lpstr>
      <vt:lpstr>PowerPoint Presentation</vt:lpstr>
      <vt:lpstr>PowerPoint Presentation</vt:lpstr>
      <vt:lpstr>Live Out Your Faith (vv. 6–7).</vt:lpstr>
      <vt:lpstr>PowerPoint Presentation</vt:lpstr>
      <vt:lpstr>Live Out Your Faith (vv. 6–7).</vt:lpstr>
      <vt:lpstr>PowerPoint Presentation</vt:lpstr>
      <vt:lpstr>Don’t Follow Human Traditions for Holiness (v. 8).</vt:lpstr>
      <vt:lpstr>We Are Complete in Christ (vv. 9–15).</vt:lpstr>
      <vt:lpstr>We Are Complete in Christ (vv. 9–15).</vt:lpstr>
      <vt:lpstr>We Are Complete in Christ (vv. 9–15).</vt:lpstr>
      <vt:lpstr>PowerPoint Presentation</vt:lpstr>
      <vt:lpstr>PowerPoint Presentation</vt:lpstr>
      <vt:lpstr>Asceticism Won’t Make Us Grow (vv. 16–19).</vt:lpstr>
      <vt:lpstr>PowerPoint Presentation</vt:lpstr>
      <vt:lpstr>Asceticism Won’t Make Us Grow (vv. 16–19).</vt:lpstr>
      <vt:lpstr>Asceticism Won’t Make Us Grow (vv. 16–19).</vt:lpstr>
      <vt:lpstr>PowerPoint Presentation</vt:lpstr>
      <vt:lpstr>Asceticism Excludes Christ (vv. 20–22).</vt:lpstr>
      <vt:lpstr>Asceticism Doesn’t Really Prevent Sin (v. 23).</vt:lpstr>
      <vt:lpstr>PowerPoint Presentation</vt:lpstr>
      <vt:lpstr>PowerPoint Presentation</vt:lpstr>
      <vt:lpstr>A New Life in Christ (vv. 1–2)</vt:lpstr>
      <vt:lpstr>Our Fate Is Tied to Christ’s (vv. 3–4).</vt:lpstr>
      <vt:lpstr>PowerPoint Presentation</vt:lpstr>
      <vt:lpstr>Our Fate Is Tied to Christ’s (vv. 3–4).</vt:lpstr>
      <vt:lpstr>Characteristics of the Old Life (v. 5)</vt:lpstr>
      <vt:lpstr>Characteristics of the Old Life (v. 5)</vt:lpstr>
      <vt:lpstr>PowerPoint Presentation</vt:lpstr>
      <vt:lpstr>God Judges Sin (vv. 6–7).</vt:lpstr>
      <vt:lpstr>PowerPoint Presentation</vt:lpstr>
      <vt:lpstr>PowerPoint Presentation</vt:lpstr>
      <vt:lpstr>Christ Changes Our Speech (vv. 8–9a).</vt:lpstr>
      <vt:lpstr>Christ Changes Our Speech (vv. 8–9a).</vt:lpstr>
      <vt:lpstr>PowerPoint Presentation</vt:lpstr>
      <vt:lpstr>Christ Renews Us into God’s Image  (vv. 9b–11).</vt:lpstr>
      <vt:lpstr>Christ Renews Us into God’s Image  (vv. 9b–11).</vt:lpstr>
      <vt:lpstr>PowerPoint Presentation</vt:lpstr>
      <vt:lpstr>PowerPoint Presentation</vt:lpstr>
      <vt:lpstr>Chosen by God (v. 12)</vt:lpstr>
      <vt:lpstr>PowerPoint Presentation</vt:lpstr>
      <vt:lpstr>PowerPoint Presentation</vt:lpstr>
      <vt:lpstr>Chosen by God (v. 12)</vt:lpstr>
      <vt:lpstr>Acting Like Christ (vv. 12–14)</vt:lpstr>
      <vt:lpstr>PowerPoint Presentation</vt:lpstr>
      <vt:lpstr>Acting Like Christ (vv. 12–14)</vt:lpstr>
      <vt:lpstr>PowerPoint Presentation</vt:lpstr>
      <vt:lpstr>Acting Like Christ (vv. 12–14)</vt:lpstr>
      <vt:lpstr>Acting Like Christ (vv. 12–14)</vt:lpstr>
      <vt:lpstr>Acting Like Christ (vv. 12–14)</vt:lpstr>
      <vt:lpstr>PowerPoint Presentation</vt:lpstr>
      <vt:lpstr>Acting Like Christ (vv. 12–14)</vt:lpstr>
      <vt:lpstr>Acting Like Christ (vv. 12–14)</vt:lpstr>
      <vt:lpstr>PowerPoint Presentation</vt:lpstr>
      <vt:lpstr>PowerPoint Presentation</vt:lpstr>
      <vt:lpstr>Let Christ’s Peace Rule in Your Hearts (v. 15).</vt:lpstr>
      <vt:lpstr>PowerPoint Presentation</vt:lpstr>
      <vt:lpstr>Let Christ’s Peace Rule in Your Hearts (v. 15).</vt:lpstr>
      <vt:lpstr>Let Christ’s Peace Rule in Your Hearts (v. 15).</vt:lpstr>
      <vt:lpstr>PowerPoint Presentation</vt:lpstr>
      <vt:lpstr>Let Christ’s Peace Rule in Your Hearts (v. 15)</vt:lpstr>
      <vt:lpstr>PowerPoint Presentation</vt:lpstr>
      <vt:lpstr>Be Thankful (v. 15).</vt:lpstr>
      <vt:lpstr>Let Christ’s Word Dwell in You (v. 16).</vt:lpstr>
      <vt:lpstr>PowerPoint Presentation</vt:lpstr>
      <vt:lpstr>Let Christ’s Word Dwell in You (v. 16).</vt:lpstr>
      <vt:lpstr>Do All in Jesus’ Name (v. 17).</vt:lpstr>
      <vt:lpstr>PowerPoint Presentation</vt:lpstr>
      <vt:lpstr>Do All in Jesus’ Name (v. 17)</vt:lpstr>
      <vt:lpstr>PowerPoint Presentation</vt:lpstr>
      <vt:lpstr>PowerPoint Presentation</vt:lpstr>
      <vt:lpstr>Two Guiding Principles</vt:lpstr>
      <vt:lpstr>Serving God in Relationships (3:18–19)</vt:lpstr>
      <vt:lpstr>PowerPoint Presentation</vt:lpstr>
      <vt:lpstr>Serving God in Relationships (3:18–19)</vt:lpstr>
      <vt:lpstr>PowerPoint Presentation</vt:lpstr>
      <vt:lpstr>Serving God in Relationships (3:18–19)</vt:lpstr>
      <vt:lpstr>PowerPoint Presentation</vt:lpstr>
      <vt:lpstr>Serving God in Relationships (3:18–19)</vt:lpstr>
      <vt:lpstr>Serving God in Relationships (3:18–19)</vt:lpstr>
      <vt:lpstr>PowerPoint Presentation</vt:lpstr>
      <vt:lpstr>Takeaways from Paul’s Examples</vt:lpstr>
      <vt:lpstr>PowerPoint Presentation</vt:lpstr>
      <vt:lpstr>PowerPoint Presentation</vt:lpstr>
      <vt:lpstr>For the Sake of the Gospel (vv. 2–6)</vt:lpstr>
      <vt:lpstr>PowerPoint Presentation</vt:lpstr>
      <vt:lpstr>For the Sake of the Gospel (vv. 2–6)</vt:lpstr>
      <vt:lpstr>For the Sake of the Gospel (vv. 2–6)</vt:lpstr>
      <vt:lpstr>Final Greetings (vv. 7–18)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Colossians</dc:title>
  <dc:creator>Positive Action for Christ</dc:creator>
  <dc:description>Positive Action for Christ (c) 2023</dc:description>
  <cp:lastModifiedBy>Christa Lord</cp:lastModifiedBy>
  <cp:revision>47</cp:revision>
  <dcterms:created xsi:type="dcterms:W3CDTF">2023-08-16T19:03:01Z</dcterms:created>
  <dcterms:modified xsi:type="dcterms:W3CDTF">2023-08-24T19:49:47Z</dcterms:modified>
</cp:coreProperties>
</file>