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61"/>
  </p:notesMasterIdLst>
  <p:sldIdLst>
    <p:sldId id="526" r:id="rId2"/>
    <p:sldId id="527" r:id="rId3"/>
    <p:sldId id="257" r:id="rId4"/>
    <p:sldId id="422" r:id="rId5"/>
    <p:sldId id="423" r:id="rId6"/>
    <p:sldId id="424" r:id="rId7"/>
    <p:sldId id="425" r:id="rId8"/>
    <p:sldId id="426" r:id="rId9"/>
    <p:sldId id="427" r:id="rId10"/>
    <p:sldId id="429" r:id="rId11"/>
    <p:sldId id="430" r:id="rId12"/>
    <p:sldId id="431" r:id="rId13"/>
    <p:sldId id="553" r:id="rId14"/>
    <p:sldId id="539" r:id="rId15"/>
    <p:sldId id="528" r:id="rId16"/>
    <p:sldId id="259" r:id="rId17"/>
    <p:sldId id="432" r:id="rId18"/>
    <p:sldId id="433" r:id="rId19"/>
    <p:sldId id="434" r:id="rId20"/>
    <p:sldId id="435" r:id="rId21"/>
    <p:sldId id="436" r:id="rId22"/>
    <p:sldId id="513" r:id="rId23"/>
    <p:sldId id="522" r:id="rId24"/>
    <p:sldId id="554" r:id="rId25"/>
    <p:sldId id="540" r:id="rId26"/>
    <p:sldId id="260" r:id="rId27"/>
    <p:sldId id="261" r:id="rId28"/>
    <p:sldId id="514" r:id="rId29"/>
    <p:sldId id="437" r:id="rId30"/>
    <p:sldId id="438" r:id="rId31"/>
    <p:sldId id="439" r:id="rId32"/>
    <p:sldId id="440" r:id="rId33"/>
    <p:sldId id="441" r:id="rId34"/>
    <p:sldId id="442" r:id="rId35"/>
    <p:sldId id="443" r:id="rId36"/>
    <p:sldId id="555" r:id="rId37"/>
    <p:sldId id="541" r:id="rId38"/>
    <p:sldId id="262" r:id="rId39"/>
    <p:sldId id="538" r:id="rId40"/>
    <p:sldId id="418" r:id="rId41"/>
    <p:sldId id="531" r:id="rId42"/>
    <p:sldId id="444" r:id="rId43"/>
    <p:sldId id="534" r:id="rId44"/>
    <p:sldId id="445" r:id="rId45"/>
    <p:sldId id="447" r:id="rId46"/>
    <p:sldId id="515" r:id="rId47"/>
    <p:sldId id="556" r:id="rId48"/>
    <p:sldId id="542" r:id="rId49"/>
    <p:sldId id="301" r:id="rId50"/>
    <p:sldId id="449" r:id="rId51"/>
    <p:sldId id="450" r:id="rId52"/>
    <p:sldId id="451" r:id="rId53"/>
    <p:sldId id="452" r:id="rId54"/>
    <p:sldId id="453" r:id="rId55"/>
    <p:sldId id="455" r:id="rId56"/>
    <p:sldId id="456" r:id="rId57"/>
    <p:sldId id="516" r:id="rId58"/>
    <p:sldId id="557" r:id="rId59"/>
    <p:sldId id="543" r:id="rId60"/>
    <p:sldId id="266" r:id="rId61"/>
    <p:sldId id="339" r:id="rId62"/>
    <p:sldId id="457" r:id="rId63"/>
    <p:sldId id="458" r:id="rId64"/>
    <p:sldId id="459" r:id="rId65"/>
    <p:sldId id="460" r:id="rId66"/>
    <p:sldId id="517" r:id="rId67"/>
    <p:sldId id="558" r:id="rId68"/>
    <p:sldId id="544" r:id="rId69"/>
    <p:sldId id="268" r:id="rId70"/>
    <p:sldId id="462" r:id="rId71"/>
    <p:sldId id="463" r:id="rId72"/>
    <p:sldId id="464" r:id="rId73"/>
    <p:sldId id="465" r:id="rId74"/>
    <p:sldId id="535" r:id="rId75"/>
    <p:sldId id="466" r:id="rId76"/>
    <p:sldId id="536" r:id="rId77"/>
    <p:sldId id="467" r:id="rId78"/>
    <p:sldId id="468" r:id="rId79"/>
    <p:sldId id="559" r:id="rId80"/>
    <p:sldId id="545" r:id="rId81"/>
    <p:sldId id="270" r:id="rId82"/>
    <p:sldId id="271" r:id="rId83"/>
    <p:sldId id="469" r:id="rId84"/>
    <p:sldId id="470" r:id="rId85"/>
    <p:sldId id="471" r:id="rId86"/>
    <p:sldId id="472" r:id="rId87"/>
    <p:sldId id="560" r:id="rId88"/>
    <p:sldId id="546" r:id="rId89"/>
    <p:sldId id="302" r:id="rId90"/>
    <p:sldId id="273" r:id="rId91"/>
    <p:sldId id="474" r:id="rId92"/>
    <p:sldId id="475" r:id="rId93"/>
    <p:sldId id="476" r:id="rId94"/>
    <p:sldId id="478" r:id="rId95"/>
    <p:sldId id="479" r:id="rId96"/>
    <p:sldId id="480" r:id="rId97"/>
    <p:sldId id="481" r:id="rId98"/>
    <p:sldId id="482" r:id="rId99"/>
    <p:sldId id="483" r:id="rId100"/>
    <p:sldId id="561" r:id="rId101"/>
    <p:sldId id="547" r:id="rId102"/>
    <p:sldId id="274" r:id="rId103"/>
    <p:sldId id="397" r:id="rId104"/>
    <p:sldId id="484" r:id="rId105"/>
    <p:sldId id="485" r:id="rId106"/>
    <p:sldId id="486" r:id="rId107"/>
    <p:sldId id="487" r:id="rId108"/>
    <p:sldId id="562" r:id="rId109"/>
    <p:sldId id="548" r:id="rId110"/>
    <p:sldId id="276" r:id="rId111"/>
    <p:sldId id="277" r:id="rId112"/>
    <p:sldId id="488" r:id="rId113"/>
    <p:sldId id="489" r:id="rId114"/>
    <p:sldId id="490" r:id="rId115"/>
    <p:sldId id="492" r:id="rId116"/>
    <p:sldId id="563" r:id="rId117"/>
    <p:sldId id="549" r:id="rId118"/>
    <p:sldId id="278" r:id="rId119"/>
    <p:sldId id="279" r:id="rId120"/>
    <p:sldId id="518" r:id="rId121"/>
    <p:sldId id="525" r:id="rId122"/>
    <p:sldId id="494" r:id="rId123"/>
    <p:sldId id="495" r:id="rId124"/>
    <p:sldId id="564" r:id="rId125"/>
    <p:sldId id="550" r:id="rId126"/>
    <p:sldId id="280" r:id="rId127"/>
    <p:sldId id="281" r:id="rId128"/>
    <p:sldId id="496" r:id="rId129"/>
    <p:sldId id="497" r:id="rId130"/>
    <p:sldId id="498" r:id="rId131"/>
    <p:sldId id="499" r:id="rId132"/>
    <p:sldId id="500" r:id="rId133"/>
    <p:sldId id="501" r:id="rId134"/>
    <p:sldId id="565" r:id="rId135"/>
    <p:sldId id="551" r:id="rId136"/>
    <p:sldId id="282" r:id="rId137"/>
    <p:sldId id="523" r:id="rId138"/>
    <p:sldId id="385" r:id="rId139"/>
    <p:sldId id="502" r:id="rId140"/>
    <p:sldId id="503" r:id="rId141"/>
    <p:sldId id="504" r:id="rId142"/>
    <p:sldId id="505" r:id="rId143"/>
    <p:sldId id="506" r:id="rId144"/>
    <p:sldId id="537" r:id="rId145"/>
    <p:sldId id="507" r:id="rId146"/>
    <p:sldId id="508" r:id="rId147"/>
    <p:sldId id="509" r:id="rId148"/>
    <p:sldId id="519" r:id="rId149"/>
    <p:sldId id="520" r:id="rId150"/>
    <p:sldId id="521" r:id="rId151"/>
    <p:sldId id="524" r:id="rId152"/>
    <p:sldId id="566" r:id="rId153"/>
    <p:sldId id="552" r:id="rId154"/>
    <p:sldId id="284" r:id="rId155"/>
    <p:sldId id="285" r:id="rId156"/>
    <p:sldId id="510" r:id="rId157"/>
    <p:sldId id="511" r:id="rId158"/>
    <p:sldId id="512" r:id="rId159"/>
    <p:sldId id="567" r:id="rId160"/>
  </p:sldIdLst>
  <p:sldSz cx="9144000" cy="5143500" type="screen16x9"/>
  <p:notesSz cx="6858000" cy="9144000"/>
  <p:embeddedFontLst>
    <p:embeddedFont>
      <p:font typeface="Merriweather Sans Bold" panose="02000503060000020004" pitchFamily="2" charset="0"/>
      <p:bold r:id="rId162"/>
    </p:embeddedFont>
    <p:embeddedFont>
      <p:font typeface="Merriweather Sans light" panose="02000503060000020004" pitchFamily="2" charset="0"/>
      <p:regular r:id="rId163"/>
    </p:embeddedFont>
    <p:embeddedFont>
      <p:font typeface="Merriweather Sans ExtraBold" panose="02000503060000020004" pitchFamily="2" charset="0"/>
      <p:bold r:id="rId164"/>
    </p:embeddedFont>
    <p:embeddedFont>
      <p:font typeface="Calibri" panose="020F0502020204030204" pitchFamily="34" charset="0"/>
      <p:regular r:id="rId165"/>
      <p:bold r:id="rId166"/>
      <p:italic r:id="rId167"/>
      <p:boldItalic r:id="rId168"/>
    </p:embeddedFont>
    <p:embeddedFont>
      <p:font typeface="Merriweather Sans" panose="02000503060000020004" pitchFamily="2" charset="0"/>
      <p:regular r:id="rId169"/>
      <p:bold r:id="rId170"/>
      <p:italic r:id="rId171"/>
      <p:boldItalic r:id="rId1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392A"/>
    <a:srgbClr val="F6F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8" autoAdjust="0"/>
    <p:restoredTop sz="86437" autoAdjust="0"/>
  </p:normalViewPr>
  <p:slideViewPr>
    <p:cSldViewPr>
      <p:cViewPr varScale="1">
        <p:scale>
          <a:sx n="93" d="100"/>
          <a:sy n="93" d="100"/>
        </p:scale>
        <p:origin x="258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71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viewProps" Target="viewProps.xml"/><Relationship Id="rId170" Type="http://schemas.openxmlformats.org/officeDocument/2006/relationships/font" Target="fonts/font9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font" Target="fonts/font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font" Target="fonts/font10.fntdata"/><Relationship Id="rId176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6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font" Target="fonts/font3.fntdata"/><Relationship Id="rId169" Type="http://schemas.openxmlformats.org/officeDocument/2006/relationships/font" Target="fonts/font8.fntdata"/><Relationship Id="rId177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font" Target="fonts/font11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96A22-878C-44FD-A811-BAC384802EB8}" type="datetimeFigureOut">
              <a:rPr lang="en-US" smtClean="0"/>
              <a:pPr/>
              <a:t>9/6/2016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0A3C8-F9AF-495C-B259-C721909C4A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0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31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276350"/>
            <a:ext cx="7772400" cy="2514600"/>
          </a:xfrm>
        </p:spPr>
        <p:txBody>
          <a:bodyPr/>
          <a:lstStyle>
            <a:lvl1pPr>
              <a:lnSpc>
                <a:spcPct val="85000"/>
              </a:lnSpc>
              <a:defRPr sz="7200" b="1" baseline="0">
                <a:solidFill>
                  <a:srgbClr val="42392A"/>
                </a:solidFill>
                <a:latin typeface="Merriweather Sans ExtraBold" pitchFamily="2" charset="0"/>
              </a:defRPr>
            </a:lvl1pPr>
          </a:lstStyle>
          <a:p>
            <a:r>
              <a:rPr lang="en-US" dirty="0"/>
              <a:t>Lesson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38150"/>
            <a:ext cx="6400800" cy="47625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0" spc="600" baseline="0">
                <a:solidFill>
                  <a:srgbClr val="42392A"/>
                </a:solidFill>
                <a:latin typeface="Merriweather Sans light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LESSON 13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Content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61950"/>
            <a:ext cx="8229600" cy="1066800"/>
          </a:xfrm>
        </p:spPr>
        <p:txBody>
          <a:bodyPr/>
          <a:lstStyle>
            <a:lvl1pPr>
              <a:lnSpc>
                <a:spcPct val="90000"/>
              </a:lnSpc>
              <a:defRPr sz="4500" baseline="0">
                <a:solidFill>
                  <a:srgbClr val="42392A"/>
                </a:solidFill>
                <a:latin typeface="Merriweather Sans ExtraBold" pitchFamily="2" charset="0"/>
              </a:defRPr>
            </a:lvl1pPr>
          </a:lstStyle>
          <a:p>
            <a:r>
              <a:rPr lang="en-US" dirty="0"/>
              <a:t>Body 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57300" y="1615678"/>
            <a:ext cx="6629400" cy="3318272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>
                <a:latin typeface="Merriweather Sans Bold" pitchFamily="2" charset="0"/>
              </a:defRPr>
            </a:lvl1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61950"/>
            <a:ext cx="8229600" cy="1066800"/>
          </a:xfrm>
        </p:spPr>
        <p:txBody>
          <a:bodyPr/>
          <a:lstStyle>
            <a:lvl1pPr>
              <a:lnSpc>
                <a:spcPct val="90000"/>
              </a:lnSpc>
              <a:defRPr sz="4500" baseline="0">
                <a:solidFill>
                  <a:srgbClr val="F6F1E6"/>
                </a:solidFill>
                <a:latin typeface="Merriweather Sans ExtraBold" pitchFamily="2" charset="0"/>
              </a:defRPr>
            </a:lvl1pPr>
          </a:lstStyle>
          <a:p>
            <a:r>
              <a:rPr lang="en-US" dirty="0"/>
              <a:t>Graphic Slide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57300" y="514350"/>
            <a:ext cx="6629400" cy="3505200"/>
          </a:xfrm>
        </p:spPr>
        <p:txBody>
          <a:bodyPr anchor="ctr"/>
          <a:lstStyle>
            <a:lvl1pPr algn="ctr">
              <a:buNone/>
              <a:defRPr sz="2800" b="0" baseline="0">
                <a:solidFill>
                  <a:srgbClr val="F6F1E6"/>
                </a:solidFill>
                <a:latin typeface="Merriweather Sans ExtraBold" pitchFamily="2" charset="0"/>
              </a:defRPr>
            </a:lvl1pPr>
          </a:lstStyle>
          <a:p>
            <a:pPr lvl="0"/>
            <a:r>
              <a:rPr lang="en-US" dirty="0"/>
              <a:t>“And He said unto me, ‘My grace is sufficient for thee: for my strength is made perfect in weakness.’ Most gladly therefore will I rather glory in my infirmities, that the power of Christ may rest upon me.”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76600" y="4019550"/>
            <a:ext cx="4953000" cy="685800"/>
          </a:xfrm>
        </p:spPr>
        <p:txBody>
          <a:bodyPr anchor="ctr"/>
          <a:lstStyle>
            <a:lvl1pPr algn="r">
              <a:buNone/>
              <a:defRPr sz="2800" b="1" i="1" baseline="0">
                <a:solidFill>
                  <a:srgbClr val="F6F1E6"/>
                </a:solidFill>
                <a:latin typeface="Merriweather Sans" pitchFamily="2" charset="0"/>
              </a:defRPr>
            </a:lvl1pPr>
          </a:lstStyle>
          <a:p>
            <a:pPr lvl="0"/>
            <a:r>
              <a:rPr lang="en-US" dirty="0"/>
              <a:t>2 Corinthians 12:9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Brea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1200150"/>
            <a:ext cx="6629400" cy="3470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line of the slide</a:t>
            </a:r>
          </a:p>
          <a:p>
            <a:pPr lvl="1"/>
            <a:r>
              <a:rPr lang="en-US" dirty="0"/>
              <a:t>Second line of the slide</a:t>
            </a:r>
          </a:p>
          <a:p>
            <a:pPr lvl="2"/>
            <a:r>
              <a:rPr lang="en-US" dirty="0"/>
              <a:t>Third line of the slide</a:t>
            </a:r>
          </a:p>
          <a:p>
            <a:pPr lvl="3"/>
            <a:r>
              <a:rPr lang="en-US" dirty="0"/>
              <a:t>Fourth line of the slide</a:t>
            </a:r>
          </a:p>
          <a:p>
            <a:pPr lvl="4"/>
            <a:r>
              <a:rPr lang="en-US" dirty="0"/>
              <a:t>Fifth and lowest line of the slide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55" r:id="rId4"/>
    <p:sldLayoutId id="2147483654" r:id="rId5"/>
    <p:sldLayoutId id="2147483656" r:id="rId6"/>
  </p:sldLayoutIdLst>
  <p:txStyles>
    <p:titleStyle>
      <a:lvl1pPr algn="ctr" defTabSz="914400" rtl="0" eaLnBrk="1" latinLnBrk="0" hangingPunct="1">
        <a:lnSpc>
          <a:spcPct val="80000"/>
        </a:lnSpc>
        <a:spcBef>
          <a:spcPct val="0"/>
        </a:spcBef>
        <a:buNone/>
        <a:defRPr sz="4500" kern="1200">
          <a:solidFill>
            <a:srgbClr val="42392A"/>
          </a:solidFill>
          <a:latin typeface="Merriweather Sans ExtraBold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i="0" kern="1200" baseline="0">
          <a:solidFill>
            <a:srgbClr val="42392A"/>
          </a:solidFill>
          <a:latin typeface="Merriweather Sans Bold" pitchFamily="2" charset="0"/>
          <a:ea typeface="+mn-ea"/>
          <a:cs typeface="+mn-cs"/>
        </a:defRPr>
      </a:lvl1pPr>
      <a:lvl2pPr marL="658368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rgbClr val="42392A"/>
          </a:solidFill>
          <a:latin typeface="Merriweather Sans" pitchFamily="2" charset="0"/>
          <a:ea typeface="+mn-ea"/>
          <a:cs typeface="+mn-cs"/>
        </a:defRPr>
      </a:lvl2pPr>
      <a:lvl3pPr marL="896112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rgbClr val="42392A"/>
          </a:solidFill>
          <a:latin typeface="Merriweather Sans light" pitchFamily="2" charset="0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b="1" i="0" kern="1200" baseline="0">
          <a:solidFill>
            <a:srgbClr val="42392A"/>
          </a:solidFill>
          <a:latin typeface="Merriweather Sans" pitchFamily="2" charset="0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 baseline="0">
          <a:solidFill>
            <a:srgbClr val="42392A"/>
          </a:solidFill>
          <a:latin typeface="Merriweather Sans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371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Qualifications for God’s Special Apostles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</a:t>
            </a:r>
            <a:r>
              <a:rPr lang="en-US" u="sng" dirty="0"/>
              <a:t>Witness</a:t>
            </a:r>
            <a:r>
              <a:rPr lang="en-US" dirty="0"/>
              <a:t> to the Resurrection of Christ (1 Cor. 9:1)</a:t>
            </a:r>
          </a:p>
          <a:p>
            <a:r>
              <a:rPr lang="en-US" dirty="0"/>
              <a:t>A </a:t>
            </a:r>
            <a:r>
              <a:rPr lang="en-US" u="sng" dirty="0"/>
              <a:t>Follower</a:t>
            </a:r>
            <a:r>
              <a:rPr lang="en-US" dirty="0"/>
              <a:t> and </a:t>
            </a:r>
            <a:r>
              <a:rPr lang="en-US" u="sng" dirty="0"/>
              <a:t>Disciple</a:t>
            </a:r>
            <a:r>
              <a:rPr lang="en-US" dirty="0"/>
              <a:t> of Christ (Acts 1:21–22)</a:t>
            </a:r>
          </a:p>
          <a:p>
            <a:pPr lvl="1"/>
            <a:r>
              <a:rPr lang="en-US" dirty="0"/>
              <a:t>From Christ’s baptism to His ascension</a:t>
            </a:r>
          </a:p>
          <a:p>
            <a:r>
              <a:rPr lang="en-US" dirty="0"/>
              <a:t>One </a:t>
            </a:r>
            <a:r>
              <a:rPr lang="en-US" u="sng" dirty="0"/>
              <a:t>Chosen</a:t>
            </a:r>
            <a:r>
              <a:rPr lang="en-US" dirty="0"/>
              <a:t> Directly by </a:t>
            </a:r>
            <a:r>
              <a:rPr lang="en-US" u="sng" dirty="0"/>
              <a:t>God</a:t>
            </a:r>
            <a:r>
              <a:rPr lang="en-US" dirty="0"/>
              <a:t> (Matt. 10:1–2)</a:t>
            </a:r>
          </a:p>
        </p:txBody>
      </p:sp>
    </p:spTree>
    <p:extLst>
      <p:ext uri="{BB962C8B-B14F-4D97-AF65-F5344CB8AC3E}">
        <p14:creationId xmlns:p14="http://schemas.microsoft.com/office/powerpoint/2010/main" val="24654683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3773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6778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Thomas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Ten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Nickname Meaning “</a:t>
            </a:r>
            <a:r>
              <a:rPr lang="en-US" u="sng" dirty="0"/>
              <a:t>Twin</a:t>
            </a:r>
            <a:r>
              <a:rPr lang="en-US" dirty="0"/>
              <a:t>”</a:t>
            </a:r>
          </a:p>
          <a:p>
            <a:r>
              <a:rPr lang="en-US" dirty="0"/>
              <a:t>Greek Name: </a:t>
            </a:r>
            <a:r>
              <a:rPr lang="en-US" dirty="0" err="1"/>
              <a:t>Didymus</a:t>
            </a:r>
            <a:r>
              <a:rPr lang="en-US" dirty="0"/>
              <a:t> (John 20:24)</a:t>
            </a:r>
          </a:p>
        </p:txBody>
      </p:sp>
    </p:spTree>
    <p:extLst>
      <p:ext uri="{BB962C8B-B14F-4D97-AF65-F5344CB8AC3E}">
        <p14:creationId xmlns:p14="http://schemas.microsoft.com/office/powerpoint/2010/main" val="25079246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Thomas’s Love for the Lord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Willing to </a:t>
            </a:r>
            <a:r>
              <a:rPr lang="en-US" u="sng" dirty="0"/>
              <a:t>Die</a:t>
            </a:r>
            <a:r>
              <a:rPr lang="en-US" dirty="0"/>
              <a:t> with Christ </a:t>
            </a:r>
            <a:br>
              <a:rPr lang="en-US" dirty="0"/>
            </a:br>
            <a:r>
              <a:rPr lang="en-US" dirty="0"/>
              <a:t>(John 11:6–16)</a:t>
            </a:r>
          </a:p>
          <a:p>
            <a:pPr lvl="1"/>
            <a:r>
              <a:rPr lang="en-US" dirty="0"/>
              <a:t>Responded with loyalty and courage</a:t>
            </a:r>
          </a:p>
          <a:p>
            <a:pPr lvl="1"/>
            <a:r>
              <a:rPr lang="en-US" dirty="0"/>
              <a:t>Lacked understanding of Christ’s purpose</a:t>
            </a:r>
          </a:p>
        </p:txBody>
      </p:sp>
    </p:spTree>
    <p:extLst>
      <p:ext uri="{BB962C8B-B14F-4D97-AF65-F5344CB8AC3E}">
        <p14:creationId xmlns:p14="http://schemas.microsoft.com/office/powerpoint/2010/main" val="4082479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Thomas’s Love for the Lord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Desired to </a:t>
            </a:r>
            <a:r>
              <a:rPr lang="en-US" u="sng" dirty="0"/>
              <a:t>Follow</a:t>
            </a:r>
            <a:r>
              <a:rPr lang="en-US" dirty="0"/>
              <a:t> the Lord </a:t>
            </a:r>
            <a:br>
              <a:rPr lang="en-US" dirty="0"/>
            </a:br>
            <a:r>
              <a:rPr lang="en-US" dirty="0"/>
              <a:t>(John 14:1–6)</a:t>
            </a:r>
          </a:p>
          <a:p>
            <a:pPr lvl="1"/>
            <a:r>
              <a:rPr lang="en-US" dirty="0"/>
              <a:t>Expressed his confusion about Christ leaving</a:t>
            </a:r>
          </a:p>
          <a:p>
            <a:pPr lvl="1"/>
            <a:r>
              <a:rPr lang="en-US" dirty="0"/>
              <a:t>Didn’t understand Christ’s words</a:t>
            </a:r>
          </a:p>
        </p:txBody>
      </p:sp>
    </p:spTree>
    <p:extLst>
      <p:ext uri="{BB962C8B-B14F-4D97-AF65-F5344CB8AC3E}">
        <p14:creationId xmlns:p14="http://schemas.microsoft.com/office/powerpoint/2010/main" val="27393255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Thomas’s Faith </a:t>
            </a:r>
            <a:br>
              <a:rPr lang="en-US" dirty="0"/>
            </a:br>
            <a:r>
              <a:rPr lang="en-US" dirty="0"/>
              <a:t>(John 20:25–28)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 Declaration of </a:t>
            </a:r>
            <a:r>
              <a:rPr lang="en-US" u="sng" dirty="0"/>
              <a:t>Belief</a:t>
            </a:r>
            <a:r>
              <a:rPr lang="en-US" dirty="0"/>
              <a:t> (v. 28)</a:t>
            </a:r>
          </a:p>
        </p:txBody>
      </p:sp>
    </p:spTree>
    <p:extLst>
      <p:ext uri="{BB962C8B-B14F-4D97-AF65-F5344CB8AC3E}">
        <p14:creationId xmlns:p14="http://schemas.microsoft.com/office/powerpoint/2010/main" val="18671470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Thomas’s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Preached in </a:t>
            </a:r>
            <a:r>
              <a:rPr lang="en-US" u="sng" dirty="0"/>
              <a:t>Parthia</a:t>
            </a:r>
            <a:r>
              <a:rPr lang="en-US" dirty="0"/>
              <a:t>, a region of northwest Iran (Eusebius), and </a:t>
            </a:r>
            <a:r>
              <a:rPr lang="en-US" u="sng" dirty="0"/>
              <a:t>India</a:t>
            </a:r>
            <a:r>
              <a:rPr lang="en-US" dirty="0"/>
              <a:t> (Foxe)</a:t>
            </a:r>
          </a:p>
        </p:txBody>
      </p:sp>
    </p:spTree>
    <p:extLst>
      <p:ext uri="{BB962C8B-B14F-4D97-AF65-F5344CB8AC3E}">
        <p14:creationId xmlns:p14="http://schemas.microsoft.com/office/powerpoint/2010/main" val="34777789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54367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924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 Gave Special Gifts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Christ’s </a:t>
            </a:r>
            <a:r>
              <a:rPr lang="en-US" u="sng" dirty="0"/>
              <a:t>Apostles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(Matt. 10:5–15)</a:t>
            </a:r>
          </a:p>
          <a:p>
            <a:r>
              <a:rPr lang="en-US" dirty="0"/>
              <a:t>To Apostles in the </a:t>
            </a:r>
            <a:r>
              <a:rPr lang="en-US" u="sng" dirty="0"/>
              <a:t>Early Church </a:t>
            </a:r>
            <a:r>
              <a:rPr lang="en-US" dirty="0"/>
              <a:t>(Acts 19:11; 1 Cor. 12:27–28)</a:t>
            </a:r>
          </a:p>
        </p:txBody>
      </p:sp>
    </p:spTree>
    <p:extLst>
      <p:ext uri="{BB962C8B-B14F-4D97-AF65-F5344CB8AC3E}">
        <p14:creationId xmlns:p14="http://schemas.microsoft.com/office/powerpoint/2010/main" val="24391841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Simon the Zealot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Eleven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Zealots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Jewish Terrorists Who Fought Political Subjugation</a:t>
            </a:r>
          </a:p>
        </p:txBody>
      </p:sp>
    </p:spTree>
    <p:extLst>
      <p:ext uri="{BB962C8B-B14F-4D97-AF65-F5344CB8AC3E}">
        <p14:creationId xmlns:p14="http://schemas.microsoft.com/office/powerpoint/2010/main" val="17440772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Simon’s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Simon’s Name</a:t>
            </a:r>
          </a:p>
          <a:p>
            <a:pPr lvl="1"/>
            <a:r>
              <a:rPr lang="en-US" dirty="0"/>
              <a:t>Known as “the Zealot” or “</a:t>
            </a:r>
            <a:r>
              <a:rPr lang="en-US" dirty="0" err="1"/>
              <a:t>Zelotes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Canaanite from </a:t>
            </a:r>
            <a:r>
              <a:rPr lang="en-US" i="1" dirty="0" err="1"/>
              <a:t>kananaios</a:t>
            </a:r>
            <a:r>
              <a:rPr lang="en-US" dirty="0"/>
              <a:t> (Gr.), meaning “</a:t>
            </a:r>
            <a:r>
              <a:rPr lang="en-US" u="sng" dirty="0"/>
              <a:t>zealous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18422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Simon’s Character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Looked for a Messiah to </a:t>
            </a:r>
            <a:r>
              <a:rPr lang="en-US" u="sng" dirty="0"/>
              <a:t>Overthrow</a:t>
            </a:r>
            <a:r>
              <a:rPr lang="en-US" dirty="0"/>
              <a:t> Roman Oppressors</a:t>
            </a:r>
          </a:p>
          <a:p>
            <a:r>
              <a:rPr lang="en-US" dirty="0"/>
              <a:t>Hoped that Christ Would </a:t>
            </a:r>
            <a:r>
              <a:rPr lang="en-US" u="sng" dirty="0"/>
              <a:t>Physically</a:t>
            </a:r>
            <a:r>
              <a:rPr lang="en-US" dirty="0"/>
              <a:t> Free Israel (Acts 1:6)</a:t>
            </a:r>
          </a:p>
        </p:txBody>
      </p:sp>
    </p:spTree>
    <p:extLst>
      <p:ext uri="{BB962C8B-B14F-4D97-AF65-F5344CB8AC3E}">
        <p14:creationId xmlns:p14="http://schemas.microsoft.com/office/powerpoint/2010/main" val="315526218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Simon’s 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 Surprising </a:t>
            </a:r>
            <a:r>
              <a:rPr lang="en-US" u="sng" dirty="0"/>
              <a:t>Decision</a:t>
            </a:r>
            <a:r>
              <a:rPr lang="en-US" dirty="0"/>
              <a:t> to Follow Christ</a:t>
            </a:r>
          </a:p>
          <a:p>
            <a:pPr lvl="1"/>
            <a:r>
              <a:rPr lang="en-US" dirty="0"/>
              <a:t>Christ’s teaching on </a:t>
            </a:r>
            <a:r>
              <a:rPr lang="en-US" u="sng" dirty="0"/>
              <a:t>paying taxes</a:t>
            </a:r>
            <a:r>
              <a:rPr lang="en-US" dirty="0"/>
              <a:t> (Matt. 22:15–22)</a:t>
            </a:r>
          </a:p>
          <a:p>
            <a:pPr lvl="1"/>
            <a:r>
              <a:rPr lang="en-US" dirty="0"/>
              <a:t>Christ’s teaching on </a:t>
            </a:r>
            <a:r>
              <a:rPr lang="en-US" u="sng" dirty="0"/>
              <a:t>fighting</a:t>
            </a:r>
            <a:r>
              <a:rPr lang="en-US" dirty="0"/>
              <a:t> by the sword (John 18:10–11)</a:t>
            </a:r>
          </a:p>
        </p:txBody>
      </p:sp>
    </p:spTree>
    <p:extLst>
      <p:ext uri="{BB962C8B-B14F-4D97-AF65-F5344CB8AC3E}">
        <p14:creationId xmlns:p14="http://schemas.microsoft.com/office/powerpoint/2010/main" val="327621301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Simon’s </a:t>
            </a:r>
            <a:r>
              <a:rPr lang="en-US" u="sng" dirty="0"/>
              <a:t>Ministry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Listed with the Other Apostles After Christ’s Resurrection </a:t>
            </a:r>
            <a:br>
              <a:rPr lang="en-US" dirty="0"/>
            </a:br>
            <a:r>
              <a:rPr lang="en-US" dirty="0"/>
              <a:t>(Acts 1:13)</a:t>
            </a:r>
          </a:p>
          <a:p>
            <a:r>
              <a:rPr lang="en-US" dirty="0"/>
              <a:t>No Longer a Zealot (Luke 6:15)</a:t>
            </a:r>
          </a:p>
          <a:p>
            <a:pPr lvl="1"/>
            <a:r>
              <a:rPr lang="en-US" dirty="0"/>
              <a:t>Simon “who </a:t>
            </a:r>
            <a:r>
              <a:rPr lang="en-US" i="1" dirty="0"/>
              <a:t>was</a:t>
            </a:r>
            <a:r>
              <a:rPr lang="en-US" dirty="0"/>
              <a:t> called the Zealot” </a:t>
            </a:r>
          </a:p>
        </p:txBody>
      </p:sp>
    </p:spTree>
    <p:extLst>
      <p:ext uri="{BB962C8B-B14F-4D97-AF65-F5344CB8AC3E}">
        <p14:creationId xmlns:p14="http://schemas.microsoft.com/office/powerpoint/2010/main" val="273409307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16548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2885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Judas Iscariot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Twelve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Judas’s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Name</a:t>
            </a:r>
          </a:p>
          <a:p>
            <a:pPr lvl="1"/>
            <a:r>
              <a:rPr lang="en-US" dirty="0"/>
              <a:t>Hebrew name—</a:t>
            </a:r>
            <a:r>
              <a:rPr lang="en-US" u="sng" dirty="0"/>
              <a:t>Judah</a:t>
            </a:r>
            <a:r>
              <a:rPr lang="en-US" dirty="0"/>
              <a:t>, “Praise the Lord”</a:t>
            </a:r>
          </a:p>
          <a:p>
            <a:pPr lvl="1"/>
            <a:r>
              <a:rPr lang="en-US" dirty="0"/>
              <a:t>Judas is now synonymous with “traitor”</a:t>
            </a:r>
          </a:p>
        </p:txBody>
      </p:sp>
    </p:spTree>
    <p:extLst>
      <p:ext uri="{BB962C8B-B14F-4D97-AF65-F5344CB8AC3E}">
        <p14:creationId xmlns:p14="http://schemas.microsoft.com/office/powerpoint/2010/main" val="1744077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Duties of All Apostles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To </a:t>
            </a:r>
            <a:r>
              <a:rPr lang="en-US" u="sng" dirty="0"/>
              <a:t>Witness</a:t>
            </a:r>
            <a:r>
              <a:rPr lang="en-US" dirty="0"/>
              <a:t> (Rom. 10:14–15)</a:t>
            </a:r>
          </a:p>
          <a:p>
            <a:r>
              <a:rPr lang="en-US" dirty="0"/>
              <a:t>To </a:t>
            </a:r>
            <a:r>
              <a:rPr lang="en-US" u="sng" dirty="0"/>
              <a:t>Authenticate</a:t>
            </a:r>
            <a:r>
              <a:rPr lang="en-US" dirty="0"/>
              <a:t> Doctrine </a:t>
            </a:r>
            <a:br>
              <a:rPr lang="en-US" dirty="0"/>
            </a:br>
            <a:r>
              <a:rPr lang="en-US" dirty="0"/>
              <a:t>(1 John 4:1–6)</a:t>
            </a:r>
          </a:p>
          <a:p>
            <a:r>
              <a:rPr lang="en-US" dirty="0"/>
              <a:t>To Remain </a:t>
            </a:r>
            <a:r>
              <a:rPr lang="en-US" u="sng" dirty="0"/>
              <a:t>Loyal</a:t>
            </a:r>
            <a:r>
              <a:rPr lang="en-US" dirty="0"/>
              <a:t> to God </a:t>
            </a:r>
            <a:br>
              <a:rPr lang="en-US" dirty="0"/>
            </a:br>
            <a:r>
              <a:rPr lang="en-US" dirty="0"/>
              <a:t>(2 Tim. 2:1–7)</a:t>
            </a:r>
          </a:p>
          <a:p>
            <a:r>
              <a:rPr lang="en-US" dirty="0"/>
              <a:t>These Duties Are for </a:t>
            </a:r>
            <a:r>
              <a:rPr lang="en-US" u="sng" dirty="0"/>
              <a:t>Every</a:t>
            </a:r>
            <a:r>
              <a:rPr lang="en-US" dirty="0"/>
              <a:t> Believer</a:t>
            </a:r>
          </a:p>
        </p:txBody>
      </p:sp>
    </p:spTree>
    <p:extLst>
      <p:ext uri="{BB962C8B-B14F-4D97-AF65-F5344CB8AC3E}">
        <p14:creationId xmlns:p14="http://schemas.microsoft.com/office/powerpoint/2010/main" val="20660797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Judas’s Background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City</a:t>
            </a:r>
          </a:p>
          <a:p>
            <a:pPr lvl="1"/>
            <a:r>
              <a:rPr lang="en-US" dirty="0"/>
              <a:t>From </a:t>
            </a:r>
            <a:r>
              <a:rPr lang="en-US" u="sng" dirty="0" err="1"/>
              <a:t>Kerioth</a:t>
            </a:r>
            <a:r>
              <a:rPr lang="en-US" dirty="0"/>
              <a:t>, in Judea</a:t>
            </a:r>
          </a:p>
          <a:p>
            <a:pPr lvl="2"/>
            <a:r>
              <a:rPr lang="en-US" dirty="0"/>
              <a:t>The Moabites, who founded </a:t>
            </a:r>
            <a:r>
              <a:rPr lang="en-US" dirty="0" err="1"/>
              <a:t>Kerioth</a:t>
            </a:r>
            <a:r>
              <a:rPr lang="en-US" dirty="0"/>
              <a:t>, opposed God.</a:t>
            </a:r>
          </a:p>
          <a:p>
            <a:pPr lvl="2"/>
            <a:r>
              <a:rPr lang="en-US" dirty="0"/>
              <a:t>Judas was in the minority among many disciples who came from Galilee.</a:t>
            </a:r>
          </a:p>
          <a:p>
            <a:r>
              <a:rPr lang="en-US" dirty="0"/>
              <a:t>Family </a:t>
            </a:r>
          </a:p>
          <a:p>
            <a:pPr lvl="1"/>
            <a:r>
              <a:rPr lang="en-US" dirty="0"/>
              <a:t>Father—Simon (John 13:2)</a:t>
            </a:r>
          </a:p>
        </p:txBody>
      </p:sp>
    </p:spTree>
    <p:extLst>
      <p:ext uri="{BB962C8B-B14F-4D97-AF65-F5344CB8AC3E}">
        <p14:creationId xmlns:p14="http://schemas.microsoft.com/office/powerpoint/2010/main" val="34742887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Judas’s Discipleship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615678"/>
            <a:ext cx="6743700" cy="3318272"/>
          </a:xfrm>
        </p:spPr>
        <p:txBody>
          <a:bodyPr>
            <a:normAutofit fontScale="92500"/>
          </a:bodyPr>
          <a:lstStyle/>
          <a:p>
            <a:r>
              <a:rPr lang="en-US" dirty="0"/>
              <a:t>Listed with the </a:t>
            </a:r>
            <a:r>
              <a:rPr lang="en-US" u="sng" dirty="0"/>
              <a:t>Apostles</a:t>
            </a:r>
            <a:r>
              <a:rPr lang="en-US" dirty="0"/>
              <a:t> (Matt. 10:4)</a:t>
            </a:r>
          </a:p>
          <a:p>
            <a:r>
              <a:rPr lang="en-US" dirty="0"/>
              <a:t>Deliberately </a:t>
            </a:r>
            <a:r>
              <a:rPr lang="en-US" u="sng" dirty="0"/>
              <a:t>Chosen</a:t>
            </a:r>
            <a:r>
              <a:rPr lang="en-US" dirty="0"/>
              <a:t> by Christ </a:t>
            </a:r>
            <a:br>
              <a:rPr lang="en-US" dirty="0"/>
            </a:br>
            <a:r>
              <a:rPr lang="en-US" dirty="0"/>
              <a:t>(John 6:70)</a:t>
            </a:r>
          </a:p>
          <a:p>
            <a:pPr lvl="1"/>
            <a:r>
              <a:rPr lang="en-US" dirty="0"/>
              <a:t>Jesus prophesied that Judas would betray Him (John 17:12).</a:t>
            </a:r>
          </a:p>
          <a:p>
            <a:pPr lvl="1"/>
            <a:r>
              <a:rPr lang="en-US" dirty="0"/>
              <a:t>Judas’s actions were prophesied in the Old Testament (Jer. 19:1–13; Zech. 11:12–13).</a:t>
            </a:r>
          </a:p>
        </p:txBody>
      </p:sp>
    </p:spTree>
    <p:extLst>
      <p:ext uri="{BB962C8B-B14F-4D97-AF65-F5344CB8AC3E}">
        <p14:creationId xmlns:p14="http://schemas.microsoft.com/office/powerpoint/2010/main" val="120056990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Judas’s Greed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Moralized His Criticism</a:t>
            </a:r>
          </a:p>
          <a:p>
            <a:r>
              <a:rPr lang="en-US" dirty="0"/>
              <a:t>Tried to Disguise His Greed with a False Concern for the Poor </a:t>
            </a:r>
            <a:br>
              <a:rPr lang="en-US" dirty="0"/>
            </a:br>
            <a:r>
              <a:rPr lang="en-US" dirty="0"/>
              <a:t>(vv. 5–6)</a:t>
            </a:r>
          </a:p>
          <a:p>
            <a:r>
              <a:rPr lang="en-US" dirty="0"/>
              <a:t>Did Not Think Jesus Was Worth Such a Generous Gift</a:t>
            </a:r>
          </a:p>
        </p:txBody>
      </p:sp>
    </p:spTree>
    <p:extLst>
      <p:ext uri="{BB962C8B-B14F-4D97-AF65-F5344CB8AC3E}">
        <p14:creationId xmlns:p14="http://schemas.microsoft.com/office/powerpoint/2010/main" val="134856692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Judas’s Betrayal </a:t>
            </a:r>
            <a:br>
              <a:rPr lang="en-US" dirty="0"/>
            </a:br>
            <a:r>
              <a:rPr lang="en-US" dirty="0"/>
              <a:t>(John 13:21–30)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Controlled by Greed </a:t>
            </a:r>
            <a:br>
              <a:rPr lang="en-US" dirty="0"/>
            </a:br>
            <a:r>
              <a:rPr lang="en-US" dirty="0"/>
              <a:t>(Matt. 26:14–16)</a:t>
            </a:r>
          </a:p>
          <a:p>
            <a:r>
              <a:rPr lang="en-US" dirty="0"/>
              <a:t>Stopped Loving the Lord</a:t>
            </a:r>
          </a:p>
          <a:p>
            <a:r>
              <a:rPr lang="en-US" dirty="0"/>
              <a:t>Consumed with </a:t>
            </a:r>
            <a:r>
              <a:rPr lang="en-US" u="sng" dirty="0"/>
              <a:t>Remorse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(Matt. 27:3–10)</a:t>
            </a:r>
          </a:p>
        </p:txBody>
      </p:sp>
    </p:spTree>
    <p:extLst>
      <p:ext uri="{BB962C8B-B14F-4D97-AF65-F5344CB8AC3E}">
        <p14:creationId xmlns:p14="http://schemas.microsoft.com/office/powerpoint/2010/main" val="307658314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35896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23765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8750"/>
            <a:ext cx="8229600" cy="2514600"/>
          </a:xfrm>
        </p:spPr>
        <p:txBody>
          <a:bodyPr/>
          <a:lstStyle/>
          <a:p>
            <a:r>
              <a:rPr lang="en-US" sz="6600" dirty="0"/>
              <a:t>James the Less and </a:t>
            </a:r>
            <a:br>
              <a:rPr lang="en-US" sz="6600" dirty="0"/>
            </a:br>
            <a:r>
              <a:rPr lang="en-US" sz="6600" dirty="0"/>
              <a:t>Judas Thaddaeus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Thirteen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the Less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Known as “the Less”</a:t>
            </a:r>
          </a:p>
          <a:p>
            <a:pPr lvl="1"/>
            <a:r>
              <a:rPr lang="en-US" i="1" dirty="0" err="1"/>
              <a:t>Mikros</a:t>
            </a:r>
            <a:r>
              <a:rPr lang="en-US" dirty="0"/>
              <a:t> (Gr.)</a:t>
            </a:r>
          </a:p>
          <a:p>
            <a:pPr lvl="2"/>
            <a:r>
              <a:rPr lang="en-US" u="sng" dirty="0"/>
              <a:t>Short</a:t>
            </a:r>
            <a:r>
              <a:rPr lang="en-US" dirty="0"/>
              <a:t> in height</a:t>
            </a:r>
          </a:p>
          <a:p>
            <a:pPr lvl="2"/>
            <a:r>
              <a:rPr lang="en-US" u="sng" dirty="0"/>
              <a:t>Younger</a:t>
            </a:r>
            <a:r>
              <a:rPr lang="en-US" dirty="0"/>
              <a:t> in age</a:t>
            </a:r>
          </a:p>
          <a:p>
            <a:pPr lvl="2"/>
            <a:r>
              <a:rPr lang="en-US" dirty="0"/>
              <a:t>Low in </a:t>
            </a:r>
            <a:r>
              <a:rPr lang="en-US" u="sng" dirty="0"/>
              <a:t>rank</a:t>
            </a:r>
            <a:r>
              <a:rPr lang="en-US" dirty="0"/>
              <a:t> or influence</a:t>
            </a:r>
          </a:p>
        </p:txBody>
      </p:sp>
    </p:spTree>
    <p:extLst>
      <p:ext uri="{BB962C8B-B14F-4D97-AF65-F5344CB8AC3E}">
        <p14:creationId xmlns:p14="http://schemas.microsoft.com/office/powerpoint/2010/main" val="17440772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the Less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Family</a:t>
            </a:r>
          </a:p>
          <a:p>
            <a:pPr lvl="1"/>
            <a:r>
              <a:rPr lang="en-US" dirty="0"/>
              <a:t>Father—</a:t>
            </a:r>
            <a:r>
              <a:rPr lang="en-US" dirty="0" err="1"/>
              <a:t>Alphaeus</a:t>
            </a:r>
            <a:r>
              <a:rPr lang="en-US" dirty="0"/>
              <a:t> (Matt. 10:3)</a:t>
            </a:r>
          </a:p>
          <a:p>
            <a:pPr lvl="1"/>
            <a:r>
              <a:rPr lang="en-US" dirty="0"/>
              <a:t>Mother—Mary (Matt. 27:56; </a:t>
            </a:r>
            <a:br>
              <a:rPr lang="en-US" dirty="0"/>
            </a:br>
            <a:r>
              <a:rPr lang="en-US" dirty="0"/>
              <a:t>Mark 15:40)</a:t>
            </a:r>
          </a:p>
          <a:p>
            <a:pPr lvl="2"/>
            <a:r>
              <a:rPr lang="en-US" dirty="0"/>
              <a:t>Followed Christ and witnessed His crucifixion (Mark 15:40)</a:t>
            </a:r>
          </a:p>
          <a:p>
            <a:pPr lvl="1"/>
            <a:r>
              <a:rPr lang="en-US" dirty="0"/>
              <a:t>Brother—</a:t>
            </a:r>
            <a:r>
              <a:rPr lang="en-US" dirty="0" err="1"/>
              <a:t>Joses</a:t>
            </a:r>
            <a:r>
              <a:rPr lang="en-US" dirty="0"/>
              <a:t> (Mark 15:40)</a:t>
            </a:r>
          </a:p>
        </p:txBody>
      </p:sp>
    </p:spTree>
    <p:extLst>
      <p:ext uri="{BB962C8B-B14F-4D97-AF65-F5344CB8AC3E}">
        <p14:creationId xmlns:p14="http://schemas.microsoft.com/office/powerpoint/2010/main" val="85549176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Judas Thaddaeus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Two Names</a:t>
            </a:r>
          </a:p>
          <a:p>
            <a:pPr lvl="2"/>
            <a:r>
              <a:rPr lang="en-US" dirty="0"/>
              <a:t>Judas (Luke 6:16)</a:t>
            </a:r>
          </a:p>
          <a:p>
            <a:pPr lvl="2"/>
            <a:r>
              <a:rPr lang="en-US" dirty="0" err="1"/>
              <a:t>Lebbaeus</a:t>
            </a:r>
            <a:r>
              <a:rPr lang="en-US" dirty="0"/>
              <a:t> (Matt. 10:3), meaning “</a:t>
            </a:r>
            <a:r>
              <a:rPr lang="en-US" u="sng" dirty="0"/>
              <a:t>man of heart</a:t>
            </a:r>
            <a:r>
              <a:rPr lang="en-US" dirty="0"/>
              <a:t>”</a:t>
            </a:r>
          </a:p>
          <a:p>
            <a:pPr lvl="2"/>
            <a:r>
              <a:rPr lang="en-US" dirty="0"/>
              <a:t>Surname—</a:t>
            </a:r>
            <a:r>
              <a:rPr lang="en-US" dirty="0" err="1"/>
              <a:t>Thaddaeus</a:t>
            </a:r>
            <a:r>
              <a:rPr lang="en-US" dirty="0"/>
              <a:t>, meaning “</a:t>
            </a:r>
            <a:r>
              <a:rPr lang="en-US" u="sng" dirty="0"/>
              <a:t>large-hearted, courageous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259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73274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Judas Thaddaeus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Family</a:t>
            </a:r>
          </a:p>
          <a:p>
            <a:pPr lvl="1"/>
            <a:r>
              <a:rPr lang="en-US" dirty="0"/>
              <a:t>Father—James (Luke 6:16)</a:t>
            </a:r>
          </a:p>
          <a:p>
            <a:r>
              <a:rPr lang="en-US" dirty="0"/>
              <a:t>Discipleship</a:t>
            </a:r>
          </a:p>
          <a:p>
            <a:pPr lvl="1"/>
            <a:r>
              <a:rPr lang="en-US" dirty="0"/>
              <a:t>Only </a:t>
            </a:r>
            <a:r>
              <a:rPr lang="en-US" u="sng" dirty="0"/>
              <a:t>one</a:t>
            </a:r>
            <a:r>
              <a:rPr lang="en-US" dirty="0"/>
              <a:t> recorded statement (John 14:22)</a:t>
            </a:r>
          </a:p>
          <a:p>
            <a:pPr lvl="2"/>
            <a:r>
              <a:rPr lang="en-US" dirty="0"/>
              <a:t>Judas </a:t>
            </a:r>
            <a:r>
              <a:rPr lang="en-US" dirty="0" err="1"/>
              <a:t>Thaddaeus</a:t>
            </a:r>
            <a:r>
              <a:rPr lang="en-US" dirty="0"/>
              <a:t> asked why Christ would show Himself to the Apostles but not to the world. </a:t>
            </a:r>
          </a:p>
          <a:p>
            <a:pPr lvl="2"/>
            <a:r>
              <a:rPr lang="en-US" dirty="0"/>
              <a:t>Christ said that He would show Himself to the person who loved Him and kept His commandments.</a:t>
            </a:r>
          </a:p>
        </p:txBody>
      </p:sp>
    </p:spTree>
    <p:extLst>
      <p:ext uri="{BB962C8B-B14F-4D97-AF65-F5344CB8AC3E}">
        <p14:creationId xmlns:p14="http://schemas.microsoft.com/office/powerpoint/2010/main" val="263783520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James and Judas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Everyone</a:t>
            </a:r>
            <a:r>
              <a:rPr lang="en-US" dirty="0"/>
              <a:t> Is Important to God</a:t>
            </a:r>
          </a:p>
          <a:p>
            <a:pPr lvl="1"/>
            <a:r>
              <a:rPr lang="en-US" dirty="0"/>
              <a:t>God uses all kinds of people. </a:t>
            </a:r>
            <a:br>
              <a:rPr lang="en-US" dirty="0"/>
            </a:br>
            <a:r>
              <a:rPr lang="en-US" dirty="0"/>
              <a:t>(1 Cor. 1:26–31)</a:t>
            </a:r>
          </a:p>
          <a:p>
            <a:pPr lvl="1"/>
            <a:r>
              <a:rPr lang="en-US" dirty="0"/>
              <a:t>All credit belongs to God.</a:t>
            </a:r>
          </a:p>
        </p:txBody>
      </p:sp>
    </p:spTree>
    <p:extLst>
      <p:ext uri="{BB962C8B-B14F-4D97-AF65-F5344CB8AC3E}">
        <p14:creationId xmlns:p14="http://schemas.microsoft.com/office/powerpoint/2010/main" val="380574921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James and Judas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Bible Glorifies </a:t>
            </a:r>
            <a:r>
              <a:rPr lang="en-US" u="sng" dirty="0"/>
              <a:t>God</a:t>
            </a:r>
            <a:endParaRPr lang="en-US" dirty="0"/>
          </a:p>
          <a:p>
            <a:pPr lvl="1"/>
            <a:r>
              <a:rPr lang="en-US" dirty="0"/>
              <a:t>Resist the temptation to </a:t>
            </a:r>
            <a:r>
              <a:rPr lang="en-US" u="sng" dirty="0"/>
              <a:t>worship </a:t>
            </a:r>
            <a:r>
              <a:rPr lang="en-US" dirty="0"/>
              <a:t>people.</a:t>
            </a:r>
          </a:p>
          <a:p>
            <a:pPr lvl="1"/>
            <a:r>
              <a:rPr lang="en-US" dirty="0"/>
              <a:t>Don’t attribute </a:t>
            </a:r>
            <a:r>
              <a:rPr lang="en-US" u="sng" dirty="0"/>
              <a:t>God’s</a:t>
            </a:r>
            <a:r>
              <a:rPr lang="en-US" dirty="0"/>
              <a:t> work to people’s abilities.</a:t>
            </a:r>
          </a:p>
          <a:p>
            <a:pPr lvl="1"/>
            <a:r>
              <a:rPr lang="en-US" dirty="0"/>
              <a:t>The apostles chose to glorify </a:t>
            </a:r>
            <a:r>
              <a:rPr lang="en-US" u="sng" dirty="0"/>
              <a:t>God</a:t>
            </a:r>
            <a:r>
              <a:rPr lang="en-US" dirty="0"/>
              <a:t>, not themselves.</a:t>
            </a:r>
          </a:p>
        </p:txBody>
      </p:sp>
    </p:spTree>
    <p:extLst>
      <p:ext uri="{BB962C8B-B14F-4D97-AF65-F5344CB8AC3E}">
        <p14:creationId xmlns:p14="http://schemas.microsoft.com/office/powerpoint/2010/main" val="130678063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James and Judas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 Notes </a:t>
            </a:r>
            <a:r>
              <a:rPr lang="en-US" u="sng" dirty="0"/>
              <a:t>Obscure</a:t>
            </a:r>
            <a:r>
              <a:rPr lang="en-US" dirty="0"/>
              <a:t> Service</a:t>
            </a:r>
          </a:p>
          <a:p>
            <a:pPr lvl="1"/>
            <a:r>
              <a:rPr lang="en-US" dirty="0"/>
              <a:t>People may </a:t>
            </a:r>
            <a:r>
              <a:rPr lang="en-US" u="sng" dirty="0"/>
              <a:t>forget</a:t>
            </a:r>
            <a:r>
              <a:rPr lang="en-US" dirty="0"/>
              <a:t> you, but God won’t.</a:t>
            </a:r>
          </a:p>
        </p:txBody>
      </p:sp>
    </p:spTree>
    <p:extLst>
      <p:ext uri="{BB962C8B-B14F-4D97-AF65-F5344CB8AC3E}">
        <p14:creationId xmlns:p14="http://schemas.microsoft.com/office/powerpoint/2010/main" val="281659779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16418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01557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Paul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Fourteen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Family</a:t>
            </a:r>
          </a:p>
          <a:p>
            <a:pPr lvl="1"/>
            <a:r>
              <a:rPr lang="en-US" dirty="0"/>
              <a:t>Little known about Paul’s family</a:t>
            </a:r>
          </a:p>
          <a:p>
            <a:pPr lvl="1"/>
            <a:r>
              <a:rPr lang="en-US" dirty="0"/>
              <a:t>Was </a:t>
            </a:r>
            <a:r>
              <a:rPr lang="en-US" u="sng" dirty="0"/>
              <a:t>unmarried</a:t>
            </a:r>
          </a:p>
          <a:p>
            <a:pPr lvl="2"/>
            <a:r>
              <a:rPr lang="en-US" dirty="0"/>
              <a:t>Singleness allowed Paul greater </a:t>
            </a:r>
            <a:r>
              <a:rPr lang="en-US" u="sng" dirty="0"/>
              <a:t>flexibility</a:t>
            </a:r>
            <a:r>
              <a:rPr lang="en-US" dirty="0"/>
              <a:t> in ministry.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Background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City</a:t>
            </a:r>
          </a:p>
          <a:p>
            <a:pPr lvl="1"/>
            <a:r>
              <a:rPr lang="en-US" dirty="0"/>
              <a:t>Born in </a:t>
            </a:r>
            <a:r>
              <a:rPr lang="en-US" u="sng" dirty="0"/>
              <a:t>Tarsus</a:t>
            </a:r>
            <a:r>
              <a:rPr lang="en-US" dirty="0"/>
              <a:t> (Acts 22:3)</a:t>
            </a:r>
          </a:p>
          <a:p>
            <a:pPr lvl="1"/>
            <a:r>
              <a:rPr lang="en-US" dirty="0"/>
              <a:t>Possessed </a:t>
            </a:r>
            <a:r>
              <a:rPr lang="en-US" u="sng" dirty="0"/>
              <a:t>Roman</a:t>
            </a:r>
            <a:r>
              <a:rPr lang="en-US" dirty="0"/>
              <a:t> citizenship </a:t>
            </a:r>
            <a:br>
              <a:rPr lang="en-US" dirty="0"/>
            </a:br>
            <a:r>
              <a:rPr lang="en-US" dirty="0"/>
              <a:t>(Acts 22:27–28)</a:t>
            </a:r>
          </a:p>
        </p:txBody>
      </p:sp>
    </p:spTree>
    <p:extLst>
      <p:ext uri="{BB962C8B-B14F-4D97-AF65-F5344CB8AC3E}">
        <p14:creationId xmlns:p14="http://schemas.microsoft.com/office/powerpoint/2010/main" val="217590329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Background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Education</a:t>
            </a:r>
          </a:p>
          <a:p>
            <a:pPr lvl="1"/>
            <a:r>
              <a:rPr lang="en-US" dirty="0"/>
              <a:t>Learned from </a:t>
            </a:r>
            <a:r>
              <a:rPr lang="en-US" u="sng" dirty="0"/>
              <a:t>Gamaliel</a:t>
            </a:r>
            <a:r>
              <a:rPr lang="en-US" dirty="0"/>
              <a:t> and studied </a:t>
            </a:r>
            <a:r>
              <a:rPr lang="en-US" u="sng" dirty="0"/>
              <a:t>Jewish Law</a:t>
            </a:r>
            <a:r>
              <a:rPr lang="en-US" dirty="0"/>
              <a:t> (Acts 5:34; 22:3)</a:t>
            </a:r>
          </a:p>
          <a:p>
            <a:pPr lvl="2"/>
            <a:r>
              <a:rPr lang="en-US" dirty="0"/>
              <a:t>Chose to enter the service of the High Priest (Acts 9:1–2)</a:t>
            </a:r>
          </a:p>
          <a:p>
            <a:pPr lvl="1"/>
            <a:r>
              <a:rPr lang="en-US" dirty="0"/>
              <a:t>A tentmaker by trade (Acts 18:2–3)</a:t>
            </a:r>
          </a:p>
        </p:txBody>
      </p:sp>
    </p:spTree>
    <p:extLst>
      <p:ext uri="{BB962C8B-B14F-4D97-AF65-F5344CB8AC3E}">
        <p14:creationId xmlns:p14="http://schemas.microsoft.com/office/powerpoint/2010/main" val="2487581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83831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Background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Name</a:t>
            </a:r>
          </a:p>
          <a:p>
            <a:pPr lvl="1"/>
            <a:r>
              <a:rPr lang="en-US" dirty="0"/>
              <a:t>Hebrew name—</a:t>
            </a:r>
            <a:r>
              <a:rPr lang="en-US" u="sng" dirty="0"/>
              <a:t>Saul</a:t>
            </a:r>
            <a:endParaRPr lang="en-US" dirty="0"/>
          </a:p>
          <a:p>
            <a:pPr lvl="1"/>
            <a:r>
              <a:rPr lang="en-US" dirty="0"/>
              <a:t>Roman name—</a:t>
            </a:r>
            <a:r>
              <a:rPr lang="en-US" u="sng" dirty="0" err="1"/>
              <a:t>Paulus</a:t>
            </a:r>
            <a:endParaRPr lang="en-US" dirty="0"/>
          </a:p>
          <a:p>
            <a:pPr lvl="1"/>
            <a:r>
              <a:rPr lang="en-US" dirty="0"/>
              <a:t>Used interchangeably, though "Paul" appears more often in his writings</a:t>
            </a:r>
          </a:p>
        </p:txBody>
      </p:sp>
    </p:spTree>
    <p:extLst>
      <p:ext uri="{BB962C8B-B14F-4D97-AF65-F5344CB8AC3E}">
        <p14:creationId xmlns:p14="http://schemas.microsoft.com/office/powerpoint/2010/main" val="127180553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Paul's 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 the Way to Persecute </a:t>
            </a:r>
            <a:r>
              <a:rPr lang="en-US" u="sng" dirty="0"/>
              <a:t>Christians</a:t>
            </a:r>
            <a:r>
              <a:rPr lang="en-US" dirty="0"/>
              <a:t> in Damascus </a:t>
            </a:r>
            <a:br>
              <a:rPr lang="en-US" dirty="0"/>
            </a:br>
            <a:r>
              <a:rPr lang="en-US" dirty="0"/>
              <a:t>(Acts 9:1–2)</a:t>
            </a:r>
          </a:p>
          <a:p>
            <a:r>
              <a:rPr lang="en-US" dirty="0"/>
              <a:t>Called Directly by </a:t>
            </a:r>
            <a:r>
              <a:rPr lang="en-US" u="sng" dirty="0"/>
              <a:t>God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(Acts 9:5–6)</a:t>
            </a:r>
          </a:p>
        </p:txBody>
      </p:sp>
    </p:spTree>
    <p:extLst>
      <p:ext uri="{BB962C8B-B14F-4D97-AF65-F5344CB8AC3E}">
        <p14:creationId xmlns:p14="http://schemas.microsoft.com/office/powerpoint/2010/main" val="147660089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Believed </a:t>
            </a:r>
            <a:r>
              <a:rPr lang="en-US" u="sng" dirty="0"/>
              <a:t>Christ</a:t>
            </a:r>
            <a:r>
              <a:rPr lang="en-US" dirty="0"/>
              <a:t> (Acts 9:17–18)</a:t>
            </a:r>
          </a:p>
          <a:p>
            <a:r>
              <a:rPr lang="en-US" dirty="0"/>
              <a:t>Shared His </a:t>
            </a:r>
            <a:r>
              <a:rPr lang="en-US" u="sng" dirty="0"/>
              <a:t>Testimony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(Gal. 1:11–24)</a:t>
            </a:r>
          </a:p>
        </p:txBody>
      </p:sp>
    </p:spTree>
    <p:extLst>
      <p:ext uri="{BB962C8B-B14F-4D97-AF65-F5344CB8AC3E}">
        <p14:creationId xmlns:p14="http://schemas.microsoft.com/office/powerpoint/2010/main" val="357175418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Paul's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Preached the </a:t>
            </a:r>
            <a:r>
              <a:rPr lang="en-US" u="sng" dirty="0"/>
              <a:t>Gospel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(Rom. 15:20–21)</a:t>
            </a:r>
          </a:p>
          <a:p>
            <a:pPr lvl="1"/>
            <a:r>
              <a:rPr lang="en-US" dirty="0"/>
              <a:t>He had a burden for preaching to people who had not yet heard the gospel.</a:t>
            </a:r>
          </a:p>
        </p:txBody>
      </p:sp>
    </p:spTree>
    <p:extLst>
      <p:ext uri="{BB962C8B-B14F-4D97-AF65-F5344CB8AC3E}">
        <p14:creationId xmlns:p14="http://schemas.microsoft.com/office/powerpoint/2010/main" val="247173133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Paul's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Tested </a:t>
            </a:r>
            <a:r>
              <a:rPr lang="en-US" u="sng" dirty="0"/>
              <a:t>Doctrine</a:t>
            </a:r>
            <a:r>
              <a:rPr lang="en-US" dirty="0"/>
              <a:t> (2 Cor. 11:12–15)</a:t>
            </a:r>
          </a:p>
          <a:p>
            <a:pPr lvl="1"/>
            <a:r>
              <a:rPr lang="en-US" dirty="0"/>
              <a:t>He corrected unbiblical doctrine that crept into the early churches.</a:t>
            </a:r>
          </a:p>
        </p:txBody>
      </p:sp>
    </p:spTree>
    <p:extLst>
      <p:ext uri="{BB962C8B-B14F-4D97-AF65-F5344CB8AC3E}">
        <p14:creationId xmlns:p14="http://schemas.microsoft.com/office/powerpoint/2010/main" val="298022906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Paul's Ministry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Remained </a:t>
            </a:r>
            <a:r>
              <a:rPr lang="en-US" u="sng" dirty="0"/>
              <a:t>Loyal</a:t>
            </a:r>
            <a:r>
              <a:rPr lang="en-US" dirty="0"/>
              <a:t> to God</a:t>
            </a:r>
          </a:p>
          <a:p>
            <a:pPr lvl="1"/>
            <a:r>
              <a:rPr lang="en-US" dirty="0"/>
              <a:t>Beatings (Acts 16:37; 21:32)</a:t>
            </a:r>
          </a:p>
          <a:p>
            <a:pPr lvl="1"/>
            <a:r>
              <a:rPr lang="en-US" dirty="0"/>
              <a:t>Imprisonment (Acts 16:25; 23:18; 24:27)</a:t>
            </a:r>
          </a:p>
          <a:p>
            <a:pPr lvl="1"/>
            <a:r>
              <a:rPr lang="en-US" dirty="0"/>
              <a:t>Slander (1 Cor. 4:9–13)</a:t>
            </a:r>
          </a:p>
        </p:txBody>
      </p:sp>
    </p:spTree>
    <p:extLst>
      <p:ext uri="{BB962C8B-B14F-4D97-AF65-F5344CB8AC3E}">
        <p14:creationId xmlns:p14="http://schemas.microsoft.com/office/powerpoint/2010/main" val="230659160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Paul's Ministry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Persecution from religionists </a:t>
            </a:r>
            <a:br>
              <a:rPr lang="en-US" dirty="0"/>
            </a:br>
            <a:r>
              <a:rPr lang="en-US" dirty="0"/>
              <a:t>(Acts 21:27–28)</a:t>
            </a:r>
          </a:p>
          <a:p>
            <a:pPr lvl="1"/>
            <a:r>
              <a:rPr lang="en-US" dirty="0"/>
              <a:t>Threat of death (Acts 26:21)</a:t>
            </a:r>
          </a:p>
          <a:p>
            <a:pPr lvl="1"/>
            <a:r>
              <a:rPr lang="en-US" dirty="0"/>
              <a:t>Personal struggles (2 Cor. 12:7)</a:t>
            </a:r>
          </a:p>
          <a:p>
            <a:pPr lvl="1"/>
            <a:r>
              <a:rPr lang="en-US" dirty="0"/>
              <a:t>Abandonment (Phil. 4:15; 2 Tim. 4:10)</a:t>
            </a:r>
          </a:p>
        </p:txBody>
      </p:sp>
    </p:spTree>
    <p:extLst>
      <p:ext uri="{BB962C8B-B14F-4D97-AF65-F5344CB8AC3E}">
        <p14:creationId xmlns:p14="http://schemas.microsoft.com/office/powerpoint/2010/main" val="24978630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Paul's Qualifications as an Apostle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Saw</a:t>
            </a:r>
            <a:r>
              <a:rPr lang="en-US" dirty="0"/>
              <a:t> the Post-Resurrection Christ</a:t>
            </a:r>
          </a:p>
          <a:p>
            <a:r>
              <a:rPr lang="en-US" u="sng" dirty="0"/>
              <a:t>Chosen</a:t>
            </a:r>
            <a:r>
              <a:rPr lang="en-US" dirty="0"/>
              <a:t> Directly by Christ</a:t>
            </a:r>
          </a:p>
          <a:p>
            <a:r>
              <a:rPr lang="en-US" dirty="0"/>
              <a:t>Received </a:t>
            </a:r>
            <a:r>
              <a:rPr lang="en-US" u="sng" dirty="0"/>
              <a:t>Teaching</a:t>
            </a:r>
            <a:r>
              <a:rPr lang="en-US" dirty="0"/>
              <a:t> Directly from Christ</a:t>
            </a:r>
          </a:p>
          <a:p>
            <a:r>
              <a:rPr lang="en-US" dirty="0"/>
              <a:t>Fulfilled the </a:t>
            </a:r>
            <a:r>
              <a:rPr lang="en-US" u="sng" dirty="0"/>
              <a:t>Duties</a:t>
            </a:r>
            <a:r>
              <a:rPr lang="en-US" dirty="0"/>
              <a:t> of an Apostle</a:t>
            </a:r>
          </a:p>
        </p:txBody>
      </p:sp>
    </p:spTree>
    <p:extLst>
      <p:ext uri="{BB962C8B-B14F-4D97-AF65-F5344CB8AC3E}">
        <p14:creationId xmlns:p14="http://schemas.microsoft.com/office/powerpoint/2010/main" val="14488114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Spiritual Gifts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Healing (Acts 14:10; 28:8)</a:t>
            </a:r>
          </a:p>
          <a:p>
            <a:pPr lvl="0"/>
            <a:r>
              <a:rPr lang="en-US" dirty="0"/>
              <a:t>Miracles (Acts 13:11; 16:18; </a:t>
            </a:r>
            <a:br>
              <a:rPr lang="en-US" dirty="0"/>
            </a:br>
            <a:r>
              <a:rPr lang="en-US" dirty="0"/>
              <a:t>19:11–12)</a:t>
            </a:r>
          </a:p>
          <a:p>
            <a:r>
              <a:rPr lang="en-US" dirty="0"/>
              <a:t>Prophecy and Visions (Acts 9:3–7, 12; 22:17; 2 Cor. 12:1–5)</a:t>
            </a:r>
          </a:p>
          <a:p>
            <a:r>
              <a:rPr lang="en-US" dirty="0"/>
              <a:t>Supernatural Ability to Speak in Other Languages (1 Cor. 14:18)</a:t>
            </a:r>
          </a:p>
        </p:txBody>
      </p:sp>
    </p:spTree>
    <p:extLst>
      <p:ext uri="{BB962C8B-B14F-4D97-AF65-F5344CB8AC3E}">
        <p14:creationId xmlns:p14="http://schemas.microsoft.com/office/powerpoint/2010/main" val="71836060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These Spiritual Gifts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Preach </a:t>
            </a:r>
            <a:r>
              <a:rPr lang="en-US" u="sng" dirty="0"/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36113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Andrew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Two</a:t>
            </a:r>
          </a:p>
        </p:txBody>
      </p:sp>
    </p:spTree>
    <p:extLst>
      <p:ext uri="{BB962C8B-B14F-4D97-AF65-F5344CB8AC3E}">
        <p14:creationId xmlns:p14="http://schemas.microsoft.com/office/powerpoint/2010/main" val="341502440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Cessation of the Revelatory Gifts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 No Longer Gives </a:t>
            </a:r>
            <a:r>
              <a:rPr lang="en-US" u="sng" dirty="0"/>
              <a:t>Direct</a:t>
            </a:r>
            <a:r>
              <a:rPr lang="en-US" dirty="0"/>
              <a:t> Revelation (Rev. 22:18–19)</a:t>
            </a:r>
          </a:p>
          <a:p>
            <a:r>
              <a:rPr lang="en-US" dirty="0"/>
              <a:t>God’s Word Is </a:t>
            </a:r>
            <a:r>
              <a:rPr lang="en-US" u="sng" dirty="0"/>
              <a:t>Sufficient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(2 Tim. 3:16)</a:t>
            </a:r>
          </a:p>
        </p:txBody>
      </p:sp>
    </p:spTree>
    <p:extLst>
      <p:ext uri="{BB962C8B-B14F-4D97-AF65-F5344CB8AC3E}">
        <p14:creationId xmlns:p14="http://schemas.microsoft.com/office/powerpoint/2010/main" val="311685319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Death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Eventually Beheaded by Nero, the Roman Emperor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7385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80678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Christ’s Messengers Today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Fifteen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1066800"/>
          </a:xfrm>
        </p:spPr>
        <p:txBody>
          <a:bodyPr/>
          <a:lstStyle/>
          <a:p>
            <a:r>
              <a:rPr lang="en-US" dirty="0"/>
              <a:t>Following Christ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885950"/>
            <a:ext cx="6629400" cy="2708672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Knowledge</a:t>
            </a:r>
            <a:r>
              <a:rPr lang="en-US" dirty="0"/>
              <a:t> Alone Doesn't Save Us (John 3:1–21)</a:t>
            </a:r>
          </a:p>
          <a:p>
            <a:r>
              <a:rPr lang="en-US" dirty="0"/>
              <a:t>We </a:t>
            </a:r>
            <a:r>
              <a:rPr lang="en-US" u="sng" dirty="0"/>
              <a:t>Choose</a:t>
            </a:r>
            <a:r>
              <a:rPr lang="en-US" dirty="0"/>
              <a:t> to Believe Him </a:t>
            </a:r>
            <a:br>
              <a:rPr lang="en-US" dirty="0"/>
            </a:br>
            <a:r>
              <a:rPr lang="en-US" dirty="0"/>
              <a:t>(Rom. 4:3, 5)</a:t>
            </a:r>
          </a:p>
          <a:p>
            <a:r>
              <a:rPr lang="en-US" u="sng" dirty="0"/>
              <a:t>God</a:t>
            </a:r>
            <a:r>
              <a:rPr lang="en-US" dirty="0"/>
              <a:t> Changes Our Lives (2 Cor. 5:17)</a:t>
            </a:r>
          </a:p>
        </p:txBody>
      </p:sp>
    </p:spTree>
    <p:extLst>
      <p:ext uri="{BB962C8B-B14F-4D97-AF65-F5344CB8AC3E}">
        <p14:creationId xmlns:p14="http://schemas.microsoft.com/office/powerpoint/2010/main" val="174407725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1066800"/>
          </a:xfrm>
        </p:spPr>
        <p:txBody>
          <a:bodyPr/>
          <a:lstStyle/>
          <a:p>
            <a:r>
              <a:rPr lang="en-US" dirty="0"/>
              <a:t>God's Messengers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885950"/>
            <a:ext cx="6629400" cy="27086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Christians Are "</a:t>
            </a:r>
            <a:r>
              <a:rPr lang="en-US" u="sng" dirty="0"/>
              <a:t>Sent Ones</a:t>
            </a:r>
            <a:r>
              <a:rPr lang="en-US" dirty="0"/>
              <a:t>"—Apostles (Acts 1:8)</a:t>
            </a:r>
          </a:p>
          <a:p>
            <a:r>
              <a:rPr lang="en-US" dirty="0"/>
              <a:t>Qualifications of God's Messengers</a:t>
            </a:r>
          </a:p>
          <a:p>
            <a:pPr lvl="1"/>
            <a:r>
              <a:rPr lang="en-US" u="sng" dirty="0"/>
              <a:t>Salvation</a:t>
            </a:r>
          </a:p>
          <a:p>
            <a:pPr lvl="1"/>
            <a:r>
              <a:rPr lang="en-US" u="sng" dirty="0"/>
              <a:t>Spirit-control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69731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1066800"/>
          </a:xfrm>
        </p:spPr>
        <p:txBody>
          <a:bodyPr/>
          <a:lstStyle/>
          <a:p>
            <a:r>
              <a:rPr lang="en-US" dirty="0"/>
              <a:t>God's Messengers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885950"/>
            <a:ext cx="6629400" cy="27086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God Does Not Disqualify Us Based on…</a:t>
            </a:r>
          </a:p>
          <a:p>
            <a:pPr lvl="1"/>
            <a:r>
              <a:rPr lang="en-US" u="sng" dirty="0"/>
              <a:t>Nationality</a:t>
            </a:r>
            <a:r>
              <a:rPr lang="en-US" dirty="0"/>
              <a:t> (Eph. 2:11–22)</a:t>
            </a:r>
            <a:endParaRPr lang="en-US" u="sng" dirty="0"/>
          </a:p>
          <a:p>
            <a:pPr lvl="1"/>
            <a:r>
              <a:rPr lang="en-US" u="sng" dirty="0"/>
              <a:t>Gender</a:t>
            </a:r>
            <a:r>
              <a:rPr lang="en-US" dirty="0"/>
              <a:t> (Gal. 3:28)</a:t>
            </a:r>
          </a:p>
          <a:p>
            <a:pPr lvl="1"/>
            <a:r>
              <a:rPr lang="en-US" dirty="0"/>
              <a:t>Training or </a:t>
            </a:r>
            <a:r>
              <a:rPr lang="en-US" u="sng" dirty="0"/>
              <a:t>education</a:t>
            </a:r>
            <a:r>
              <a:rPr lang="en-US" dirty="0"/>
              <a:t> (1 Cor. 1:20–21)</a:t>
            </a:r>
          </a:p>
          <a:p>
            <a:pPr lvl="1"/>
            <a:r>
              <a:rPr lang="en-US" u="sng" dirty="0"/>
              <a:t>Social</a:t>
            </a:r>
            <a:r>
              <a:rPr lang="en-US" dirty="0"/>
              <a:t> status (1 Cor. 1:26)</a:t>
            </a:r>
          </a:p>
          <a:p>
            <a:pPr lvl="1"/>
            <a:r>
              <a:rPr lang="en-US" u="sng" dirty="0"/>
              <a:t>Past</a:t>
            </a:r>
            <a:r>
              <a:rPr lang="en-US" dirty="0"/>
              <a:t> sins (1 Cor. 6:9–10)</a:t>
            </a:r>
          </a:p>
        </p:txBody>
      </p:sp>
    </p:spTree>
    <p:extLst>
      <p:ext uri="{BB962C8B-B14F-4D97-AF65-F5344CB8AC3E}">
        <p14:creationId xmlns:p14="http://schemas.microsoft.com/office/powerpoint/2010/main" val="59650010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1066800"/>
          </a:xfrm>
        </p:spPr>
        <p:txBody>
          <a:bodyPr/>
          <a:lstStyle/>
          <a:p>
            <a:r>
              <a:rPr lang="en-US" dirty="0"/>
              <a:t>God's Commission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885950"/>
            <a:ext cx="6629400" cy="2708672"/>
          </a:xfrm>
        </p:spPr>
        <p:txBody>
          <a:bodyPr>
            <a:normAutofit/>
          </a:bodyPr>
          <a:lstStyle/>
          <a:p>
            <a:r>
              <a:rPr lang="en-US" u="sng" dirty="0"/>
              <a:t>Preach</a:t>
            </a:r>
            <a:r>
              <a:rPr lang="en-US" dirty="0"/>
              <a:t> the Gospel </a:t>
            </a:r>
            <a:br>
              <a:rPr lang="en-US" dirty="0"/>
            </a:br>
            <a:r>
              <a:rPr lang="en-US" dirty="0"/>
              <a:t>(Matt. 28:18–20)</a:t>
            </a:r>
          </a:p>
          <a:p>
            <a:r>
              <a:rPr lang="en-US" dirty="0"/>
              <a:t>Test </a:t>
            </a:r>
            <a:r>
              <a:rPr lang="en-US" u="sng" dirty="0"/>
              <a:t>Doctrine</a:t>
            </a:r>
            <a:r>
              <a:rPr lang="en-US" dirty="0"/>
              <a:t> (Acts 17:10–11)</a:t>
            </a:r>
          </a:p>
          <a:p>
            <a:r>
              <a:rPr lang="en-US" dirty="0"/>
              <a:t>Remain </a:t>
            </a:r>
            <a:r>
              <a:rPr lang="en-US" u="sng" dirty="0"/>
              <a:t>Loyal</a:t>
            </a:r>
            <a:r>
              <a:rPr lang="en-US" dirty="0"/>
              <a:t> to God </a:t>
            </a:r>
            <a:br>
              <a:rPr lang="en-US" dirty="0"/>
            </a:br>
            <a:r>
              <a:rPr lang="en-US" dirty="0"/>
              <a:t>(Jude 20–25)</a:t>
            </a:r>
          </a:p>
        </p:txBody>
      </p:sp>
    </p:spTree>
    <p:extLst>
      <p:ext uri="{BB962C8B-B14F-4D97-AF65-F5344CB8AC3E}">
        <p14:creationId xmlns:p14="http://schemas.microsoft.com/office/powerpoint/2010/main" val="385020870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13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Andrew’s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US" u="sng" dirty="0"/>
              <a:t>Bethsaida</a:t>
            </a:r>
            <a:r>
              <a:rPr lang="en-US" dirty="0"/>
              <a:t>, on the Northwest Shore of the Sea of Galilee (John 1:44)</a:t>
            </a:r>
          </a:p>
          <a:p>
            <a:r>
              <a:rPr lang="en-US" dirty="0"/>
              <a:t>Brother of </a:t>
            </a:r>
            <a:r>
              <a:rPr lang="en-US" u="sng" dirty="0"/>
              <a:t>Simon Peter</a:t>
            </a:r>
          </a:p>
          <a:p>
            <a:r>
              <a:rPr lang="en-US" dirty="0"/>
              <a:t>A Disciple of </a:t>
            </a:r>
            <a:r>
              <a:rPr lang="en-US" u="sng" dirty="0"/>
              <a:t>John the Baptist</a:t>
            </a:r>
            <a:r>
              <a:rPr lang="en-US" dirty="0"/>
              <a:t> (John 1:35, 37)</a:t>
            </a:r>
          </a:p>
        </p:txBody>
      </p:sp>
    </p:spTree>
    <p:extLst>
      <p:ext uri="{BB962C8B-B14F-4D97-AF65-F5344CB8AC3E}">
        <p14:creationId xmlns:p14="http://schemas.microsoft.com/office/powerpoint/2010/main" val="387886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Andrew’s 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 Discovery of the Messiah (John 1:41)</a:t>
            </a:r>
          </a:p>
          <a:p>
            <a:pPr lvl="1"/>
            <a:r>
              <a:rPr lang="en-US" dirty="0"/>
              <a:t>Andrew </a:t>
            </a:r>
            <a:r>
              <a:rPr lang="en-US" u="sng" dirty="0"/>
              <a:t>identified</a:t>
            </a:r>
            <a:r>
              <a:rPr lang="en-US" dirty="0"/>
              <a:t> Jesus as Messiah.</a:t>
            </a:r>
          </a:p>
          <a:p>
            <a:pPr lvl="1"/>
            <a:r>
              <a:rPr lang="en-US" dirty="0"/>
              <a:t>He </a:t>
            </a:r>
            <a:r>
              <a:rPr lang="en-US" u="sng" dirty="0"/>
              <a:t>brought</a:t>
            </a:r>
            <a:r>
              <a:rPr lang="en-US" dirty="0"/>
              <a:t> Peter to see the Messiah.</a:t>
            </a:r>
          </a:p>
          <a:p>
            <a:r>
              <a:rPr lang="en-US" dirty="0"/>
              <a:t>His Call to Discipleship </a:t>
            </a:r>
            <a:br>
              <a:rPr lang="en-US" dirty="0"/>
            </a:br>
            <a:r>
              <a:rPr lang="en-US" dirty="0"/>
              <a:t>(Matt. 4:18–19)</a:t>
            </a:r>
          </a:p>
        </p:txBody>
      </p:sp>
    </p:spTree>
    <p:extLst>
      <p:ext uri="{BB962C8B-B14F-4D97-AF65-F5344CB8AC3E}">
        <p14:creationId xmlns:p14="http://schemas.microsoft.com/office/powerpoint/2010/main" val="3440086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Andrew’s Ministry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Brought His </a:t>
            </a:r>
            <a:r>
              <a:rPr lang="en-US" u="sng" dirty="0"/>
              <a:t>Brother</a:t>
            </a:r>
            <a:r>
              <a:rPr lang="en-US" dirty="0"/>
              <a:t> to the Lord (John 1:41)</a:t>
            </a:r>
          </a:p>
          <a:p>
            <a:pPr lvl="1"/>
            <a:r>
              <a:rPr lang="en-US" dirty="0"/>
              <a:t>He found Simon immediately after he spent time with Jesus.</a:t>
            </a:r>
          </a:p>
          <a:p>
            <a:r>
              <a:rPr lang="en-US" dirty="0"/>
              <a:t>Brought a </a:t>
            </a:r>
            <a:r>
              <a:rPr lang="en-US" u="sng" dirty="0"/>
              <a:t>Young Boy</a:t>
            </a:r>
            <a:r>
              <a:rPr lang="en-US" dirty="0"/>
              <a:t> to the Lord (John 6:8–9)</a:t>
            </a:r>
          </a:p>
          <a:p>
            <a:r>
              <a:rPr lang="en-US" dirty="0"/>
              <a:t>Brought </a:t>
            </a:r>
            <a:r>
              <a:rPr lang="en-US" u="sng" dirty="0"/>
              <a:t>Greeks</a:t>
            </a:r>
            <a:r>
              <a:rPr lang="en-US" dirty="0"/>
              <a:t> to the Lord </a:t>
            </a:r>
            <a:br>
              <a:rPr lang="en-US" dirty="0"/>
            </a:br>
            <a:r>
              <a:rPr lang="en-US" dirty="0"/>
              <a:t>(John 12:20–22)</a:t>
            </a:r>
          </a:p>
        </p:txBody>
      </p:sp>
    </p:spTree>
    <p:extLst>
      <p:ext uri="{BB962C8B-B14F-4D97-AF65-F5344CB8AC3E}">
        <p14:creationId xmlns:p14="http://schemas.microsoft.com/office/powerpoint/2010/main" val="166996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Andrew’s Continuing Witness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Carried the Gospel into </a:t>
            </a:r>
            <a:r>
              <a:rPr lang="en-US" u="sng" dirty="0"/>
              <a:t>Southern Russia</a:t>
            </a:r>
            <a:r>
              <a:rPr lang="en-US" dirty="0"/>
              <a:t> (Eusebius)</a:t>
            </a:r>
          </a:p>
          <a:p>
            <a:r>
              <a:rPr lang="en-US" dirty="0"/>
              <a:t>Died a Martyr’s Death by Crucifixion on an X-Shaped Cross (Foxe)</a:t>
            </a:r>
          </a:p>
        </p:txBody>
      </p:sp>
    </p:spTree>
    <p:extLst>
      <p:ext uri="{BB962C8B-B14F-4D97-AF65-F5344CB8AC3E}">
        <p14:creationId xmlns:p14="http://schemas.microsoft.com/office/powerpoint/2010/main" val="346693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Disciples and Apostles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One</a:t>
            </a:r>
          </a:p>
        </p:txBody>
      </p:sp>
    </p:spTree>
    <p:extLst>
      <p:ext uri="{BB962C8B-B14F-4D97-AF65-F5344CB8AC3E}">
        <p14:creationId xmlns:p14="http://schemas.microsoft.com/office/powerpoint/2010/main" val="3219011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Jesus with Others (Rom. 10)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Definition of Witnessing</a:t>
            </a:r>
          </a:p>
          <a:p>
            <a:pPr lvl="1"/>
            <a:r>
              <a:rPr lang="en-US" dirty="0"/>
              <a:t>Witnessing means to tell others about something you have </a:t>
            </a:r>
            <a:r>
              <a:rPr lang="en-US" u="sng" dirty="0"/>
              <a:t>experienced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Example: a witness in court</a:t>
            </a:r>
          </a:p>
        </p:txBody>
      </p:sp>
    </p:spTree>
    <p:extLst>
      <p:ext uri="{BB962C8B-B14F-4D97-AF65-F5344CB8AC3E}">
        <p14:creationId xmlns:p14="http://schemas.microsoft.com/office/powerpoint/2010/main" val="678439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Motives for Witnessing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To share the gospel with those who have never </a:t>
            </a:r>
            <a:r>
              <a:rPr lang="en-US" b="0" u="sng" dirty="0"/>
              <a:t>heard</a:t>
            </a:r>
            <a:r>
              <a:rPr lang="en-US" b="0" dirty="0"/>
              <a:t> </a:t>
            </a:r>
            <a:br>
              <a:rPr lang="en-US" b="0" dirty="0"/>
            </a:br>
            <a:r>
              <a:rPr lang="en-US" b="0" dirty="0"/>
              <a:t>(Rom. 10:14–15)</a:t>
            </a:r>
            <a:endParaRPr lang="en-US" dirty="0"/>
          </a:p>
          <a:p>
            <a:pPr lvl="1"/>
            <a:r>
              <a:rPr lang="en-US" dirty="0"/>
              <a:t>Our sin </a:t>
            </a:r>
            <a:r>
              <a:rPr lang="en-US" u="sng" dirty="0"/>
              <a:t>condemns</a:t>
            </a:r>
            <a:r>
              <a:rPr lang="en-US" dirty="0"/>
              <a:t> us to hell</a:t>
            </a:r>
            <a:br>
              <a:rPr lang="en-US" dirty="0"/>
            </a:br>
            <a:r>
              <a:rPr lang="en-US" dirty="0"/>
              <a:t>(Rom. 6:23).</a:t>
            </a:r>
          </a:p>
          <a:p>
            <a:pPr lvl="1"/>
            <a:r>
              <a:rPr lang="en-US" dirty="0"/>
              <a:t>Christ is the only true </a:t>
            </a:r>
            <a:r>
              <a:rPr lang="en-US" u="sng" dirty="0"/>
              <a:t>way</a:t>
            </a:r>
            <a:r>
              <a:rPr lang="en-US" dirty="0"/>
              <a:t> of salvation (John 14:6).</a:t>
            </a:r>
          </a:p>
        </p:txBody>
      </p:sp>
    </p:spTree>
    <p:extLst>
      <p:ext uri="{BB962C8B-B14F-4D97-AF65-F5344CB8AC3E}">
        <p14:creationId xmlns:p14="http://schemas.microsoft.com/office/powerpoint/2010/main" val="3370808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Motives for Witnessing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To fulfill Christ’s </a:t>
            </a:r>
            <a:r>
              <a:rPr lang="en-US" b="0" u="sng" dirty="0"/>
              <a:t>commission</a:t>
            </a:r>
            <a:r>
              <a:rPr lang="en-US" b="0" dirty="0"/>
              <a:t> </a:t>
            </a:r>
            <a:br>
              <a:rPr lang="en-US" b="0" dirty="0"/>
            </a:br>
            <a:r>
              <a:rPr lang="en-US" b="0" dirty="0"/>
              <a:t>(Matt. 28:16–20; Acts 1:8)</a:t>
            </a:r>
            <a:endParaRPr lang="en-US" dirty="0"/>
          </a:p>
          <a:p>
            <a:r>
              <a:rPr lang="en-US" b="0" dirty="0"/>
              <a:t>To </a:t>
            </a:r>
            <a:r>
              <a:rPr lang="en-US" b="0" u="sng" dirty="0"/>
              <a:t>glorify</a:t>
            </a:r>
            <a:r>
              <a:rPr lang="en-US" b="0" dirty="0"/>
              <a:t> God (John 17:20–26)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93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Witnessing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Witnessing requires </a:t>
            </a:r>
            <a:r>
              <a:rPr lang="en-US" u="sng" dirty="0"/>
              <a:t>intentional</a:t>
            </a:r>
            <a:r>
              <a:rPr lang="en-US" dirty="0"/>
              <a:t> communication.</a:t>
            </a:r>
          </a:p>
          <a:p>
            <a:r>
              <a:rPr lang="en-US" dirty="0"/>
              <a:t>Relying on </a:t>
            </a:r>
            <a:r>
              <a:rPr lang="en-US" u="sng" dirty="0"/>
              <a:t>behavior</a:t>
            </a:r>
            <a:r>
              <a:rPr lang="en-US" dirty="0"/>
              <a:t> to share the gospel isn’t enough.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145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871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Simon Peter the Fisherman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Three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Name and Family</a:t>
            </a:r>
          </a:p>
          <a:p>
            <a:pPr lvl="1"/>
            <a:r>
              <a:rPr lang="en-US" dirty="0"/>
              <a:t>Hebrew Name—</a:t>
            </a:r>
            <a:r>
              <a:rPr lang="en-US" u="sng" dirty="0"/>
              <a:t>Simeon</a:t>
            </a:r>
            <a:endParaRPr lang="en-US" dirty="0"/>
          </a:p>
          <a:p>
            <a:pPr lvl="2"/>
            <a:r>
              <a:rPr lang="en-US" dirty="0"/>
              <a:t>Greek form—</a:t>
            </a:r>
            <a:r>
              <a:rPr lang="en-US" u="sng" dirty="0"/>
              <a:t>Simon</a:t>
            </a:r>
          </a:p>
          <a:p>
            <a:pPr lvl="1"/>
            <a:r>
              <a:rPr lang="en-US" dirty="0"/>
              <a:t>Brother—</a:t>
            </a:r>
            <a:r>
              <a:rPr lang="en-US" u="sng" dirty="0"/>
              <a:t>Andrew</a:t>
            </a:r>
          </a:p>
          <a:p>
            <a:pPr lvl="1"/>
            <a:r>
              <a:rPr lang="en-US" dirty="0"/>
              <a:t>Father—</a:t>
            </a:r>
            <a:r>
              <a:rPr lang="en-US" u="sng" dirty="0"/>
              <a:t>Jonah</a:t>
            </a:r>
            <a:r>
              <a:rPr lang="en-US" u="none" dirty="0"/>
              <a:t>,</a:t>
            </a:r>
            <a:r>
              <a:rPr lang="en-US" u="none" baseline="0" dirty="0"/>
              <a:t> sometimes spelled Jonas</a:t>
            </a:r>
            <a:r>
              <a:rPr lang="en-US" dirty="0"/>
              <a:t> (Matt. 16:17)</a:t>
            </a:r>
          </a:p>
        </p:txBody>
      </p:sp>
    </p:spTree>
    <p:extLst>
      <p:ext uri="{BB962C8B-B14F-4D97-AF65-F5344CB8AC3E}">
        <p14:creationId xmlns:p14="http://schemas.microsoft.com/office/powerpoint/2010/main" val="1744077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 and Family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US" u="sng" dirty="0"/>
              <a:t>Bethsaida</a:t>
            </a:r>
            <a:r>
              <a:rPr lang="en-US" dirty="0"/>
              <a:t> (John 1:44)</a:t>
            </a:r>
          </a:p>
          <a:p>
            <a:pPr lvl="1"/>
            <a:r>
              <a:rPr lang="en-US" dirty="0"/>
              <a:t>Had a north country accent </a:t>
            </a:r>
            <a:br>
              <a:rPr lang="en-US" dirty="0"/>
            </a:br>
            <a:r>
              <a:rPr lang="en-US" dirty="0"/>
              <a:t>(Mark 14:70)</a:t>
            </a:r>
          </a:p>
          <a:p>
            <a:r>
              <a:rPr lang="en-US" dirty="0"/>
              <a:t>Later Lived in </a:t>
            </a:r>
            <a:r>
              <a:rPr lang="en-US" u="sng" dirty="0"/>
              <a:t>Capernaum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(Mark 1:21, 29)</a:t>
            </a:r>
          </a:p>
          <a:p>
            <a:pPr lvl="1"/>
            <a:r>
              <a:rPr lang="en-US" dirty="0"/>
              <a:t>City</a:t>
            </a:r>
            <a:r>
              <a:rPr lang="en-US" baseline="0" dirty="0"/>
              <a:t> where Peter’s</a:t>
            </a:r>
            <a:r>
              <a:rPr lang="en-US" dirty="0"/>
              <a:t> mother-in-law lived (Mark 1:29–30)</a:t>
            </a:r>
          </a:p>
        </p:txBody>
      </p:sp>
    </p:spTree>
    <p:extLst>
      <p:ext uri="{BB962C8B-B14F-4D97-AF65-F5344CB8AC3E}">
        <p14:creationId xmlns:p14="http://schemas.microsoft.com/office/powerpoint/2010/main" val="1166781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 and Family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Fisherman</a:t>
            </a:r>
          </a:p>
          <a:p>
            <a:r>
              <a:rPr lang="en-US" dirty="0"/>
              <a:t>Religion and Education</a:t>
            </a:r>
          </a:p>
          <a:p>
            <a:pPr lvl="1"/>
            <a:r>
              <a:rPr lang="en-US" dirty="0"/>
              <a:t>Followed </a:t>
            </a:r>
            <a:r>
              <a:rPr lang="en-US" u="sng" dirty="0"/>
              <a:t>Jewish</a:t>
            </a:r>
            <a:r>
              <a:rPr lang="en-US" dirty="0"/>
              <a:t> Law (Acts 10:14)</a:t>
            </a:r>
          </a:p>
          <a:p>
            <a:pPr lvl="1"/>
            <a:r>
              <a:rPr lang="en-US" dirty="0"/>
              <a:t>No </a:t>
            </a:r>
            <a:r>
              <a:rPr lang="en-US" u="sng" dirty="0"/>
              <a:t>formal</a:t>
            </a:r>
            <a:r>
              <a:rPr lang="en-US" dirty="0"/>
              <a:t> education (Acts 4:13)</a:t>
            </a:r>
          </a:p>
        </p:txBody>
      </p:sp>
    </p:spTree>
    <p:extLst>
      <p:ext uri="{BB962C8B-B14F-4D97-AF65-F5344CB8AC3E}">
        <p14:creationId xmlns:p14="http://schemas.microsoft.com/office/powerpoint/2010/main" val="3265298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of a Disciple</a:t>
            </a:r>
          </a:p>
          <a:p>
            <a:pPr lvl="1"/>
            <a:r>
              <a:rPr lang="en-US" dirty="0"/>
              <a:t>A disciple is a </a:t>
            </a:r>
            <a:r>
              <a:rPr lang="en-US" u="sng" dirty="0"/>
              <a:t>learner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From </a:t>
            </a:r>
            <a:r>
              <a:rPr lang="en-US" i="1" dirty="0" err="1"/>
              <a:t>mathetes</a:t>
            </a:r>
            <a:r>
              <a:rPr lang="en-US" dirty="0"/>
              <a:t> (Gr.) and </a:t>
            </a:r>
            <a:r>
              <a:rPr lang="en-US" i="1" dirty="0" err="1"/>
              <a:t>discipulus</a:t>
            </a:r>
            <a:r>
              <a:rPr lang="en-US" i="1" dirty="0"/>
              <a:t> </a:t>
            </a:r>
            <a:r>
              <a:rPr lang="en-US" dirty="0"/>
              <a:t>(Lat.)</a:t>
            </a:r>
          </a:p>
        </p:txBody>
      </p:sp>
    </p:spTree>
    <p:extLst>
      <p:ext uri="{BB962C8B-B14F-4D97-AF65-F5344CB8AC3E}">
        <p14:creationId xmlns:p14="http://schemas.microsoft.com/office/powerpoint/2010/main" val="3509722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Meet Christ (1:41–42)</a:t>
            </a:r>
          </a:p>
          <a:p>
            <a:pPr lvl="1"/>
            <a:r>
              <a:rPr lang="en-US" dirty="0"/>
              <a:t>Christ gave Simon a new name—</a:t>
            </a:r>
            <a:r>
              <a:rPr lang="en-US" u="sng" dirty="0" err="1"/>
              <a:t>Cephas</a:t>
            </a:r>
            <a:r>
              <a:rPr lang="en-US" dirty="0"/>
              <a:t>, meaning “</a:t>
            </a:r>
            <a:r>
              <a:rPr lang="en-US" u="sng" dirty="0"/>
              <a:t>Rock</a:t>
            </a:r>
            <a:r>
              <a:rPr lang="en-US" dirty="0"/>
              <a:t>”</a:t>
            </a:r>
          </a:p>
          <a:p>
            <a:pPr lvl="2"/>
            <a:r>
              <a:rPr lang="en-US" dirty="0"/>
              <a:t>"Peter" comes from the Greek word </a:t>
            </a:r>
            <a:r>
              <a:rPr lang="en-US" i="1" dirty="0" err="1"/>
              <a:t>petros</a:t>
            </a:r>
            <a:r>
              <a:rPr lang="en-US" dirty="0"/>
              <a:t>, meaning "rock.”</a:t>
            </a:r>
          </a:p>
          <a:p>
            <a:pPr lvl="2"/>
            <a:r>
              <a:rPr lang="en-US" dirty="0"/>
              <a:t>Christ told Peter that he would be foundational in building the </a:t>
            </a:r>
            <a:r>
              <a:rPr lang="en-US" u="sng" dirty="0"/>
              <a:t>church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(Matt. 16:18–19).</a:t>
            </a:r>
          </a:p>
        </p:txBody>
      </p:sp>
    </p:spTree>
    <p:extLst>
      <p:ext uri="{BB962C8B-B14F-4D97-AF65-F5344CB8AC3E}">
        <p14:creationId xmlns:p14="http://schemas.microsoft.com/office/powerpoint/2010/main" val="3595668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Call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Discipleship (Luke 5:1–11)</a:t>
            </a:r>
          </a:p>
          <a:p>
            <a:pPr lvl="1"/>
            <a:r>
              <a:rPr lang="en-US" dirty="0"/>
              <a:t>Peter personally witnessed two miracles.</a:t>
            </a:r>
          </a:p>
          <a:p>
            <a:pPr lvl="2"/>
            <a:r>
              <a:rPr lang="en-US" u="sng" dirty="0"/>
              <a:t>Mother-in-law</a:t>
            </a:r>
            <a:r>
              <a:rPr lang="en-US" dirty="0"/>
              <a:t> healed (Luke 4:38–39)</a:t>
            </a:r>
          </a:p>
          <a:p>
            <a:pPr lvl="2"/>
            <a:r>
              <a:rPr lang="en-US" dirty="0"/>
              <a:t>Unusually large catch of </a:t>
            </a:r>
            <a:r>
              <a:rPr lang="en-US" u="sng" dirty="0"/>
              <a:t>fish</a:t>
            </a:r>
            <a:r>
              <a:rPr lang="en-US" dirty="0"/>
              <a:t> (Luke 5:4–11)</a:t>
            </a:r>
          </a:p>
          <a:p>
            <a:pPr lvl="1"/>
            <a:r>
              <a:rPr lang="en-US" dirty="0"/>
              <a:t>Peter was a </a:t>
            </a:r>
            <a:r>
              <a:rPr lang="en-US" u="sng" dirty="0"/>
              <a:t>close</a:t>
            </a:r>
            <a:r>
              <a:rPr lang="en-US" dirty="0"/>
              <a:t> disciple (Mark 9:2).</a:t>
            </a:r>
          </a:p>
        </p:txBody>
      </p:sp>
    </p:spTree>
    <p:extLst>
      <p:ext uri="{BB962C8B-B14F-4D97-AF65-F5344CB8AC3E}">
        <p14:creationId xmlns:p14="http://schemas.microsoft.com/office/powerpoint/2010/main" val="4132416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Conflicted Trust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Christ’s </a:t>
            </a:r>
            <a:r>
              <a:rPr lang="en-US" u="sng" dirty="0"/>
              <a:t>Mission</a:t>
            </a:r>
            <a:endParaRPr lang="en-US" dirty="0"/>
          </a:p>
          <a:p>
            <a:pPr lvl="1"/>
            <a:r>
              <a:rPr lang="en-US" dirty="0"/>
              <a:t>Peter’s misunderstanding of Christ’s </a:t>
            </a:r>
            <a:r>
              <a:rPr lang="en-US" u="sng" dirty="0"/>
              <a:t>kingdom</a:t>
            </a:r>
            <a:r>
              <a:rPr lang="en-US" dirty="0"/>
              <a:t> (Matt.19:27)</a:t>
            </a:r>
          </a:p>
          <a:p>
            <a:pPr lvl="1"/>
            <a:r>
              <a:rPr lang="en-US" dirty="0"/>
              <a:t>Peter’s refusal to believe Christ’s </a:t>
            </a:r>
            <a:r>
              <a:rPr lang="en-US" u="sng" dirty="0"/>
              <a:t>death</a:t>
            </a:r>
            <a:r>
              <a:rPr lang="en-US" dirty="0"/>
              <a:t> (Matt. 17:21–23)</a:t>
            </a:r>
          </a:p>
        </p:txBody>
      </p:sp>
    </p:spTree>
    <p:extLst>
      <p:ext uri="{BB962C8B-B14F-4D97-AF65-F5344CB8AC3E}">
        <p14:creationId xmlns:p14="http://schemas.microsoft.com/office/powerpoint/2010/main" val="3623390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Conflicted Trust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Christ’s </a:t>
            </a:r>
            <a:r>
              <a:rPr lang="en-US" u="sng" dirty="0"/>
              <a:t>Identity</a:t>
            </a:r>
            <a:endParaRPr lang="en-US" dirty="0"/>
          </a:p>
          <a:p>
            <a:pPr lvl="1"/>
            <a:r>
              <a:rPr lang="en-US" b="0" dirty="0"/>
              <a:t>Jesus </a:t>
            </a:r>
            <a:r>
              <a:rPr lang="en-US" b="0" u="sng" dirty="0"/>
              <a:t>washing</a:t>
            </a:r>
            <a:r>
              <a:rPr lang="en-US" b="0" dirty="0"/>
              <a:t> Peter’s feet </a:t>
            </a:r>
            <a:br>
              <a:rPr lang="en-US" b="0" dirty="0"/>
            </a:br>
            <a:r>
              <a:rPr lang="en-US" b="0" dirty="0"/>
              <a:t>(John 13:6–16)</a:t>
            </a:r>
            <a:endParaRPr lang="en-US" dirty="0"/>
          </a:p>
          <a:p>
            <a:pPr lvl="1"/>
            <a:r>
              <a:rPr lang="en-US" b="0" dirty="0"/>
              <a:t>Peter’s </a:t>
            </a:r>
            <a:r>
              <a:rPr lang="en-US" b="0" u="sng" dirty="0"/>
              <a:t>denial</a:t>
            </a:r>
            <a:r>
              <a:rPr lang="en-US" b="0" dirty="0"/>
              <a:t> at Christ’s arrest </a:t>
            </a:r>
            <a:br>
              <a:rPr lang="en-US" b="0" dirty="0"/>
            </a:br>
            <a:r>
              <a:rPr lang="en-US" b="0" dirty="0"/>
              <a:t>(Matt. 26:69–75)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52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Conflicted Trust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Christ’s </a:t>
            </a:r>
            <a:r>
              <a:rPr lang="en-US" u="sng" dirty="0"/>
              <a:t>Power</a:t>
            </a:r>
            <a:endParaRPr lang="en-US" dirty="0"/>
          </a:p>
          <a:p>
            <a:pPr lvl="1"/>
            <a:r>
              <a:rPr lang="en-US" dirty="0"/>
              <a:t>Peter’s </a:t>
            </a:r>
            <a:r>
              <a:rPr lang="en-US" u="sng" dirty="0"/>
              <a:t>walking</a:t>
            </a:r>
            <a:r>
              <a:rPr lang="en-US" dirty="0"/>
              <a:t> on water </a:t>
            </a:r>
            <a:br>
              <a:rPr lang="en-US" dirty="0"/>
            </a:br>
            <a:r>
              <a:rPr lang="en-US" dirty="0"/>
              <a:t>(Matt. 14:22–33)</a:t>
            </a:r>
          </a:p>
          <a:p>
            <a:pPr lvl="1"/>
            <a:r>
              <a:rPr lang="en-US" b="0" dirty="0"/>
              <a:t>Peter’s </a:t>
            </a:r>
            <a:r>
              <a:rPr lang="en-US" b="0" u="sng" dirty="0"/>
              <a:t>disbelief</a:t>
            </a:r>
            <a:r>
              <a:rPr lang="en-US" b="0" dirty="0"/>
              <a:t> at Christ’s resurrection (John 20:8–9)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978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Conflicted Trust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Dealing with Doubt</a:t>
            </a:r>
          </a:p>
          <a:p>
            <a:pPr lvl="1"/>
            <a:r>
              <a:rPr lang="en-US" dirty="0"/>
              <a:t>The key to this struggle isn’t found in trying harder or ignoring our doubts—it lies in meditating on God’s </a:t>
            </a:r>
            <a:r>
              <a:rPr lang="en-US" u="sng" dirty="0"/>
              <a:t>character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308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458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348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81150"/>
            <a:ext cx="7772400" cy="2514600"/>
          </a:xfrm>
        </p:spPr>
        <p:txBody>
          <a:bodyPr/>
          <a:lstStyle/>
          <a:p>
            <a:r>
              <a:rPr lang="en-US" dirty="0"/>
              <a:t>Simon Peter the Rock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Four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Character Transformation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141114"/>
              </p:ext>
            </p:extLst>
          </p:nvPr>
        </p:nvGraphicFramePr>
        <p:xfrm>
          <a:off x="1257300" y="1616075"/>
          <a:ext cx="6629400" cy="2773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314700">
                  <a:extLst>
                    <a:ext uri="{9D8B030D-6E8A-4147-A177-3AD203B41FA5}">
                      <a16:colId xmlns:a16="http://schemas.microsoft.com/office/drawing/2014/main" val="2037131363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24287918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42392A"/>
                          </a:solidFill>
                        </a:rPr>
                        <a:t>The Fisherman</a:t>
                      </a:r>
                      <a:r>
                        <a:rPr lang="en-US" sz="2800" baseline="0" dirty="0">
                          <a:solidFill>
                            <a:srgbClr val="42392A"/>
                          </a:solidFill>
                        </a:rPr>
                        <a:t> (Gospels)</a:t>
                      </a:r>
                      <a:endParaRPr lang="en-US" sz="2800" b="1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42392A"/>
                          </a:solidFill>
                        </a:rPr>
                        <a:t>The Rock</a:t>
                      </a:r>
                      <a:br>
                        <a:rPr lang="en-US" sz="2800" dirty="0">
                          <a:solidFill>
                            <a:srgbClr val="42392A"/>
                          </a:solidFill>
                        </a:rPr>
                      </a:br>
                      <a:r>
                        <a:rPr lang="en-US" sz="2800" dirty="0">
                          <a:solidFill>
                            <a:srgbClr val="42392A"/>
                          </a:solidFill>
                        </a:rPr>
                        <a:t>(Acts 1–2)</a:t>
                      </a:r>
                      <a:endParaRPr lang="en-US" sz="2800" b="1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386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Haughty, bold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Humble, confident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87177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Inconsistent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Consistent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27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Self-motivated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Spirit-motivated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15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Quick to speak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Quick to suffer for Christ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213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051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Disciples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new </a:t>
            </a:r>
            <a:r>
              <a:rPr lang="en-US" u="sng" dirty="0"/>
              <a:t>identity</a:t>
            </a:r>
            <a:endParaRPr lang="en-US" dirty="0"/>
          </a:p>
          <a:p>
            <a:pPr lvl="1"/>
            <a:r>
              <a:rPr lang="en-US" dirty="0"/>
              <a:t>Christ stated that people would treat His followers worse than they treated Him (Matt. 10:24–25).</a:t>
            </a:r>
          </a:p>
          <a:p>
            <a:pPr lvl="1"/>
            <a:r>
              <a:rPr lang="en-US" dirty="0"/>
              <a:t>When trained, a disciple will be like his teacher (Luke 6:40).</a:t>
            </a:r>
          </a:p>
        </p:txBody>
      </p:sp>
    </p:spTree>
    <p:extLst>
      <p:ext uri="{BB962C8B-B14F-4D97-AF65-F5344CB8AC3E}">
        <p14:creationId xmlns:p14="http://schemas.microsoft.com/office/powerpoint/2010/main" val="420177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066800"/>
          </a:xfrm>
        </p:spPr>
        <p:txBody>
          <a:bodyPr/>
          <a:lstStyle/>
          <a:p>
            <a:r>
              <a:rPr lang="en-US" dirty="0"/>
              <a:t>Causes for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504950"/>
            <a:ext cx="6629400" cy="3318272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u="sng" dirty="0"/>
              <a:t>Resurrection</a:t>
            </a:r>
            <a:r>
              <a:rPr lang="en-US" dirty="0"/>
              <a:t> of Christ </a:t>
            </a:r>
            <a:br>
              <a:rPr lang="en-US" dirty="0"/>
            </a:br>
            <a:r>
              <a:rPr lang="en-US" dirty="0"/>
              <a:t>(Matt. 28)</a:t>
            </a:r>
          </a:p>
          <a:p>
            <a:r>
              <a:rPr lang="en-US" dirty="0"/>
              <a:t>Christ’s Post-Resurrection </a:t>
            </a:r>
            <a:r>
              <a:rPr lang="en-US" u="sng" dirty="0"/>
              <a:t>Meeting</a:t>
            </a:r>
            <a:r>
              <a:rPr lang="en-US" dirty="0"/>
              <a:t> (Acts 1:3)</a:t>
            </a:r>
          </a:p>
        </p:txBody>
      </p:sp>
    </p:spTree>
    <p:extLst>
      <p:ext uri="{BB962C8B-B14F-4D97-AF65-F5344CB8AC3E}">
        <p14:creationId xmlns:p14="http://schemas.microsoft.com/office/powerpoint/2010/main" val="2134669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066800"/>
          </a:xfrm>
        </p:spPr>
        <p:txBody>
          <a:bodyPr/>
          <a:lstStyle/>
          <a:p>
            <a:r>
              <a:rPr lang="en-US" dirty="0"/>
              <a:t>Causes for Change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504950"/>
            <a:ext cx="6629400" cy="3318272"/>
          </a:xfrm>
        </p:spPr>
        <p:txBody>
          <a:bodyPr>
            <a:normAutofit/>
          </a:bodyPr>
          <a:lstStyle/>
          <a:p>
            <a:r>
              <a:rPr lang="en-US" dirty="0"/>
              <a:t>A Week of </a:t>
            </a:r>
            <a:r>
              <a:rPr lang="en-US" u="sng" dirty="0"/>
              <a:t>Prayer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(Acts 1:4, 13–14)</a:t>
            </a:r>
          </a:p>
          <a:p>
            <a:r>
              <a:rPr lang="en-US" dirty="0"/>
              <a:t>The Holy Spirit’s </a:t>
            </a:r>
            <a:r>
              <a:rPr lang="en-US" u="sng" dirty="0"/>
              <a:t>Indwelling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(Acts 2)</a:t>
            </a:r>
          </a:p>
        </p:txBody>
      </p:sp>
    </p:spTree>
    <p:extLst>
      <p:ext uri="{BB962C8B-B14F-4D97-AF65-F5344CB8AC3E}">
        <p14:creationId xmlns:p14="http://schemas.microsoft.com/office/powerpoint/2010/main" val="2357463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066800"/>
          </a:xfrm>
        </p:spPr>
        <p:txBody>
          <a:bodyPr/>
          <a:lstStyle/>
          <a:p>
            <a:r>
              <a:rPr lang="en-US" dirty="0"/>
              <a:t>Peter After </a:t>
            </a:r>
            <a:r>
              <a:rPr lang="en-US" u="sng" dirty="0"/>
              <a:t>Pentecost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504950"/>
            <a:ext cx="6629400" cy="3318272"/>
          </a:xfrm>
        </p:spPr>
        <p:txBody>
          <a:bodyPr>
            <a:normAutofit/>
          </a:bodyPr>
          <a:lstStyle/>
          <a:p>
            <a:r>
              <a:rPr lang="en-US" dirty="0"/>
              <a:t>Focused  on Christ’s </a:t>
            </a:r>
            <a:r>
              <a:rPr lang="en-US" u="sng" dirty="0"/>
              <a:t>Resurrection</a:t>
            </a:r>
            <a:r>
              <a:rPr lang="en-US" dirty="0"/>
              <a:t> (1 Pet. 1:3).</a:t>
            </a:r>
          </a:p>
        </p:txBody>
      </p:sp>
    </p:spTree>
    <p:extLst>
      <p:ext uri="{BB962C8B-B14F-4D97-AF65-F5344CB8AC3E}">
        <p14:creationId xmlns:p14="http://schemas.microsoft.com/office/powerpoint/2010/main" val="2105433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066800"/>
          </a:xfrm>
        </p:spPr>
        <p:txBody>
          <a:bodyPr/>
          <a:lstStyle/>
          <a:p>
            <a:r>
              <a:rPr lang="en-US" dirty="0"/>
              <a:t>Christ’s Resurrection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733550"/>
            <a:ext cx="6629400" cy="30896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It signifies God’s </a:t>
            </a:r>
            <a:r>
              <a:rPr lang="en-US" u="sng" dirty="0"/>
              <a:t>acceptance</a:t>
            </a:r>
            <a:r>
              <a:rPr lang="en-US" dirty="0"/>
              <a:t> of Christ’s sacrifice (Rom. 4:25).</a:t>
            </a:r>
          </a:p>
          <a:p>
            <a:r>
              <a:rPr lang="en-US" dirty="0"/>
              <a:t>It gives us </a:t>
            </a:r>
            <a:r>
              <a:rPr lang="en-US" u="sng" dirty="0"/>
              <a:t>hope</a:t>
            </a:r>
            <a:r>
              <a:rPr lang="en-US" dirty="0"/>
              <a:t> for the future </a:t>
            </a:r>
            <a:br>
              <a:rPr lang="en-US" dirty="0"/>
            </a:br>
            <a:r>
              <a:rPr lang="en-US" dirty="0"/>
              <a:t>(1 Cor. 15:12–22, 49).</a:t>
            </a:r>
          </a:p>
          <a:p>
            <a:r>
              <a:rPr lang="en-US" dirty="0"/>
              <a:t>It establishes Christ’s </a:t>
            </a:r>
            <a:r>
              <a:rPr lang="en-US" u="sng" dirty="0"/>
              <a:t>victory</a:t>
            </a:r>
            <a:r>
              <a:rPr lang="en-US" dirty="0"/>
              <a:t> over sin (1 Cor. 15:56–57).</a:t>
            </a:r>
          </a:p>
        </p:txBody>
      </p:sp>
    </p:spTree>
    <p:extLst>
      <p:ext uri="{BB962C8B-B14F-4D97-AF65-F5344CB8AC3E}">
        <p14:creationId xmlns:p14="http://schemas.microsoft.com/office/powerpoint/2010/main" val="38995985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066800"/>
          </a:xfrm>
        </p:spPr>
        <p:txBody>
          <a:bodyPr/>
          <a:lstStyle/>
          <a:p>
            <a:r>
              <a:rPr lang="en-US" dirty="0"/>
              <a:t>Peter After Pentecost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504950"/>
            <a:ext cx="6629400" cy="3318272"/>
          </a:xfrm>
        </p:spPr>
        <p:txBody>
          <a:bodyPr>
            <a:normAutofit/>
          </a:bodyPr>
          <a:lstStyle/>
          <a:p>
            <a:r>
              <a:rPr lang="en-US" dirty="0"/>
              <a:t>Knew the </a:t>
            </a:r>
            <a:r>
              <a:rPr lang="en-US" u="sng" dirty="0"/>
              <a:t>Scriptures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(Acts 2:16, 25; 3:24)</a:t>
            </a:r>
          </a:p>
          <a:p>
            <a:r>
              <a:rPr lang="en-US" u="sng" dirty="0"/>
              <a:t>Led</a:t>
            </a:r>
            <a:r>
              <a:rPr lang="en-US" dirty="0"/>
              <a:t> (Acts 1:12–26)</a:t>
            </a:r>
          </a:p>
          <a:p>
            <a:r>
              <a:rPr lang="en-US" dirty="0"/>
              <a:t>Showed </a:t>
            </a:r>
            <a:r>
              <a:rPr lang="en-US" u="sng" dirty="0"/>
              <a:t>Boldness</a:t>
            </a:r>
            <a:r>
              <a:rPr lang="en-US" dirty="0"/>
              <a:t> (Acts 4:13)</a:t>
            </a:r>
          </a:p>
        </p:txBody>
      </p:sp>
    </p:spTree>
    <p:extLst>
      <p:ext uri="{BB962C8B-B14F-4D97-AF65-F5344CB8AC3E}">
        <p14:creationId xmlns:p14="http://schemas.microsoft.com/office/powerpoint/2010/main" val="18206347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066800"/>
          </a:xfrm>
        </p:spPr>
        <p:txBody>
          <a:bodyPr/>
          <a:lstStyle/>
          <a:p>
            <a:r>
              <a:rPr lang="en-US" dirty="0"/>
              <a:t>Peter’s Ministry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657350"/>
            <a:ext cx="6629400" cy="3165872"/>
          </a:xfrm>
        </p:spPr>
        <p:txBody>
          <a:bodyPr>
            <a:normAutofit/>
          </a:bodyPr>
          <a:lstStyle/>
          <a:p>
            <a:r>
              <a:rPr lang="en-US" b="0" dirty="0"/>
              <a:t>Had a Worldwide </a:t>
            </a:r>
            <a:r>
              <a:rPr lang="en-US" b="0" u="sng" dirty="0"/>
              <a:t>Burden</a:t>
            </a:r>
            <a:r>
              <a:rPr lang="en-US" b="0" dirty="0"/>
              <a:t> to Preach the Gospel </a:t>
            </a:r>
            <a:br>
              <a:rPr lang="en-US" b="0" dirty="0"/>
            </a:br>
            <a:r>
              <a:rPr lang="en-US" b="0" dirty="0"/>
              <a:t>(Acts 10:34–35)</a:t>
            </a:r>
            <a:endParaRPr lang="en-US" dirty="0"/>
          </a:p>
          <a:p>
            <a:r>
              <a:rPr lang="en-US" b="0" dirty="0"/>
              <a:t>Wrote </a:t>
            </a:r>
            <a:r>
              <a:rPr lang="en-US" b="0" u="sng" dirty="0"/>
              <a:t>Letters</a:t>
            </a:r>
            <a:r>
              <a:rPr lang="en-US" b="0" dirty="0"/>
              <a:t> to Early Churches</a:t>
            </a:r>
            <a:endParaRPr lang="en-US" dirty="0"/>
          </a:p>
          <a:p>
            <a:r>
              <a:rPr lang="en-US" b="0" dirty="0"/>
              <a:t>Died at </a:t>
            </a:r>
            <a:r>
              <a:rPr lang="en-US" b="0" u="sng" dirty="0"/>
              <a:t>Rome</a:t>
            </a:r>
            <a:r>
              <a:rPr lang="en-US" b="0" dirty="0"/>
              <a:t> by Upside-Down Crucifixion (Foxe)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99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066800"/>
          </a:xfrm>
        </p:spPr>
        <p:txBody>
          <a:bodyPr/>
          <a:lstStyle/>
          <a:p>
            <a:r>
              <a:rPr lang="en-US" dirty="0"/>
              <a:t>Marks of Spiritual Maturity (2 Pet. 1:3–11)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809750"/>
            <a:ext cx="6629400" cy="3013472"/>
          </a:xfrm>
        </p:spPr>
        <p:txBody>
          <a:bodyPr numCol="2">
            <a:normAutofit/>
          </a:bodyPr>
          <a:lstStyle/>
          <a:p>
            <a:r>
              <a:rPr lang="en-US" dirty="0"/>
              <a:t>Virtue, or Goodness</a:t>
            </a:r>
          </a:p>
          <a:p>
            <a:r>
              <a:rPr lang="en-US" dirty="0"/>
              <a:t>Knowledge</a:t>
            </a:r>
          </a:p>
          <a:p>
            <a:r>
              <a:rPr lang="en-US" dirty="0"/>
              <a:t>Self-control</a:t>
            </a:r>
          </a:p>
          <a:p>
            <a:r>
              <a:rPr lang="en-US" dirty="0"/>
              <a:t>Patience</a:t>
            </a:r>
          </a:p>
          <a:p>
            <a:r>
              <a:rPr lang="en-US" dirty="0"/>
              <a:t>Godliness</a:t>
            </a:r>
          </a:p>
          <a:p>
            <a:r>
              <a:rPr lang="en-US" dirty="0"/>
              <a:t>Kindness</a:t>
            </a:r>
          </a:p>
          <a:p>
            <a:r>
              <a:rPr lang="en-US" dirty="0"/>
              <a:t>Love </a:t>
            </a:r>
          </a:p>
        </p:txBody>
      </p:sp>
    </p:spTree>
    <p:extLst>
      <p:ext uri="{BB962C8B-B14F-4D97-AF65-F5344CB8AC3E}">
        <p14:creationId xmlns:p14="http://schemas.microsoft.com/office/powerpoint/2010/main" val="1428509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942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95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81150"/>
            <a:ext cx="7772400" cy="2514600"/>
          </a:xfrm>
        </p:spPr>
        <p:txBody>
          <a:bodyPr/>
          <a:lstStyle/>
          <a:p>
            <a:r>
              <a:rPr lang="en-US" dirty="0"/>
              <a:t>James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Five</a:t>
            </a:r>
          </a:p>
        </p:txBody>
      </p:sp>
    </p:spTree>
    <p:extLst>
      <p:ext uri="{BB962C8B-B14F-4D97-AF65-F5344CB8AC3E}">
        <p14:creationId xmlns:p14="http://schemas.microsoft.com/office/powerpoint/2010/main" val="339348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Disciples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new way of </a:t>
            </a:r>
            <a:r>
              <a:rPr lang="en-US" u="sng" dirty="0"/>
              <a:t>life</a:t>
            </a:r>
            <a:endParaRPr lang="en-US" dirty="0"/>
          </a:p>
          <a:p>
            <a:pPr lvl="1"/>
            <a:r>
              <a:rPr lang="en-US" dirty="0"/>
              <a:t>Christ has priority over…</a:t>
            </a:r>
          </a:p>
          <a:p>
            <a:pPr lvl="2"/>
            <a:r>
              <a:rPr lang="en-US" u="sng" dirty="0"/>
              <a:t>Family</a:t>
            </a:r>
            <a:r>
              <a:rPr lang="en-US" dirty="0"/>
              <a:t> (Matt. 8:21)</a:t>
            </a:r>
          </a:p>
          <a:p>
            <a:pPr lvl="2"/>
            <a:r>
              <a:rPr lang="en-US" u="sng" dirty="0"/>
              <a:t>Home</a:t>
            </a:r>
            <a:r>
              <a:rPr lang="en-US" dirty="0"/>
              <a:t> (Matt. 8:20)</a:t>
            </a:r>
          </a:p>
          <a:p>
            <a:pPr lvl="2"/>
            <a:r>
              <a:rPr lang="en-US" u="sng" dirty="0"/>
              <a:t>Personal gain</a:t>
            </a:r>
            <a:r>
              <a:rPr lang="en-US" dirty="0"/>
              <a:t> (Matt. 19:21–22)</a:t>
            </a:r>
          </a:p>
          <a:p>
            <a:pPr lvl="1"/>
            <a:r>
              <a:rPr lang="en-US" dirty="0"/>
              <a:t>A disciple must be willing to endure </a:t>
            </a:r>
            <a:r>
              <a:rPr lang="en-US" u="sng" dirty="0"/>
              <a:t>hardship</a:t>
            </a:r>
            <a:r>
              <a:rPr lang="en-US" dirty="0"/>
              <a:t> and </a:t>
            </a:r>
            <a:r>
              <a:rPr lang="en-US" u="sng" dirty="0"/>
              <a:t>death</a:t>
            </a:r>
            <a:r>
              <a:rPr lang="en-US" dirty="0"/>
              <a:t> (Luke 14:27).</a:t>
            </a:r>
          </a:p>
        </p:txBody>
      </p:sp>
    </p:spTree>
    <p:extLst>
      <p:ext uri="{BB962C8B-B14F-4D97-AF65-F5344CB8AC3E}">
        <p14:creationId xmlns:p14="http://schemas.microsoft.com/office/powerpoint/2010/main" val="2500835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Lived in </a:t>
            </a:r>
            <a:r>
              <a:rPr lang="en-US" u="sng" dirty="0"/>
              <a:t>Galilee</a:t>
            </a:r>
            <a:endParaRPr lang="en-US" dirty="0"/>
          </a:p>
          <a:p>
            <a:r>
              <a:rPr lang="en-US" dirty="0"/>
              <a:t>Fisherman by Occupation</a:t>
            </a:r>
          </a:p>
        </p:txBody>
      </p:sp>
    </p:spTree>
    <p:extLst>
      <p:ext uri="{BB962C8B-B14F-4D97-AF65-F5344CB8AC3E}">
        <p14:creationId xmlns:p14="http://schemas.microsoft.com/office/powerpoint/2010/main" val="34488461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James’s Background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Family</a:t>
            </a:r>
          </a:p>
          <a:p>
            <a:pPr lvl="1"/>
            <a:r>
              <a:rPr lang="en-US" dirty="0"/>
              <a:t>Brother—</a:t>
            </a:r>
            <a:r>
              <a:rPr lang="en-US" u="sng" dirty="0"/>
              <a:t>John</a:t>
            </a:r>
            <a:r>
              <a:rPr lang="en-US" dirty="0"/>
              <a:t> (Mark 1:19)</a:t>
            </a:r>
          </a:p>
          <a:p>
            <a:pPr lvl="1"/>
            <a:r>
              <a:rPr lang="en-US" dirty="0"/>
              <a:t>Father—</a:t>
            </a:r>
            <a:r>
              <a:rPr lang="en-US" u="sng" dirty="0"/>
              <a:t>Zebedee</a:t>
            </a:r>
            <a:r>
              <a:rPr lang="en-US" dirty="0"/>
              <a:t> (Mark 1:20)</a:t>
            </a:r>
          </a:p>
          <a:p>
            <a:pPr lvl="1"/>
            <a:r>
              <a:rPr lang="en-US" dirty="0"/>
              <a:t>Mother—</a:t>
            </a:r>
            <a:r>
              <a:rPr lang="en-US" u="sng" dirty="0"/>
              <a:t>Salome</a:t>
            </a:r>
            <a:r>
              <a:rPr lang="en-US" dirty="0"/>
              <a:t> (Mark 15:40; </a:t>
            </a:r>
            <a:br>
              <a:rPr lang="en-US" dirty="0"/>
            </a:br>
            <a:r>
              <a:rPr lang="en-US" dirty="0"/>
              <a:t>Matt. 27:56)</a:t>
            </a:r>
          </a:p>
          <a:p>
            <a:pPr lvl="2"/>
            <a:r>
              <a:rPr lang="en-US" dirty="0"/>
              <a:t>She followed Christ and witnessed His crucifixion</a:t>
            </a:r>
          </a:p>
        </p:txBody>
      </p:sp>
    </p:spTree>
    <p:extLst>
      <p:ext uri="{BB962C8B-B14F-4D97-AF65-F5344CB8AC3E}">
        <p14:creationId xmlns:p14="http://schemas.microsoft.com/office/powerpoint/2010/main" val="1692331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James’s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Close </a:t>
            </a:r>
            <a:r>
              <a:rPr lang="en-US" u="sng" dirty="0"/>
              <a:t>Disciple</a:t>
            </a:r>
            <a:endParaRPr lang="en-US" dirty="0"/>
          </a:p>
          <a:p>
            <a:pPr lvl="1"/>
            <a:r>
              <a:rPr lang="en-US" dirty="0"/>
              <a:t>Witnessed parts of Christ's ministry that other disciples didn't</a:t>
            </a:r>
          </a:p>
          <a:p>
            <a:pPr lvl="1"/>
            <a:r>
              <a:rPr lang="en-US" dirty="0"/>
              <a:t>Assigned</a:t>
            </a:r>
            <a:r>
              <a:rPr lang="en-US" baseline="0" dirty="0"/>
              <a:t> a special surname by Christ </a:t>
            </a:r>
            <a:r>
              <a:rPr lang="en-US" dirty="0"/>
              <a:t>(Mark 3:17; John 1:42)</a:t>
            </a:r>
          </a:p>
          <a:p>
            <a:r>
              <a:rPr lang="en-US" dirty="0"/>
              <a:t>More </a:t>
            </a:r>
            <a:r>
              <a:rPr lang="en-US" u="sng" dirty="0"/>
              <a:t>Prominent</a:t>
            </a:r>
            <a:r>
              <a:rPr lang="en-US" dirty="0"/>
              <a:t> Than John</a:t>
            </a:r>
          </a:p>
        </p:txBody>
      </p:sp>
    </p:spTree>
    <p:extLst>
      <p:ext uri="{BB962C8B-B14F-4D97-AF65-F5344CB8AC3E}">
        <p14:creationId xmlns:p14="http://schemas.microsoft.com/office/powerpoint/2010/main" val="30567276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James’s Character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Received</a:t>
            </a:r>
            <a:r>
              <a:rPr lang="en-US" baseline="0" dirty="0"/>
              <a:t> a Special </a:t>
            </a:r>
            <a:r>
              <a:rPr lang="en-US" u="sng" baseline="0" dirty="0"/>
              <a:t>Name</a:t>
            </a:r>
            <a:r>
              <a:rPr lang="en-US" baseline="0" dirty="0"/>
              <a:t> from Christ</a:t>
            </a:r>
          </a:p>
          <a:p>
            <a:pPr marL="658368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400" i="1" kern="1200" baseline="0" dirty="0" err="1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Boanerges</a:t>
            </a:r>
            <a:r>
              <a:rPr lang="en-US" sz="2400" kern="1200" baseline="0" dirty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 (Gr.)—“</a:t>
            </a:r>
            <a:r>
              <a:rPr lang="en-US" sz="2400" u="sng" kern="1200" baseline="0" dirty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Sons of Thunder</a:t>
            </a:r>
            <a:r>
              <a:rPr lang="en-US" sz="2400" kern="1200" baseline="0" dirty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” (Mark 3:17)</a:t>
            </a:r>
            <a:endParaRPr lang="en-US" baseline="0" dirty="0"/>
          </a:p>
          <a:p>
            <a:r>
              <a:rPr lang="en-US" baseline="0" dirty="0"/>
              <a:t>Known for </a:t>
            </a:r>
            <a:r>
              <a:rPr lang="en-US" u="sng" baseline="0" dirty="0"/>
              <a:t>Zeal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8099358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Kinds of Zeal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Vengeful</a:t>
            </a:r>
            <a:r>
              <a:rPr lang="en-US" dirty="0"/>
              <a:t> Zeal (Luke 9:54)</a:t>
            </a:r>
          </a:p>
          <a:p>
            <a:pPr lvl="1"/>
            <a:r>
              <a:rPr lang="en-US" dirty="0"/>
              <a:t>Retribution for a </a:t>
            </a:r>
            <a:r>
              <a:rPr lang="en-US" u="sng" dirty="0"/>
              <a:t>perceived wrong</a:t>
            </a:r>
            <a:endParaRPr lang="en-US" dirty="0"/>
          </a:p>
          <a:p>
            <a:pPr lvl="2"/>
            <a:r>
              <a:rPr lang="en-US" dirty="0"/>
              <a:t>When the Samaritan village rejected Christ, James and John wanted to destroy the village.</a:t>
            </a:r>
          </a:p>
          <a:p>
            <a:pPr lvl="1"/>
            <a:r>
              <a:rPr lang="en-US" dirty="0"/>
              <a:t>This zeal lacked </a:t>
            </a:r>
            <a:r>
              <a:rPr lang="en-US" u="sng" dirty="0"/>
              <a:t>love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36081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Kinds of Zeal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Ambitious</a:t>
            </a:r>
            <a:r>
              <a:rPr lang="en-US" dirty="0"/>
              <a:t> Zeal (Matt. 20:20–28)</a:t>
            </a:r>
          </a:p>
          <a:p>
            <a:pPr lvl="1"/>
            <a:r>
              <a:rPr lang="en-US" dirty="0"/>
              <a:t>Ambition is a strong </a:t>
            </a:r>
            <a:r>
              <a:rPr lang="en-US" u="sng" dirty="0"/>
              <a:t>desire</a:t>
            </a:r>
            <a:r>
              <a:rPr lang="en-US" dirty="0"/>
              <a:t> to achieve a personal </a:t>
            </a:r>
            <a:r>
              <a:rPr lang="en-US" u="sng" dirty="0"/>
              <a:t>goal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James and John desired places of honor in God’s kingdom.</a:t>
            </a:r>
          </a:p>
          <a:p>
            <a:pPr lvl="2"/>
            <a:r>
              <a:rPr lang="en-US" dirty="0"/>
              <a:t>At one point, all the disciples had argued about who was the greatest (Luke 9:46). Jesus used a child to demonstrate the kind of attitude the truly great must have—humility.</a:t>
            </a:r>
          </a:p>
        </p:txBody>
      </p:sp>
    </p:spTree>
    <p:extLst>
      <p:ext uri="{BB962C8B-B14F-4D97-AF65-F5344CB8AC3E}">
        <p14:creationId xmlns:p14="http://schemas.microsoft.com/office/powerpoint/2010/main" val="35989475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Kinds of Zeal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Ambitious Zeal (cont.)</a:t>
            </a:r>
          </a:p>
          <a:p>
            <a:pPr lvl="1"/>
            <a:r>
              <a:rPr lang="en-US" dirty="0"/>
              <a:t>This zeal lacked </a:t>
            </a:r>
            <a:r>
              <a:rPr lang="en-US" u="sng" dirty="0"/>
              <a:t>knowledge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They did not understand what they requested because they didn’t understand Christ’s teaching. </a:t>
            </a:r>
          </a:p>
        </p:txBody>
      </p:sp>
    </p:spTree>
    <p:extLst>
      <p:ext uri="{BB962C8B-B14F-4D97-AF65-F5344CB8AC3E}">
        <p14:creationId xmlns:p14="http://schemas.microsoft.com/office/powerpoint/2010/main" val="1061177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James’s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Served in the Early Church</a:t>
            </a:r>
          </a:p>
          <a:p>
            <a:r>
              <a:rPr lang="en-US" dirty="0"/>
              <a:t>Beheaded by Herod (Acts 12:2)</a:t>
            </a:r>
          </a:p>
          <a:p>
            <a:r>
              <a:rPr lang="en-US" dirty="0"/>
              <a:t>James was the </a:t>
            </a:r>
            <a:r>
              <a:rPr lang="en-US" u="sng" dirty="0"/>
              <a:t>first</a:t>
            </a:r>
            <a:r>
              <a:rPr lang="en-US" dirty="0"/>
              <a:t> of the Twelve Disciples to die for Christ.</a:t>
            </a:r>
          </a:p>
        </p:txBody>
      </p:sp>
    </p:spTree>
    <p:extLst>
      <p:ext uri="{BB962C8B-B14F-4D97-AF65-F5344CB8AC3E}">
        <p14:creationId xmlns:p14="http://schemas.microsoft.com/office/powerpoint/2010/main" val="3206595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7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856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Disciples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new </a:t>
            </a:r>
            <a:r>
              <a:rPr lang="en-US" u="sng" dirty="0"/>
              <a:t>purpose</a:t>
            </a:r>
            <a:endParaRPr lang="en-US" dirty="0"/>
          </a:p>
          <a:p>
            <a:pPr lvl="1"/>
            <a:r>
              <a:rPr lang="en-US" dirty="0"/>
              <a:t>A true disciple will </a:t>
            </a:r>
            <a:r>
              <a:rPr lang="en-US" u="sng" dirty="0"/>
              <a:t>abide</a:t>
            </a:r>
            <a:r>
              <a:rPr lang="en-US" dirty="0"/>
              <a:t> in God’s Word </a:t>
            </a:r>
            <a:br>
              <a:rPr lang="en-US" dirty="0"/>
            </a:br>
            <a:r>
              <a:rPr lang="en-US" dirty="0"/>
              <a:t>(John 8:31).</a:t>
            </a:r>
          </a:p>
          <a:p>
            <a:pPr lvl="2"/>
            <a:r>
              <a:rPr lang="en-US" dirty="0"/>
              <a:t>Allowing God’s Word to transform the heart</a:t>
            </a:r>
          </a:p>
          <a:p>
            <a:pPr lvl="2"/>
            <a:r>
              <a:rPr lang="en-US" dirty="0"/>
              <a:t>Teaching God’s Word to others</a:t>
            </a:r>
          </a:p>
        </p:txBody>
      </p:sp>
    </p:spTree>
    <p:extLst>
      <p:ext uri="{BB962C8B-B14F-4D97-AF65-F5344CB8AC3E}">
        <p14:creationId xmlns:p14="http://schemas.microsoft.com/office/powerpoint/2010/main" val="23418241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John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Six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Brother of </a:t>
            </a:r>
            <a:r>
              <a:rPr lang="en-US" u="sng" dirty="0"/>
              <a:t>James</a:t>
            </a:r>
            <a:endParaRPr lang="en-US" dirty="0"/>
          </a:p>
          <a:p>
            <a:pPr lvl="1"/>
            <a:r>
              <a:rPr lang="en-US" dirty="0"/>
              <a:t>Less prominent than James</a:t>
            </a:r>
          </a:p>
          <a:p>
            <a:r>
              <a:rPr lang="en-US" dirty="0"/>
              <a:t>Hebrew Name—</a:t>
            </a:r>
            <a:r>
              <a:rPr lang="en-US" u="sng" dirty="0"/>
              <a:t>Jonah</a:t>
            </a:r>
            <a:endParaRPr lang="en-US" dirty="0"/>
          </a:p>
          <a:p>
            <a:pPr lvl="1"/>
            <a:r>
              <a:rPr lang="en-US" dirty="0"/>
              <a:t>Means “dove” </a:t>
            </a:r>
          </a:p>
          <a:p>
            <a:pPr lvl="1"/>
            <a:r>
              <a:rPr lang="en-US" dirty="0"/>
              <a:t>Denotes peace and gentleness</a:t>
            </a:r>
          </a:p>
          <a:p>
            <a:r>
              <a:rPr lang="en-US" dirty="0"/>
              <a:t>Greek Name—</a:t>
            </a:r>
            <a:r>
              <a:rPr lang="en-US" u="sng" dirty="0" err="1"/>
              <a:t>Johanin</a:t>
            </a:r>
            <a:endParaRPr lang="en-US" dirty="0"/>
          </a:p>
          <a:p>
            <a:pPr lvl="1"/>
            <a:r>
              <a:rPr lang="en-US" dirty="0"/>
              <a:t>Means “The Lord is gracious”</a:t>
            </a:r>
          </a:p>
          <a:p>
            <a:pPr lvl="1"/>
            <a:r>
              <a:rPr lang="en-US" dirty="0"/>
              <a:t>Suits John’s character</a:t>
            </a:r>
          </a:p>
        </p:txBody>
      </p:sp>
    </p:spTree>
    <p:extLst>
      <p:ext uri="{BB962C8B-B14F-4D97-AF65-F5344CB8AC3E}">
        <p14:creationId xmlns:p14="http://schemas.microsoft.com/office/powerpoint/2010/main" val="3827646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John’s Character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615678"/>
            <a:ext cx="6896100" cy="3318272"/>
          </a:xfrm>
        </p:spPr>
        <p:txBody>
          <a:bodyPr>
            <a:normAutofit/>
          </a:bodyPr>
          <a:lstStyle/>
          <a:p>
            <a:r>
              <a:rPr lang="en-US" dirty="0"/>
              <a:t>During Christ’s Ministry</a:t>
            </a:r>
          </a:p>
          <a:p>
            <a:pPr lvl="1"/>
            <a:r>
              <a:rPr lang="en-US" dirty="0"/>
              <a:t>Enthusiastic</a:t>
            </a:r>
            <a:r>
              <a:rPr lang="en-US" sz="2400" i="0" kern="1200" baseline="0" dirty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—one of the “</a:t>
            </a:r>
            <a:r>
              <a:rPr lang="en-US" sz="2400" i="0" u="sng" kern="1200" baseline="0" dirty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Sons of Thunder</a:t>
            </a:r>
            <a:r>
              <a:rPr lang="en-US" sz="2400" i="0" kern="1200" baseline="0" dirty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”</a:t>
            </a:r>
            <a:endParaRPr lang="en-US" dirty="0"/>
          </a:p>
          <a:p>
            <a:pPr lvl="1"/>
            <a:r>
              <a:rPr lang="en-US" dirty="0"/>
              <a:t>Ambitious</a:t>
            </a:r>
            <a:r>
              <a:rPr lang="en-US" sz="2400" i="0" kern="1200" baseline="0" dirty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—desired honor for </a:t>
            </a:r>
            <a:r>
              <a:rPr lang="en-US" sz="2400" i="0" u="sng" kern="1200" baseline="0" dirty="0">
                <a:solidFill>
                  <a:srgbClr val="42392A"/>
                </a:solidFill>
              </a:rPr>
              <a:t>himself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2484003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John’s Character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Christ</a:t>
            </a:r>
          </a:p>
          <a:p>
            <a:pPr lvl="1"/>
            <a:r>
              <a:rPr lang="en-US" dirty="0"/>
              <a:t>Humble</a:t>
            </a:r>
          </a:p>
          <a:p>
            <a:pPr lvl="2"/>
            <a:r>
              <a:rPr lang="en-US" dirty="0"/>
              <a:t>John the “</a:t>
            </a:r>
            <a:r>
              <a:rPr lang="en-US" u="sng" dirty="0"/>
              <a:t>servant</a:t>
            </a:r>
            <a:r>
              <a:rPr lang="en-US" dirty="0"/>
              <a:t>” (Rev. 1:1)</a:t>
            </a:r>
          </a:p>
          <a:p>
            <a:pPr lvl="2"/>
            <a:r>
              <a:rPr lang="en-US" dirty="0"/>
              <a:t>The disciple Jesus </a:t>
            </a:r>
            <a:r>
              <a:rPr lang="en-US" u="sng" dirty="0"/>
              <a:t>loved</a:t>
            </a:r>
            <a:r>
              <a:rPr lang="en-US" dirty="0"/>
              <a:t> (John 13:33, 19:26, 20:2, 21:7, 21:20)</a:t>
            </a:r>
          </a:p>
          <a:p>
            <a:pPr lvl="1"/>
            <a:r>
              <a:rPr lang="en-US" dirty="0"/>
              <a:t>Desired to honor Christ</a:t>
            </a:r>
          </a:p>
        </p:txBody>
      </p:sp>
    </p:spTree>
    <p:extLst>
      <p:ext uri="{BB962C8B-B14F-4D97-AF65-F5344CB8AC3E}">
        <p14:creationId xmlns:p14="http://schemas.microsoft.com/office/powerpoint/2010/main" val="25776696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John’s 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Followed Christ </a:t>
            </a:r>
            <a:r>
              <a:rPr lang="en-US" u="sng" dirty="0"/>
              <a:t>Immediately</a:t>
            </a:r>
            <a:r>
              <a:rPr lang="en-US" dirty="0"/>
              <a:t> (Mark 1:20)</a:t>
            </a:r>
          </a:p>
          <a:p>
            <a:r>
              <a:rPr lang="en-US" dirty="0"/>
              <a:t>One of the First to </a:t>
            </a:r>
            <a:r>
              <a:rPr lang="en-US" u="sng" dirty="0"/>
              <a:t>Believe</a:t>
            </a:r>
            <a:r>
              <a:rPr lang="en-US" dirty="0"/>
              <a:t> Christ’s Resurrection </a:t>
            </a:r>
            <a:br>
              <a:rPr lang="en-US" dirty="0"/>
            </a:br>
            <a:r>
              <a:rPr lang="en-US" dirty="0"/>
              <a:t>(John 20:4–9)</a:t>
            </a:r>
          </a:p>
          <a:p>
            <a:r>
              <a:rPr lang="en-US" dirty="0"/>
              <a:t>One of the First to </a:t>
            </a:r>
            <a:r>
              <a:rPr lang="en-US" u="sng" dirty="0"/>
              <a:t>Recognize</a:t>
            </a:r>
            <a:r>
              <a:rPr lang="en-US" dirty="0"/>
              <a:t> Christ (John 21:1–7)</a:t>
            </a:r>
          </a:p>
        </p:txBody>
      </p:sp>
    </p:spTree>
    <p:extLst>
      <p:ext uri="{BB962C8B-B14F-4D97-AF65-F5344CB8AC3E}">
        <p14:creationId xmlns:p14="http://schemas.microsoft.com/office/powerpoint/2010/main" val="16641648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Lesson in Love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 Taught John </a:t>
            </a:r>
            <a:r>
              <a:rPr lang="en-US" u="sng" dirty="0"/>
              <a:t>Love</a:t>
            </a:r>
            <a:r>
              <a:rPr lang="en-US" dirty="0"/>
              <a:t> and </a:t>
            </a:r>
            <a:r>
              <a:rPr lang="en-US" u="sng" dirty="0"/>
              <a:t>Truth</a:t>
            </a:r>
            <a:endParaRPr lang="en-US" dirty="0"/>
          </a:p>
          <a:p>
            <a:pPr lvl="1"/>
            <a:r>
              <a:rPr lang="en-US" dirty="0"/>
              <a:t>John encouraged Christians to reflect </a:t>
            </a:r>
            <a:r>
              <a:rPr lang="en-US" u="sng" dirty="0"/>
              <a:t>love</a:t>
            </a:r>
            <a:r>
              <a:rPr lang="en-US" dirty="0"/>
              <a:t> to each other (1 John 4:7–11).</a:t>
            </a:r>
          </a:p>
          <a:p>
            <a:pPr lvl="1"/>
            <a:r>
              <a:rPr lang="en-US" dirty="0"/>
              <a:t>John gave </a:t>
            </a:r>
            <a:r>
              <a:rPr lang="en-US" u="sng" dirty="0"/>
              <a:t>warnings</a:t>
            </a:r>
            <a:r>
              <a:rPr lang="en-US" dirty="0"/>
              <a:t> about error and false teaching (1 John 4:1–6).</a:t>
            </a:r>
          </a:p>
        </p:txBody>
      </p:sp>
    </p:spTree>
    <p:extLst>
      <p:ext uri="{BB962C8B-B14F-4D97-AF65-F5344CB8AC3E}">
        <p14:creationId xmlns:p14="http://schemas.microsoft.com/office/powerpoint/2010/main" val="849814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John’s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Wrote John, 1</a:t>
            </a:r>
            <a:r>
              <a:rPr lang="en-US" baseline="30000" dirty="0"/>
              <a:t>st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, 3</a:t>
            </a:r>
            <a:r>
              <a:rPr lang="en-US" baseline="30000" dirty="0"/>
              <a:t>rd</a:t>
            </a:r>
            <a:r>
              <a:rPr lang="en-US" dirty="0"/>
              <a:t> John, and Revelation</a:t>
            </a:r>
          </a:p>
          <a:p>
            <a:r>
              <a:rPr lang="en-US" dirty="0"/>
              <a:t>Preached in </a:t>
            </a:r>
            <a:r>
              <a:rPr lang="en-US" u="sng" dirty="0"/>
              <a:t>Asia</a:t>
            </a:r>
            <a:r>
              <a:rPr lang="en-US" dirty="0"/>
              <a:t> (Eusebius)</a:t>
            </a:r>
          </a:p>
          <a:p>
            <a:r>
              <a:rPr lang="en-US" dirty="0"/>
              <a:t>Founded Churches (Foxe)</a:t>
            </a:r>
          </a:p>
          <a:p>
            <a:r>
              <a:rPr lang="en-US" dirty="0"/>
              <a:t>Exiled to Isle of </a:t>
            </a:r>
            <a:r>
              <a:rPr lang="en-US" u="sng" dirty="0"/>
              <a:t>Patmos</a:t>
            </a:r>
          </a:p>
          <a:p>
            <a:r>
              <a:rPr lang="en-US" dirty="0"/>
              <a:t>Escaped a Violent Death (Foxe)</a:t>
            </a:r>
          </a:p>
        </p:txBody>
      </p:sp>
    </p:spTree>
    <p:extLst>
      <p:ext uri="{BB962C8B-B14F-4D97-AF65-F5344CB8AC3E}">
        <p14:creationId xmlns:p14="http://schemas.microsoft.com/office/powerpoint/2010/main" val="9879219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5981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833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Philip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Seven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Disciples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Moses’ Disciples (John 9:28)</a:t>
            </a:r>
          </a:p>
          <a:p>
            <a:r>
              <a:rPr lang="en-US" dirty="0"/>
              <a:t>John the Baptist’s Disciples </a:t>
            </a:r>
            <a:br>
              <a:rPr lang="en-US" dirty="0"/>
            </a:br>
            <a:r>
              <a:rPr lang="en-US" dirty="0"/>
              <a:t>(Luke 7:18)</a:t>
            </a:r>
          </a:p>
          <a:p>
            <a:r>
              <a:rPr lang="en-US" dirty="0"/>
              <a:t>Jesus’ Disciples (John 6:66; </a:t>
            </a:r>
            <a:br>
              <a:rPr lang="en-US" dirty="0"/>
            </a:br>
            <a:r>
              <a:rPr lang="en-US" dirty="0"/>
              <a:t>Acts 6:1)</a:t>
            </a:r>
          </a:p>
        </p:txBody>
      </p:sp>
    </p:spTree>
    <p:extLst>
      <p:ext uri="{BB962C8B-B14F-4D97-AF65-F5344CB8AC3E}">
        <p14:creationId xmlns:p14="http://schemas.microsoft.com/office/powerpoint/2010/main" val="21665028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US" u="sng" dirty="0"/>
              <a:t>Bethsaida</a:t>
            </a:r>
            <a:r>
              <a:rPr lang="en-US" dirty="0"/>
              <a:t> (John 1:44)</a:t>
            </a:r>
          </a:p>
        </p:txBody>
      </p:sp>
    </p:spTree>
    <p:extLst>
      <p:ext uri="{BB962C8B-B14F-4D97-AF65-F5344CB8AC3E}">
        <p14:creationId xmlns:p14="http://schemas.microsoft.com/office/powerpoint/2010/main" val="42309639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Character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Relied on </a:t>
            </a:r>
            <a:r>
              <a:rPr lang="en-US" u="sng" dirty="0"/>
              <a:t>Personal Experience</a:t>
            </a:r>
          </a:p>
          <a:p>
            <a:r>
              <a:rPr lang="en-US" dirty="0"/>
              <a:t>Struggled with </a:t>
            </a:r>
            <a:r>
              <a:rPr lang="en-US" u="sng" dirty="0"/>
              <a:t>Faith</a:t>
            </a:r>
          </a:p>
        </p:txBody>
      </p:sp>
    </p:spTree>
    <p:extLst>
      <p:ext uri="{BB962C8B-B14F-4D97-AF65-F5344CB8AC3E}">
        <p14:creationId xmlns:p14="http://schemas.microsoft.com/office/powerpoint/2010/main" val="15416805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Christ</a:t>
            </a:r>
            <a:r>
              <a:rPr lang="en-US" dirty="0"/>
              <a:t> Chose Philip Personally (John 1:43)</a:t>
            </a:r>
          </a:p>
          <a:p>
            <a:r>
              <a:rPr lang="en-US" dirty="0"/>
              <a:t>Philip Identified Christ as the </a:t>
            </a:r>
            <a:r>
              <a:rPr lang="en-US" u="sng" dirty="0"/>
              <a:t>Prophesied</a:t>
            </a:r>
            <a:r>
              <a:rPr lang="en-US" dirty="0"/>
              <a:t> Messiah (John 1:45)</a:t>
            </a:r>
          </a:p>
        </p:txBody>
      </p:sp>
    </p:spTree>
    <p:extLst>
      <p:ext uri="{BB962C8B-B14F-4D97-AF65-F5344CB8AC3E}">
        <p14:creationId xmlns:p14="http://schemas.microsoft.com/office/powerpoint/2010/main" val="4920890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u="sng" dirty="0"/>
              <a:t>Test</a:t>
            </a:r>
            <a:r>
              <a:rPr lang="en-US" dirty="0"/>
              <a:t> of Feeding over 5,000 People (John 6:5–6)</a:t>
            </a:r>
          </a:p>
          <a:p>
            <a:pPr lvl="1"/>
            <a:r>
              <a:rPr lang="en-US" b="0" dirty="0"/>
              <a:t>Philip </a:t>
            </a:r>
            <a:r>
              <a:rPr lang="en-US" b="0" u="sng" dirty="0"/>
              <a:t>calculated</a:t>
            </a:r>
            <a:r>
              <a:rPr lang="en-US" b="0" dirty="0"/>
              <a:t> how much food they could buy (v. 7).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0553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Faith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u="sng" dirty="0"/>
              <a:t>Greeks</a:t>
            </a:r>
            <a:r>
              <a:rPr lang="en-US" dirty="0"/>
              <a:t> Who Came to See Jesus (John 12:20–22)</a:t>
            </a:r>
          </a:p>
          <a:p>
            <a:pPr lvl="1"/>
            <a:r>
              <a:rPr lang="en-US" dirty="0"/>
              <a:t>Philip’s </a:t>
            </a:r>
            <a:r>
              <a:rPr lang="en-US" u="sng" dirty="0"/>
              <a:t>uncertainty</a:t>
            </a:r>
            <a:endParaRPr lang="en-US" dirty="0"/>
          </a:p>
          <a:p>
            <a:pPr lvl="1"/>
            <a:r>
              <a:rPr lang="en-US" dirty="0"/>
              <a:t>Philip’s </a:t>
            </a:r>
            <a:r>
              <a:rPr lang="en-US" u="sng" dirty="0"/>
              <a:t>caution</a:t>
            </a:r>
            <a:r>
              <a:rPr lang="en-US" dirty="0"/>
              <a:t> (v. 22)</a:t>
            </a:r>
          </a:p>
        </p:txBody>
      </p:sp>
    </p:spTree>
    <p:extLst>
      <p:ext uri="{BB962C8B-B14F-4D97-AF65-F5344CB8AC3E}">
        <p14:creationId xmlns:p14="http://schemas.microsoft.com/office/powerpoint/2010/main" val="5907023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Faith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 Shows the Father</a:t>
            </a:r>
            <a:br>
              <a:rPr lang="en-US" dirty="0"/>
            </a:br>
            <a:r>
              <a:rPr lang="en-US" dirty="0"/>
              <a:t>(John 14:4–11)</a:t>
            </a:r>
          </a:p>
          <a:p>
            <a:pPr lvl="1"/>
            <a:r>
              <a:rPr lang="en-US" b="0" dirty="0"/>
              <a:t>Philip wanted </a:t>
            </a:r>
            <a:r>
              <a:rPr lang="en-US" dirty="0"/>
              <a:t>p</a:t>
            </a:r>
            <a:r>
              <a:rPr lang="en-US" b="0" dirty="0"/>
              <a:t>hysical </a:t>
            </a:r>
            <a:r>
              <a:rPr lang="en-US" u="sng" dirty="0"/>
              <a:t>e</a:t>
            </a:r>
            <a:r>
              <a:rPr lang="en-US" b="0" u="sng" dirty="0"/>
              <a:t>vidence</a:t>
            </a:r>
            <a:r>
              <a:rPr lang="en-US" b="0" dirty="0"/>
              <a:t> (v. 8).</a:t>
            </a:r>
          </a:p>
        </p:txBody>
      </p:sp>
    </p:spTree>
    <p:extLst>
      <p:ext uri="{BB962C8B-B14F-4D97-AF65-F5344CB8AC3E}">
        <p14:creationId xmlns:p14="http://schemas.microsoft.com/office/powerpoint/2010/main" val="13322640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Faith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ways to see the Father</a:t>
            </a:r>
            <a:br>
              <a:rPr lang="en-US" dirty="0"/>
            </a:br>
            <a:r>
              <a:rPr lang="en-US" dirty="0"/>
              <a:t>(John 14:10–11)</a:t>
            </a:r>
          </a:p>
          <a:p>
            <a:pPr lvl="2"/>
            <a:r>
              <a:rPr lang="en-US" dirty="0"/>
              <a:t>Through Christ’s </a:t>
            </a:r>
            <a:r>
              <a:rPr lang="en-US" u="sng" dirty="0"/>
              <a:t>words</a:t>
            </a:r>
            <a:r>
              <a:rPr lang="en-US" dirty="0"/>
              <a:t> (Matt. 11:27; John 10:30)</a:t>
            </a:r>
          </a:p>
          <a:p>
            <a:pPr lvl="2"/>
            <a:r>
              <a:rPr lang="en-US" dirty="0"/>
              <a:t>Through Christ’s </a:t>
            </a:r>
            <a:r>
              <a:rPr lang="en-US" u="sng" dirty="0"/>
              <a:t>works</a:t>
            </a:r>
            <a:r>
              <a:rPr lang="en-US" dirty="0"/>
              <a:t> (John 5:19–23)</a:t>
            </a:r>
          </a:p>
        </p:txBody>
      </p:sp>
    </p:spTree>
    <p:extLst>
      <p:ext uri="{BB962C8B-B14F-4D97-AF65-F5344CB8AC3E}">
        <p14:creationId xmlns:p14="http://schemas.microsoft.com/office/powerpoint/2010/main" val="6719860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Faith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 Challenged Philip to </a:t>
            </a:r>
            <a:r>
              <a:rPr lang="en-US" u="sng" dirty="0"/>
              <a:t>Believe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03805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</a:t>
            </a:r>
            <a:r>
              <a:rPr lang="en-US" u="sng" dirty="0"/>
              <a:t>Ministry</a:t>
            </a:r>
            <a:r>
              <a:rPr lang="en-US" dirty="0"/>
              <a:t> (Acts 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Preached in </a:t>
            </a:r>
            <a:r>
              <a:rPr lang="en-US" u="sng" dirty="0"/>
              <a:t>Samaria</a:t>
            </a:r>
            <a:r>
              <a:rPr lang="en-US" dirty="0"/>
              <a:t> (vv. 4–8)</a:t>
            </a:r>
          </a:p>
          <a:p>
            <a:r>
              <a:rPr lang="en-US" u="sng" dirty="0"/>
              <a:t>Witnessed</a:t>
            </a:r>
            <a:r>
              <a:rPr lang="en-US" dirty="0"/>
              <a:t> to the Ethiopian Man (vv. 26–40) </a:t>
            </a:r>
          </a:p>
        </p:txBody>
      </p:sp>
    </p:spTree>
    <p:extLst>
      <p:ext uri="{BB962C8B-B14F-4D97-AF65-F5344CB8AC3E}">
        <p14:creationId xmlns:p14="http://schemas.microsoft.com/office/powerpoint/2010/main" val="9247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673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Apostles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Definition of Apostle</a:t>
            </a:r>
          </a:p>
          <a:p>
            <a:pPr lvl="1"/>
            <a:r>
              <a:rPr lang="en-US" dirty="0"/>
              <a:t>“</a:t>
            </a:r>
            <a:r>
              <a:rPr lang="en-US" u="sng" dirty="0"/>
              <a:t>Sent one</a:t>
            </a:r>
            <a:r>
              <a:rPr lang="en-US" dirty="0"/>
              <a:t>” </a:t>
            </a:r>
          </a:p>
          <a:p>
            <a:pPr lvl="1"/>
            <a:r>
              <a:rPr lang="en-US" dirty="0"/>
              <a:t>A </a:t>
            </a:r>
            <a:r>
              <a:rPr lang="en-US" u="sng" dirty="0"/>
              <a:t>messenger</a:t>
            </a:r>
            <a:r>
              <a:rPr lang="en-US" dirty="0"/>
              <a:t> or </a:t>
            </a:r>
            <a:r>
              <a:rPr lang="en-US" u="sng" dirty="0"/>
              <a:t>delegate</a:t>
            </a:r>
            <a:r>
              <a:rPr lang="en-US" dirty="0"/>
              <a:t> who is dispatched on a </a:t>
            </a:r>
            <a:r>
              <a:rPr lang="en-US" u="sng" dirty="0"/>
              <a:t>mission</a:t>
            </a:r>
            <a:br>
              <a:rPr lang="en-US" dirty="0"/>
            </a:br>
            <a:r>
              <a:rPr lang="en-US" i="1" dirty="0"/>
              <a:t>(Strong’s Concordance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From </a:t>
            </a:r>
            <a:r>
              <a:rPr lang="en-US" i="1" dirty="0" err="1"/>
              <a:t>apostolos</a:t>
            </a:r>
            <a:r>
              <a:rPr lang="en-US" dirty="0"/>
              <a:t> (Gr.)</a:t>
            </a:r>
          </a:p>
        </p:txBody>
      </p:sp>
    </p:spTree>
    <p:extLst>
      <p:ext uri="{BB962C8B-B14F-4D97-AF65-F5344CB8AC3E}">
        <p14:creationId xmlns:p14="http://schemas.microsoft.com/office/powerpoint/2010/main" val="8686093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8631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00150"/>
            <a:ext cx="7772400" cy="2514600"/>
          </a:xfrm>
        </p:spPr>
        <p:txBody>
          <a:bodyPr/>
          <a:lstStyle/>
          <a:p>
            <a:r>
              <a:rPr lang="en-US" dirty="0"/>
              <a:t>Nathaniel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Eight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Nathaniel’s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US" u="sng" dirty="0"/>
              <a:t>Cana</a:t>
            </a:r>
            <a:r>
              <a:rPr lang="en-US" dirty="0"/>
              <a:t>, in Galilee (John 21:2)</a:t>
            </a:r>
          </a:p>
          <a:p>
            <a:r>
              <a:rPr lang="en-US" dirty="0"/>
              <a:t>Name Means “God Has Given”</a:t>
            </a:r>
          </a:p>
          <a:p>
            <a:pPr lvl="1"/>
            <a:r>
              <a:rPr lang="en-US" dirty="0"/>
              <a:t>Also known as </a:t>
            </a:r>
            <a:r>
              <a:rPr lang="en-US" u="sng" dirty="0"/>
              <a:t>Bartholomew</a:t>
            </a:r>
            <a:endParaRPr lang="en-US" dirty="0"/>
          </a:p>
          <a:p>
            <a:pPr lvl="1"/>
            <a:r>
              <a:rPr lang="en-US" dirty="0"/>
              <a:t>Always listed with Philip (Matt. 10:3; Mark 3:18; Luke 6:14)</a:t>
            </a:r>
          </a:p>
        </p:txBody>
      </p:sp>
    </p:spTree>
    <p:extLst>
      <p:ext uri="{BB962C8B-B14F-4D97-AF65-F5344CB8AC3E}">
        <p14:creationId xmlns:p14="http://schemas.microsoft.com/office/powerpoint/2010/main" val="17440772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Nathaniel’s Background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Family</a:t>
            </a:r>
          </a:p>
          <a:p>
            <a:pPr lvl="1"/>
            <a:r>
              <a:rPr lang="en-US" dirty="0"/>
              <a:t>Father—</a:t>
            </a:r>
            <a:r>
              <a:rPr lang="en-US" dirty="0" err="1"/>
              <a:t>Talmai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(Bar-</a:t>
            </a:r>
            <a:r>
              <a:rPr lang="en-US" dirty="0" err="1"/>
              <a:t>Talmai</a:t>
            </a:r>
            <a:r>
              <a:rPr lang="en-US" dirty="0"/>
              <a:t> = Bartholomew)</a:t>
            </a:r>
          </a:p>
        </p:txBody>
      </p:sp>
    </p:spTree>
    <p:extLst>
      <p:ext uri="{BB962C8B-B14F-4D97-AF65-F5344CB8AC3E}">
        <p14:creationId xmlns:p14="http://schemas.microsoft.com/office/powerpoint/2010/main" val="37428702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Nathaniel’s Character (John 1:45–51)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Knowledgeable</a:t>
            </a:r>
            <a:r>
              <a:rPr lang="en-US" dirty="0"/>
              <a:t> (vv. 45–46)</a:t>
            </a:r>
          </a:p>
          <a:p>
            <a:pPr lvl="1"/>
            <a:r>
              <a:rPr lang="en-US" dirty="0"/>
              <a:t>Knew the Messiah was prophesied to come out of Bethlehem (Micah 5:2)	</a:t>
            </a:r>
          </a:p>
          <a:p>
            <a:pPr lvl="1"/>
            <a:r>
              <a:rPr lang="en-US" dirty="0"/>
              <a:t>Jesus was born in Bethlehem, although He grew up in Nazareth.</a:t>
            </a:r>
          </a:p>
        </p:txBody>
      </p:sp>
    </p:spTree>
    <p:extLst>
      <p:ext uri="{BB962C8B-B14F-4D97-AF65-F5344CB8AC3E}">
        <p14:creationId xmlns:p14="http://schemas.microsoft.com/office/powerpoint/2010/main" val="39580958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Nathaniel’s Character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Honest, Without </a:t>
            </a:r>
            <a:r>
              <a:rPr lang="en-US" u="sng" dirty="0"/>
              <a:t>Deceit</a:t>
            </a:r>
            <a:r>
              <a:rPr lang="en-US" dirty="0"/>
              <a:t> (v. 47)</a:t>
            </a:r>
          </a:p>
          <a:p>
            <a:pPr lvl="1"/>
            <a:r>
              <a:rPr lang="en-US" dirty="0"/>
              <a:t>Trusted a Messiah, not the </a:t>
            </a:r>
            <a:r>
              <a:rPr lang="en-US" u="sng" dirty="0"/>
              <a:t>Law</a:t>
            </a:r>
            <a:endParaRPr lang="en-US" dirty="0"/>
          </a:p>
          <a:p>
            <a:pPr lvl="1"/>
            <a:r>
              <a:rPr lang="en-US" dirty="0"/>
              <a:t>Asked an </a:t>
            </a:r>
            <a:r>
              <a:rPr lang="en-US" u="sng" dirty="0"/>
              <a:t>honest</a:t>
            </a:r>
            <a:r>
              <a:rPr lang="en-US" dirty="0"/>
              <a:t> question (John 1:46)</a:t>
            </a:r>
          </a:p>
        </p:txBody>
      </p:sp>
    </p:spTree>
    <p:extLst>
      <p:ext uri="{BB962C8B-B14F-4D97-AF65-F5344CB8AC3E}">
        <p14:creationId xmlns:p14="http://schemas.microsoft.com/office/powerpoint/2010/main" val="15594659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Nathaniel’s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Preached in </a:t>
            </a:r>
            <a:r>
              <a:rPr lang="en-US" u="sng" dirty="0"/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38963967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6574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6993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00150"/>
            <a:ext cx="7772400" cy="2514600"/>
          </a:xfrm>
        </p:spPr>
        <p:txBody>
          <a:bodyPr/>
          <a:lstStyle/>
          <a:p>
            <a:r>
              <a:rPr lang="en-US" dirty="0"/>
              <a:t>Matthew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Nine</a:t>
            </a:r>
          </a:p>
        </p:txBody>
      </p:sp>
    </p:spTree>
    <p:extLst>
      <p:ext uri="{BB962C8B-B14F-4D97-AF65-F5344CB8AC3E}">
        <p14:creationId xmlns:p14="http://schemas.microsoft.com/office/powerpoint/2010/main" val="3431934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Apostles (cont.)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err="1"/>
              <a:t>Apostolos</a:t>
            </a:r>
            <a:r>
              <a:rPr lang="en-US" dirty="0"/>
              <a:t> Denoted God’s Messengers</a:t>
            </a:r>
          </a:p>
          <a:p>
            <a:pPr lvl="1"/>
            <a:r>
              <a:rPr lang="en-US" u="sng" dirty="0"/>
              <a:t>Christ</a:t>
            </a:r>
            <a:r>
              <a:rPr lang="en-US" dirty="0"/>
              <a:t> (Heb. 3:1)</a:t>
            </a:r>
          </a:p>
          <a:p>
            <a:pPr lvl="1"/>
            <a:r>
              <a:rPr lang="en-US" u="sng" dirty="0"/>
              <a:t>Jewish preachers</a:t>
            </a:r>
            <a:r>
              <a:rPr lang="en-US" dirty="0"/>
              <a:t> (Luke 11:49)</a:t>
            </a:r>
          </a:p>
          <a:p>
            <a:pPr lvl="1"/>
            <a:r>
              <a:rPr lang="en-US" u="sng" dirty="0"/>
              <a:t>Missionaries</a:t>
            </a:r>
            <a:r>
              <a:rPr lang="en-US" dirty="0"/>
              <a:t> (2 Cor. 8:23)</a:t>
            </a:r>
          </a:p>
        </p:txBody>
      </p:sp>
    </p:spTree>
    <p:extLst>
      <p:ext uri="{BB962C8B-B14F-4D97-AF65-F5344CB8AC3E}">
        <p14:creationId xmlns:p14="http://schemas.microsoft.com/office/powerpoint/2010/main" val="31563476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Publicans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Jews Who Collected </a:t>
            </a:r>
            <a:r>
              <a:rPr lang="en-US" u="sng" dirty="0"/>
              <a:t>Tax</a:t>
            </a:r>
            <a:r>
              <a:rPr lang="en-US" dirty="0"/>
              <a:t> for the Romans</a:t>
            </a:r>
          </a:p>
          <a:p>
            <a:r>
              <a:rPr lang="en-US" dirty="0"/>
              <a:t>Bad Reputation from overtaxing the people and pocketing the difference (Luke 3:12–13)</a:t>
            </a:r>
          </a:p>
        </p:txBody>
      </p:sp>
    </p:spTree>
    <p:extLst>
      <p:ext uri="{BB962C8B-B14F-4D97-AF65-F5344CB8AC3E}">
        <p14:creationId xmlns:p14="http://schemas.microsoft.com/office/powerpoint/2010/main" val="17440772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Bad Reputation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 dirty="0"/>
              <a:t>Leeches</a:t>
            </a:r>
            <a:r>
              <a:rPr lang="en-US" dirty="0"/>
              <a:t>—lived off of other people’s resources</a:t>
            </a:r>
          </a:p>
          <a:p>
            <a:r>
              <a:rPr lang="en-US" u="sng" dirty="0"/>
              <a:t>Sinners</a:t>
            </a:r>
            <a:r>
              <a:rPr lang="en-US" dirty="0"/>
              <a:t>—practiced dishonesty and theft</a:t>
            </a:r>
          </a:p>
          <a:p>
            <a:r>
              <a:rPr lang="en-US" u="sng" dirty="0"/>
              <a:t>Social outcasts</a:t>
            </a:r>
            <a:r>
              <a:rPr lang="en-US" dirty="0"/>
              <a:t>—no one wanted to associate with them</a:t>
            </a:r>
          </a:p>
          <a:p>
            <a:r>
              <a:rPr lang="en-US" u="sng" dirty="0"/>
              <a:t>National traitors</a:t>
            </a:r>
            <a:r>
              <a:rPr lang="en-US" dirty="0"/>
              <a:t>—allied with Rome and oppressed their own people for personal gain</a:t>
            </a:r>
          </a:p>
        </p:txBody>
      </p:sp>
    </p:spTree>
    <p:extLst>
      <p:ext uri="{BB962C8B-B14F-4D97-AF65-F5344CB8AC3E}">
        <p14:creationId xmlns:p14="http://schemas.microsoft.com/office/powerpoint/2010/main" val="20008989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Matthew’s Father—</a:t>
            </a:r>
            <a:r>
              <a:rPr lang="en-US" u="sng" dirty="0" err="1"/>
              <a:t>Alphaeus</a:t>
            </a:r>
            <a:endParaRPr lang="en-US" u="sng" dirty="0"/>
          </a:p>
          <a:p>
            <a:r>
              <a:rPr lang="en-US" dirty="0"/>
              <a:t>Jewish Name—</a:t>
            </a:r>
            <a:r>
              <a:rPr lang="en-US" u="sng" dirty="0"/>
              <a:t>Levi</a:t>
            </a:r>
            <a:endParaRPr lang="en-US" dirty="0"/>
          </a:p>
          <a:p>
            <a:pPr lvl="1"/>
            <a:r>
              <a:rPr lang="en-US" dirty="0"/>
              <a:t>A descendant of the Levites, the Hebrew tribe that served as priests</a:t>
            </a:r>
          </a:p>
        </p:txBody>
      </p:sp>
    </p:spTree>
    <p:extLst>
      <p:ext uri="{BB962C8B-B14F-4D97-AF65-F5344CB8AC3E}">
        <p14:creationId xmlns:p14="http://schemas.microsoft.com/office/powerpoint/2010/main" val="38944324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Character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Loved </a:t>
            </a:r>
            <a:r>
              <a:rPr lang="en-US" u="sng" dirty="0"/>
              <a:t>Money</a:t>
            </a:r>
            <a:endParaRPr lang="en-US" dirty="0"/>
          </a:p>
          <a:p>
            <a:pPr lvl="1"/>
            <a:r>
              <a:rPr lang="en-US" dirty="0"/>
              <a:t>He wanted riches even if it meant throwing away family, country, conscience, and religion.</a:t>
            </a:r>
          </a:p>
          <a:p>
            <a:pPr lvl="1"/>
            <a:r>
              <a:rPr lang="en-US" dirty="0"/>
              <a:t>Money itself is not evil, but loving money is responsible for all sorts of evils (1 Tim. 6:10). Loving money brings sorrow and causes people to abandon their faith in God.</a:t>
            </a:r>
          </a:p>
        </p:txBody>
      </p:sp>
    </p:spTree>
    <p:extLst>
      <p:ext uri="{BB962C8B-B14F-4D97-AF65-F5344CB8AC3E}">
        <p14:creationId xmlns:p14="http://schemas.microsoft.com/office/powerpoint/2010/main" val="8489653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Its </a:t>
            </a:r>
            <a:r>
              <a:rPr lang="en-US" u="sng" dirty="0"/>
              <a:t>Solemnity</a:t>
            </a:r>
            <a:endParaRPr lang="en-US" dirty="0"/>
          </a:p>
          <a:p>
            <a:pPr lvl="1"/>
            <a:r>
              <a:rPr lang="en-US" dirty="0"/>
              <a:t>Matthew would have to sacrifice what he loved.</a:t>
            </a:r>
          </a:p>
          <a:p>
            <a:r>
              <a:rPr lang="en-US" dirty="0"/>
              <a:t>Its </a:t>
            </a:r>
            <a:r>
              <a:rPr lang="en-US" u="sng" dirty="0"/>
              <a:t>Mercy</a:t>
            </a:r>
            <a:endParaRPr lang="en-US" dirty="0"/>
          </a:p>
          <a:p>
            <a:pPr lvl="1"/>
            <a:r>
              <a:rPr lang="en-US" dirty="0"/>
              <a:t>Christ treated Matthew with compassion.</a:t>
            </a:r>
          </a:p>
        </p:txBody>
      </p:sp>
    </p:spTree>
    <p:extLst>
      <p:ext uri="{BB962C8B-B14F-4D97-AF65-F5344CB8AC3E}">
        <p14:creationId xmlns:p14="http://schemas.microsoft.com/office/powerpoint/2010/main" val="17784453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Call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Its </a:t>
            </a:r>
            <a:r>
              <a:rPr lang="en-US" u="sng" dirty="0"/>
              <a:t>Promise</a:t>
            </a:r>
            <a:endParaRPr lang="en-US" dirty="0"/>
          </a:p>
          <a:p>
            <a:pPr lvl="1"/>
            <a:r>
              <a:rPr lang="en-US" dirty="0"/>
              <a:t>Matthew sacrificed little in comparison to what he gained in Christ.</a:t>
            </a:r>
          </a:p>
          <a:p>
            <a:r>
              <a:rPr lang="en-US" dirty="0"/>
              <a:t>Its Transforming </a:t>
            </a:r>
            <a:r>
              <a:rPr lang="en-US" u="sng" dirty="0"/>
              <a:t>Power</a:t>
            </a:r>
            <a:endParaRPr lang="en-US" dirty="0"/>
          </a:p>
          <a:p>
            <a:pPr lvl="1"/>
            <a:r>
              <a:rPr lang="en-US" dirty="0"/>
              <a:t>Matthew invited his friends to meet Christ.</a:t>
            </a:r>
          </a:p>
        </p:txBody>
      </p:sp>
    </p:spTree>
    <p:extLst>
      <p:ext uri="{BB962C8B-B14F-4D97-AF65-F5344CB8AC3E}">
        <p14:creationId xmlns:p14="http://schemas.microsoft.com/office/powerpoint/2010/main" val="6346602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Incorruptible Treasure in </a:t>
            </a:r>
            <a:r>
              <a:rPr lang="en-US" u="sng" dirty="0"/>
              <a:t>Heaven</a:t>
            </a:r>
            <a:r>
              <a:rPr lang="en-US" dirty="0"/>
              <a:t> (Matt. 6:19–34)</a:t>
            </a:r>
          </a:p>
          <a:p>
            <a:pPr lvl="1"/>
            <a:r>
              <a:rPr lang="en-US" dirty="0"/>
              <a:t>Valuing the </a:t>
            </a:r>
            <a:r>
              <a:rPr lang="en-US" u="sng" dirty="0"/>
              <a:t>spiritual</a:t>
            </a:r>
            <a:r>
              <a:rPr lang="en-US" dirty="0"/>
              <a:t> over the material</a:t>
            </a:r>
          </a:p>
          <a:p>
            <a:pPr lvl="1"/>
            <a:r>
              <a:rPr lang="en-US" dirty="0"/>
              <a:t>Trusting </a:t>
            </a:r>
            <a:r>
              <a:rPr lang="en-US" u="sng" dirty="0"/>
              <a:t>God</a:t>
            </a:r>
            <a:r>
              <a:rPr lang="en-US" dirty="0"/>
              <a:t>, not money, to provide for our needs</a:t>
            </a:r>
          </a:p>
        </p:txBody>
      </p:sp>
    </p:spTree>
    <p:extLst>
      <p:ext uri="{BB962C8B-B14F-4D97-AF65-F5344CB8AC3E}">
        <p14:creationId xmlns:p14="http://schemas.microsoft.com/office/powerpoint/2010/main" val="17807808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Faith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Parables of the Hidden </a:t>
            </a:r>
            <a:r>
              <a:rPr lang="en-US" u="sng" dirty="0"/>
              <a:t>Treasure</a:t>
            </a:r>
            <a:r>
              <a:rPr lang="en-US" dirty="0"/>
              <a:t> and the Most </a:t>
            </a:r>
            <a:r>
              <a:rPr lang="en-US" u="sng" dirty="0"/>
              <a:t>Valuable</a:t>
            </a:r>
            <a:r>
              <a:rPr lang="en-US" dirty="0"/>
              <a:t> Pearl (Matt. 13:44–45)</a:t>
            </a:r>
          </a:p>
          <a:p>
            <a:pPr lvl="1"/>
            <a:r>
              <a:rPr lang="en-US" dirty="0"/>
              <a:t>Leaving everything behind to pursue that which is most valuable of all—Christ</a:t>
            </a:r>
          </a:p>
        </p:txBody>
      </p:sp>
    </p:spTree>
    <p:extLst>
      <p:ext uri="{BB962C8B-B14F-4D97-AF65-F5344CB8AC3E}">
        <p14:creationId xmlns:p14="http://schemas.microsoft.com/office/powerpoint/2010/main" val="2587679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Wrote the </a:t>
            </a:r>
            <a:r>
              <a:rPr lang="en-US" u="sng" dirty="0"/>
              <a:t>Gospel of Matthew</a:t>
            </a:r>
            <a:endParaRPr lang="en-US" dirty="0"/>
          </a:p>
          <a:p>
            <a:pPr lvl="1"/>
            <a:r>
              <a:rPr lang="en-US" dirty="0"/>
              <a:t>Offered a unique, Jewish perspective of the Messiah’s kingship</a:t>
            </a:r>
          </a:p>
        </p:txBody>
      </p:sp>
    </p:spTree>
    <p:extLst>
      <p:ext uri="{BB962C8B-B14F-4D97-AF65-F5344CB8AC3E}">
        <p14:creationId xmlns:p14="http://schemas.microsoft.com/office/powerpoint/2010/main" val="5641926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Ministry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Provided details that the other Gospel books omit</a:t>
            </a:r>
          </a:p>
          <a:p>
            <a:pPr lvl="1"/>
            <a:r>
              <a:rPr lang="en-US" dirty="0"/>
              <a:t>The visit of the wise men (Matt. 2)</a:t>
            </a:r>
          </a:p>
          <a:p>
            <a:pPr lvl="1"/>
            <a:r>
              <a:rPr lang="en-US" dirty="0"/>
              <a:t>Jesus’ royal genealogy through Joseph </a:t>
            </a:r>
            <a:br>
              <a:rPr lang="en-US" dirty="0"/>
            </a:br>
            <a:r>
              <a:rPr lang="en-US" dirty="0"/>
              <a:t>(1:1–17)</a:t>
            </a:r>
          </a:p>
          <a:p>
            <a:pPr lvl="1"/>
            <a:r>
              <a:rPr lang="en-US" dirty="0"/>
              <a:t>Several parables (Matt. 22:1–14; 25:1–30)</a:t>
            </a:r>
          </a:p>
          <a:p>
            <a:pPr lvl="1"/>
            <a:r>
              <a:rPr lang="en-US" dirty="0"/>
              <a:t>Details of the Sermon on the Mount</a:t>
            </a:r>
          </a:p>
        </p:txBody>
      </p:sp>
    </p:spTree>
    <p:extLst>
      <p:ext uri="{BB962C8B-B14F-4D97-AF65-F5344CB8AC3E}">
        <p14:creationId xmlns:p14="http://schemas.microsoft.com/office/powerpoint/2010/main" val="657229673"/>
      </p:ext>
    </p:extLst>
  </p:cSld>
  <p:clrMapOvr>
    <a:masterClrMapping/>
  </p:clrMapOvr>
</p:sld>
</file>

<file path=ppt/theme/theme1.xml><?xml version="1.0" encoding="utf-8"?>
<a:theme xmlns:a="http://schemas.openxmlformats.org/drawingml/2006/main" name="Basic Styl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2620</Words>
  <Application>Microsoft Office PowerPoint</Application>
  <PresentationFormat>On-screen Show (16:9)</PresentationFormat>
  <Paragraphs>516</Paragraphs>
  <Slides>159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159</vt:i4>
      </vt:variant>
    </vt:vector>
  </HeadingPairs>
  <TitlesOfParts>
    <vt:vector size="166" baseType="lpstr">
      <vt:lpstr>Merriweather Sans Bold</vt:lpstr>
      <vt:lpstr>Merriweather Sans light</vt:lpstr>
      <vt:lpstr>Merriweather Sans ExtraBold</vt:lpstr>
      <vt:lpstr>Calibri</vt:lpstr>
      <vt:lpstr>Arial</vt:lpstr>
      <vt:lpstr>Merriweather Sans</vt:lpstr>
      <vt:lpstr>Basic Styles</vt:lpstr>
      <vt:lpstr>PowerPoint Presentation</vt:lpstr>
      <vt:lpstr>Disciples and Apostles</vt:lpstr>
      <vt:lpstr>Disciple</vt:lpstr>
      <vt:lpstr>Characteristics of Disciples</vt:lpstr>
      <vt:lpstr>Characteristics of Disciples</vt:lpstr>
      <vt:lpstr>Characteristics of Disciples</vt:lpstr>
      <vt:lpstr>Examples of Disciples</vt:lpstr>
      <vt:lpstr>Apostles</vt:lpstr>
      <vt:lpstr>Apostles (cont.)</vt:lpstr>
      <vt:lpstr>Qualifications for God’s Special Apostles</vt:lpstr>
      <vt:lpstr>God Gave Special Gifts</vt:lpstr>
      <vt:lpstr>Duties of All Apostles</vt:lpstr>
      <vt:lpstr>PowerPoint Presentation</vt:lpstr>
      <vt:lpstr>PowerPoint Presentation</vt:lpstr>
      <vt:lpstr>Andrew</vt:lpstr>
      <vt:lpstr>Andrew’s Background</vt:lpstr>
      <vt:lpstr>Andrew’s Faith</vt:lpstr>
      <vt:lpstr>Andrew’s Ministry </vt:lpstr>
      <vt:lpstr>Andrew’s Continuing Witness</vt:lpstr>
      <vt:lpstr>Sharing Jesus with Others (Rom. 10)</vt:lpstr>
      <vt:lpstr>Motives for Witnessing</vt:lpstr>
      <vt:lpstr>Motives for Witnessing</vt:lpstr>
      <vt:lpstr>Methods for Witnessing</vt:lpstr>
      <vt:lpstr>PowerPoint Presentation</vt:lpstr>
      <vt:lpstr>PowerPoint Presentation</vt:lpstr>
      <vt:lpstr>Simon Peter the Fisherman</vt:lpstr>
      <vt:lpstr>Peter’s Background</vt:lpstr>
      <vt:lpstr>Name and Family (cont.)</vt:lpstr>
      <vt:lpstr>Name and Family (cont.)</vt:lpstr>
      <vt:lpstr>Peter’s Call</vt:lpstr>
      <vt:lpstr>Peter’s Call (cont.)</vt:lpstr>
      <vt:lpstr>Peter’s Conflicted Trust</vt:lpstr>
      <vt:lpstr>Peter’s Conflicted Trust (cont.)</vt:lpstr>
      <vt:lpstr>Peter’s Conflicted Trust (cont.)</vt:lpstr>
      <vt:lpstr>Peter’s Conflicted Trust (cont.)</vt:lpstr>
      <vt:lpstr>PowerPoint Presentation</vt:lpstr>
      <vt:lpstr>PowerPoint Presentation</vt:lpstr>
      <vt:lpstr>Simon Peter the Rock</vt:lpstr>
      <vt:lpstr>Peter’s Character Transformation</vt:lpstr>
      <vt:lpstr>Causes for Change</vt:lpstr>
      <vt:lpstr>Causes for Change (cont.)</vt:lpstr>
      <vt:lpstr>Peter After Pentecost</vt:lpstr>
      <vt:lpstr>Christ’s Resurrection</vt:lpstr>
      <vt:lpstr>Peter After Pentecost (cont.)</vt:lpstr>
      <vt:lpstr>Peter’s Ministry</vt:lpstr>
      <vt:lpstr>Marks of Spiritual Maturity (2 Pet. 1:3–11)</vt:lpstr>
      <vt:lpstr>PowerPoint Presentation</vt:lpstr>
      <vt:lpstr>PowerPoint Presentation</vt:lpstr>
      <vt:lpstr>James</vt:lpstr>
      <vt:lpstr>James’s Background</vt:lpstr>
      <vt:lpstr>James’s Background (cont.)</vt:lpstr>
      <vt:lpstr>James’s Leadership</vt:lpstr>
      <vt:lpstr>James’s Character</vt:lpstr>
      <vt:lpstr>Two Kinds of Zeal</vt:lpstr>
      <vt:lpstr>Two Kinds of Zeal (cont.)</vt:lpstr>
      <vt:lpstr>Two Kinds of Zeal (cont.)</vt:lpstr>
      <vt:lpstr>James’s Ministry</vt:lpstr>
      <vt:lpstr>PowerPoint Presentation</vt:lpstr>
      <vt:lpstr>PowerPoint Presentation</vt:lpstr>
      <vt:lpstr>John</vt:lpstr>
      <vt:lpstr>John’s Background</vt:lpstr>
      <vt:lpstr>John’s Character</vt:lpstr>
      <vt:lpstr>John’s Character (cont.)</vt:lpstr>
      <vt:lpstr>John’s Faith</vt:lpstr>
      <vt:lpstr>A Lesson in Love</vt:lpstr>
      <vt:lpstr>John’s Ministry</vt:lpstr>
      <vt:lpstr>PowerPoint Presentation</vt:lpstr>
      <vt:lpstr>PowerPoint Presentation</vt:lpstr>
      <vt:lpstr>Philip</vt:lpstr>
      <vt:lpstr>Philip’s Background</vt:lpstr>
      <vt:lpstr>Philip’s Character</vt:lpstr>
      <vt:lpstr>Philip’s Call</vt:lpstr>
      <vt:lpstr>Philip’s Faith</vt:lpstr>
      <vt:lpstr>Philip’s Faith (cont.)</vt:lpstr>
      <vt:lpstr>Philip’s Faith (cont.)</vt:lpstr>
      <vt:lpstr>Philip’s Faith (cont.)</vt:lpstr>
      <vt:lpstr>Philip’s Faith (cont.)</vt:lpstr>
      <vt:lpstr>Philip’s Ministry (Acts 8)</vt:lpstr>
      <vt:lpstr>PowerPoint Presentation</vt:lpstr>
      <vt:lpstr>PowerPoint Presentation</vt:lpstr>
      <vt:lpstr>Nathaniel</vt:lpstr>
      <vt:lpstr>Nathaniel’s Background</vt:lpstr>
      <vt:lpstr>Nathaniel’s Background (cont.)</vt:lpstr>
      <vt:lpstr>Nathaniel’s Character (John 1:45–51)</vt:lpstr>
      <vt:lpstr>Nathaniel’s Character (cont.)</vt:lpstr>
      <vt:lpstr>Nathaniel’s Ministry</vt:lpstr>
      <vt:lpstr>PowerPoint Presentation</vt:lpstr>
      <vt:lpstr>PowerPoint Presentation</vt:lpstr>
      <vt:lpstr>Matthew</vt:lpstr>
      <vt:lpstr>The Publicans</vt:lpstr>
      <vt:lpstr>Bad Reputation</vt:lpstr>
      <vt:lpstr>Matthew’s Background</vt:lpstr>
      <vt:lpstr>Matthew’s Character</vt:lpstr>
      <vt:lpstr>Matthew’s Call</vt:lpstr>
      <vt:lpstr>Matthew’s Call (cont.)</vt:lpstr>
      <vt:lpstr>Matthew’s Faith</vt:lpstr>
      <vt:lpstr>Matthew’s Faith (cont.)</vt:lpstr>
      <vt:lpstr>Matthew’s Ministry</vt:lpstr>
      <vt:lpstr>Matthew’s Ministry (cont.)</vt:lpstr>
      <vt:lpstr>PowerPoint Presentation</vt:lpstr>
      <vt:lpstr>PowerPoint Presentation</vt:lpstr>
      <vt:lpstr>Thomas</vt:lpstr>
      <vt:lpstr>Thomas’s Background</vt:lpstr>
      <vt:lpstr>Thomas’s Love for the Lord</vt:lpstr>
      <vt:lpstr>Thomas’s Love for the Lord (cont.)</vt:lpstr>
      <vt:lpstr>Thomas’s Faith  (John 20:25–28)</vt:lpstr>
      <vt:lpstr>Thomas’s Ministry</vt:lpstr>
      <vt:lpstr>PowerPoint Presentation</vt:lpstr>
      <vt:lpstr>PowerPoint Presentation</vt:lpstr>
      <vt:lpstr>Simon the Zealot</vt:lpstr>
      <vt:lpstr>The Zealots</vt:lpstr>
      <vt:lpstr>Simon’s Background</vt:lpstr>
      <vt:lpstr>Simon’s Character</vt:lpstr>
      <vt:lpstr>Simon’s Faith</vt:lpstr>
      <vt:lpstr>Simon’s Ministry</vt:lpstr>
      <vt:lpstr>PowerPoint Presentation</vt:lpstr>
      <vt:lpstr>PowerPoint Presentation</vt:lpstr>
      <vt:lpstr>Judas Iscariot</vt:lpstr>
      <vt:lpstr>Judas’s Background</vt:lpstr>
      <vt:lpstr>Judas’s Background (cont.)</vt:lpstr>
      <vt:lpstr>Judas’s Discipleship </vt:lpstr>
      <vt:lpstr>Judas’s Greed</vt:lpstr>
      <vt:lpstr>Judas’s Betrayal  (John 13:21–30)</vt:lpstr>
      <vt:lpstr>PowerPoint Presentation</vt:lpstr>
      <vt:lpstr>PowerPoint Presentation</vt:lpstr>
      <vt:lpstr>James the Less and  Judas Thaddaeus</vt:lpstr>
      <vt:lpstr>James the Less</vt:lpstr>
      <vt:lpstr>James the Less (cont.)</vt:lpstr>
      <vt:lpstr>Judas Thaddaeus</vt:lpstr>
      <vt:lpstr>Judas Thaddaeus (cont.)</vt:lpstr>
      <vt:lpstr>Lessons from James and Judas</vt:lpstr>
      <vt:lpstr>Lessons from James and Judas (cont.)</vt:lpstr>
      <vt:lpstr>Lessons from James and Judas (cont.)</vt:lpstr>
      <vt:lpstr>PowerPoint Presentation</vt:lpstr>
      <vt:lpstr>PowerPoint Presentation</vt:lpstr>
      <vt:lpstr>Paul</vt:lpstr>
      <vt:lpstr>Paul’s Background</vt:lpstr>
      <vt:lpstr>Paul’s Background (cont.)</vt:lpstr>
      <vt:lpstr>Paul’s Background (cont.)</vt:lpstr>
      <vt:lpstr>Paul’s Background (cont.)</vt:lpstr>
      <vt:lpstr>Paul's Call</vt:lpstr>
      <vt:lpstr>Paul’s Faith</vt:lpstr>
      <vt:lpstr>Paul's Ministry</vt:lpstr>
      <vt:lpstr>Paul's Ministry</vt:lpstr>
      <vt:lpstr>Paul's Ministry (cont.)</vt:lpstr>
      <vt:lpstr>Paul's Ministry (cont.)</vt:lpstr>
      <vt:lpstr>Paul's Qualifications as an Apostle</vt:lpstr>
      <vt:lpstr>Paul’s Spiritual Gifts</vt:lpstr>
      <vt:lpstr>Purpose of These Spiritual Gifts</vt:lpstr>
      <vt:lpstr>Cessation of the Revelatory Gifts</vt:lpstr>
      <vt:lpstr>Paul’s Death</vt:lpstr>
      <vt:lpstr>PowerPoint Presentation</vt:lpstr>
      <vt:lpstr>PowerPoint Presentation</vt:lpstr>
      <vt:lpstr>Christ’s Messengers Today</vt:lpstr>
      <vt:lpstr>Following Christ</vt:lpstr>
      <vt:lpstr>God's Messengers</vt:lpstr>
      <vt:lpstr>God's Messengers (cont.)</vt:lpstr>
      <vt:lpstr>God's Commission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2016-09-06T17:21:08Z</dcterms:created>
  <dcterms:modified xsi:type="dcterms:W3CDTF">2016-09-06T17:56:43Z</dcterms:modified>
</cp:coreProperties>
</file>